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67" r:id="rId2"/>
    <p:sldId id="268" r:id="rId3"/>
    <p:sldId id="269" r:id="rId4"/>
    <p:sldId id="371" r:id="rId5"/>
    <p:sldId id="375" r:id="rId6"/>
    <p:sldId id="383" r:id="rId7"/>
    <p:sldId id="384" r:id="rId8"/>
    <p:sldId id="385" r:id="rId9"/>
    <p:sldId id="393" r:id="rId10"/>
    <p:sldId id="373" r:id="rId11"/>
    <p:sldId id="413" r:id="rId12"/>
    <p:sldId id="409" r:id="rId13"/>
    <p:sldId id="412" r:id="rId14"/>
    <p:sldId id="410" r:id="rId15"/>
    <p:sldId id="401" r:id="rId16"/>
    <p:sldId id="377" r:id="rId17"/>
    <p:sldId id="402" r:id="rId18"/>
    <p:sldId id="407" r:id="rId19"/>
    <p:sldId id="404" r:id="rId20"/>
    <p:sldId id="374" r:id="rId21"/>
    <p:sldId id="396" r:id="rId22"/>
    <p:sldId id="390" r:id="rId23"/>
    <p:sldId id="395" r:id="rId24"/>
    <p:sldId id="388" r:id="rId25"/>
    <p:sldId id="387" r:id="rId26"/>
    <p:sldId id="327" r:id="rId2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3"/>
            <p14:sldId id="373"/>
            <p14:sldId id="413"/>
            <p14:sldId id="409"/>
            <p14:sldId id="412"/>
            <p14:sldId id="410"/>
            <p14:sldId id="401"/>
            <p14:sldId id="377"/>
            <p14:sldId id="402"/>
            <p14:sldId id="407"/>
            <p14:sldId id="404"/>
            <p14:sldId id="374"/>
            <p14:sldId id="396"/>
            <p14:sldId id="390"/>
            <p14:sldId id="395"/>
            <p14:sldId id="388"/>
            <p14:sldId id="387"/>
            <p14:sldId id="32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F1F1F1"/>
    <a:srgbClr val="D1D1D1"/>
    <a:srgbClr val="B1C1E4"/>
    <a:srgbClr val="B9B9B9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0" autoAdjust="0"/>
    <p:restoredTop sz="94820" autoAdjust="0"/>
  </p:normalViewPr>
  <p:slideViewPr>
    <p:cSldViewPr snapToGrid="0">
      <p:cViewPr>
        <p:scale>
          <a:sx n="95" d="100"/>
          <a:sy n="95" d="100"/>
        </p:scale>
        <p:origin x="-612" y="21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888911574811368"/>
          <c:y val="7.4976407947966603E-2"/>
          <c:w val="0.4185404773450045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CC-7149-9EE5-F5E81176CC68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CC-7149-9EE5-F5E81176CC68}"/>
              </c:ext>
            </c:extLst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средний бизес</c:v>
                </c:pt>
                <c:pt idx="1">
                  <c:v>крубный бизес</c:v>
                </c:pt>
              </c:strCache>
            </c:strRef>
          </c:cat>
          <c:val>
            <c:numRef>
              <c:f>Лист1!$B$2:$B$3</c:f>
              <c:numCache>
                <c:formatCode>#,##0\ [$₽-419]</c:formatCode>
                <c:ptCount val="2"/>
                <c:pt idx="0">
                  <c:v>38935</c:v>
                </c:pt>
                <c:pt idx="1">
                  <c:v>42499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4CC-7149-9EE5-F5E81176CC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383104"/>
        <c:axId val="4386816"/>
      </c:barChart>
      <c:catAx>
        <c:axId val="4383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386816"/>
        <c:crosses val="autoZero"/>
        <c:auto val="1"/>
        <c:lblAlgn val="ctr"/>
        <c:lblOffset val="100"/>
        <c:noMultiLvlLbl val="0"/>
      </c:catAx>
      <c:valAx>
        <c:axId val="4386816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one"/>
        <c:crossAx val="4383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19E-2"/>
          <c:w val="0.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D2E-2D4B-B55A-631E22352E3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33648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38068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42167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46530 </a:t>
                    </a:r>
                    <a:r>
                      <a:rPr lang="en-US" dirty="0" smtClean="0"/>
                      <a:t>₽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2E-2D4B-B55A-631E22352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обрабатывающее производство</c:v>
                </c:pt>
                <c:pt idx="1">
                  <c:v>обеспечение электрической энергией, газом и паром</c:v>
                </c:pt>
                <c:pt idx="2">
                  <c:v>ос. управление. соцобеспечение, безопасность</c:v>
                </c:pt>
                <c:pt idx="3">
                  <c:v>сельское, лесное хозяйство, охота</c:v>
                </c:pt>
              </c:strCache>
            </c:strRef>
          </c:cat>
          <c:val>
            <c:numRef>
              <c:f>Лист1!$B$2:$B$5</c:f>
              <c:numCache>
                <c:formatCode>#,##0\ [$₽-419]</c:formatCode>
                <c:ptCount val="4"/>
                <c:pt idx="0">
                  <c:v>35703.800000000003</c:v>
                </c:pt>
                <c:pt idx="1">
                  <c:v>38106.9</c:v>
                </c:pt>
                <c:pt idx="2">
                  <c:v>42167.4</c:v>
                </c:pt>
                <c:pt idx="3">
                  <c:v>46891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18"/>
        <c:axId val="4427776"/>
        <c:axId val="4430848"/>
      </c:barChart>
      <c:catAx>
        <c:axId val="442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430848"/>
        <c:crosses val="autoZero"/>
        <c:auto val="1"/>
        <c:lblAlgn val="ctr"/>
        <c:lblOffset val="100"/>
        <c:noMultiLvlLbl val="0"/>
      </c:catAx>
      <c:valAx>
        <c:axId val="4430848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one"/>
        <c:crossAx val="442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pPr/>
              <a:t>27.04.2024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3D705B-9ADB-9A05-9905-BB30C3ADA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093B7A-B1E7-CA62-6D05-363994A10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9B49D30-C630-94DC-8109-EE9CAFA25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83E5A0A-E621-49DB-94A4-9AE29842E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916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9E5B55-D29D-80FE-F0DE-7D3594B46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0FB5411-F93B-2173-942B-083CE1A1C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627847D-F29A-E4E8-FBFD-69FB8A0EA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CD6BE24-4CFA-E703-FC78-9B770F780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6518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9297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25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91841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2FEE848-E41B-A1B8-4AC0-0D757746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D2D8F3F-87A9-9214-6BBF-7ADA34AB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20DAD4F-891F-3AFF-D81F-EDE67BB05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5530A5D-6A41-8892-BB6A-9B2EEEE27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2652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D9EFA0D-6428-3827-D96C-1BB124B05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916B94C-70F6-B99C-CB43-DE5BC9AA4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F8BAAF5-7963-8DEE-5344-3AA996BB5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8C3EC21-D4F7-DE0F-7A01-52679D216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482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B2561FA-9976-CAF5-DD77-B92DDE17F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3D878AB-4BD7-15A7-CB63-B319F6CB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268BAC2-3D8D-FED3-772D-3D3029876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66881B8-A6F6-C951-5903-60E3EE908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8626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9A78B7-45C9-6973-AA8F-F0E752135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D37853A-B8AF-55A1-7B01-3E1F40E2A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6B8B35C-4133-E1D6-9F51-498BF5B2B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0A3BA0-D286-A1E5-3AB7-E4C28AD8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21845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pPr/>
              <a:t>27.04.2024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3" Type="http://schemas.openxmlformats.org/officeDocument/2006/relationships/image" Target="../media/image26.png"/><Relationship Id="rId12" Type="http://schemas.openxmlformats.org/officeDocument/2006/relationships/image" Target="../media/image91.svg"/><Relationship Id="rId17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93.sv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7.png"/><Relationship Id="rId15" Type="http://schemas.openxmlformats.org/officeDocument/2006/relationships/image" Target="../media/image28.png"/><Relationship Id="rId10" Type="http://schemas.openxmlformats.org/officeDocument/2006/relationships/image" Target="../media/image89.svg"/><Relationship Id="rId1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svg"/><Relationship Id="rId5" Type="http://schemas.openxmlformats.org/officeDocument/2006/relationships/image" Target="../media/image31.png"/><Relationship Id="rId10" Type="http://schemas.openxmlformats.org/officeDocument/2006/relationships/image" Target="../media/image108.svg"/><Relationship Id="rId4" Type="http://schemas.openxmlformats.org/officeDocument/2006/relationships/image" Target="../media/image102.sv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svg"/><Relationship Id="rId5" Type="http://schemas.openxmlformats.org/officeDocument/2006/relationships/image" Target="../media/image35.png"/><Relationship Id="rId4" Type="http://schemas.openxmlformats.org/officeDocument/2006/relationships/image" Target="../media/image110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svg"/><Relationship Id="rId5" Type="http://schemas.openxmlformats.org/officeDocument/2006/relationships/image" Target="../media/image35.png"/><Relationship Id="rId4" Type="http://schemas.openxmlformats.org/officeDocument/2006/relationships/image" Target="../media/image110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8.xml"/><Relationship Id="rId3" Type="http://schemas.openxmlformats.org/officeDocument/2006/relationships/slide" Target="slide4.xml"/><Relationship Id="rId21" Type="http://schemas.openxmlformats.org/officeDocument/2006/relationships/slide" Target="slide26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7.xml"/><Relationship Id="rId25" Type="http://schemas.openxmlformats.org/officeDocument/2006/relationships/image" Target="../media/image1.jpeg"/><Relationship Id="rId2" Type="http://schemas.openxmlformats.org/officeDocument/2006/relationships/slide" Target="slide3.xml"/><Relationship Id="rId16" Type="http://schemas.openxmlformats.org/officeDocument/2006/relationships/slide" Target="slide16.xml"/><Relationship Id="rId20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1.xml"/><Relationship Id="rId5" Type="http://schemas.openxmlformats.org/officeDocument/2006/relationships/slide" Target="slide6.xml"/><Relationship Id="rId15" Type="http://schemas.openxmlformats.org/officeDocument/2006/relationships/slide" Target="slide22.xml"/><Relationship Id="rId23" Type="http://schemas.openxmlformats.org/officeDocument/2006/relationships/slide" Target="slide25.xml"/><Relationship Id="rId10" Type="http://schemas.openxmlformats.org/officeDocument/2006/relationships/slide" Target="slide11.xml"/><Relationship Id="rId19" Type="http://schemas.openxmlformats.org/officeDocument/2006/relationships/slide" Target="slide19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2.png"/><Relationship Id="rId3" Type="http://schemas.openxmlformats.org/officeDocument/2006/relationships/image" Target="../media/image38.png"/><Relationship Id="rId12" Type="http://schemas.openxmlformats.org/officeDocument/2006/relationships/image" Target="../media/image40.png"/><Relationship Id="rId17" Type="http://schemas.openxmlformats.org/officeDocument/2006/relationships/image" Target="../media/image164.svg"/><Relationship Id="rId2" Type="http://schemas.openxmlformats.org/officeDocument/2006/relationships/hyperlink" Target="https://kolyshley.pnzreg.ru/" TargetMode="Externa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59.svg"/><Relationship Id="rId5" Type="http://schemas.openxmlformats.org/officeDocument/2006/relationships/image" Target="../media/image12.png"/><Relationship Id="rId15" Type="http://schemas.openxmlformats.org/officeDocument/2006/relationships/image" Target="../media/image162.svg"/><Relationship Id="rId10" Type="http://schemas.openxmlformats.org/officeDocument/2006/relationships/image" Target="../media/image39.png"/><Relationship Id="rId4" Type="http://schemas.openxmlformats.org/officeDocument/2006/relationships/image" Target="../media/image157.svg"/><Relationship Id="rId9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svg"/><Relationship Id="rId3" Type="http://schemas.openxmlformats.org/officeDocument/2006/relationships/image" Target="../media/image35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svg"/><Relationship Id="rId5" Type="http://schemas.openxmlformats.org/officeDocument/2006/relationships/image" Target="../media/image34.png"/><Relationship Id="rId4" Type="http://schemas.openxmlformats.org/officeDocument/2006/relationships/image" Target="../media/image11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sv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188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svg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0" Type="http://schemas.openxmlformats.org/officeDocument/2006/relationships/image" Target="../media/image186.svg"/><Relationship Id="rId4" Type="http://schemas.openxmlformats.org/officeDocument/2006/relationships/image" Target="../media/image180.svg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svg"/><Relationship Id="rId13" Type="http://schemas.openxmlformats.org/officeDocument/2006/relationships/image" Target="../media/image21.png"/><Relationship Id="rId18" Type="http://schemas.openxmlformats.org/officeDocument/2006/relationships/image" Target="../media/image196.svg"/><Relationship Id="rId3" Type="http://schemas.openxmlformats.org/officeDocument/2006/relationships/image" Target="../media/image58.png"/><Relationship Id="rId21" Type="http://schemas.openxmlformats.org/officeDocument/2006/relationships/image" Target="../media/image66.png"/><Relationship Id="rId7" Type="http://schemas.openxmlformats.org/officeDocument/2006/relationships/image" Target="../media/image60.png"/><Relationship Id="rId12" Type="http://schemas.openxmlformats.org/officeDocument/2006/relationships/image" Target="../media/image194.sv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16.svg"/><Relationship Id="rId20" Type="http://schemas.openxmlformats.org/officeDocument/2006/relationships/image" Target="../media/image19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svg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5" Type="http://schemas.openxmlformats.org/officeDocument/2006/relationships/image" Target="../media/image63.png"/><Relationship Id="rId10" Type="http://schemas.openxmlformats.org/officeDocument/2006/relationships/image" Target="../media/image26.svg"/><Relationship Id="rId19" Type="http://schemas.openxmlformats.org/officeDocument/2006/relationships/image" Target="../media/image65.png"/><Relationship Id="rId4" Type="http://schemas.openxmlformats.org/officeDocument/2006/relationships/image" Target="../media/image190.svg"/><Relationship Id="rId9" Type="http://schemas.openxmlformats.org/officeDocument/2006/relationships/image" Target="../media/image61.png"/><Relationship Id="rId14" Type="http://schemas.openxmlformats.org/officeDocument/2006/relationships/image" Target="../media/image57.svg"/><Relationship Id="rId22" Type="http://schemas.openxmlformats.org/officeDocument/2006/relationships/image" Target="../media/image19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svg"/><Relationship Id="rId12" Type="http://schemas.openxmlformats.org/officeDocument/2006/relationships/image" Target="../media/image5.png"/><Relationship Id="rId17" Type="http://schemas.openxmlformats.org/officeDocument/2006/relationships/image" Target="../media/image8.png"/><Relationship Id="rId2" Type="http://schemas.openxmlformats.org/officeDocument/2006/relationships/image" Target="../media/image4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3.svg"/><Relationship Id="rId15" Type="http://schemas.openxmlformats.org/officeDocument/2006/relationships/image" Target="../media/image17.svg"/><Relationship Id="rId5" Type="http://schemas.openxmlformats.org/officeDocument/2006/relationships/image" Target="../media/image7.svg"/><Relationship Id="rId14" Type="http://schemas.openxmlformats.org/officeDocument/2006/relationships/image" Target="../media/image6.png"/><Relationship Id="rId4" Type="http://schemas.openxmlformats.org/officeDocument/2006/relationships/image" Target="../media/image4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2.png"/><Relationship Id="rId7" Type="http://schemas.openxmlformats.org/officeDocument/2006/relationships/image" Target="../media/image10.png"/><Relationship Id="rId12" Type="http://schemas.openxmlformats.org/officeDocument/2006/relationships/image" Target="../media/image28.svg"/><Relationship Id="rId2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19" Type="http://schemas.openxmlformats.org/officeDocument/2006/relationships/image" Target="../media/image35.sv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chart" Target="../charts/chart1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14.pn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19.png"/><Relationship Id="rId18" Type="http://schemas.openxmlformats.org/officeDocument/2006/relationships/image" Target="../media/image57.svg"/><Relationship Id="rId3" Type="http://schemas.openxmlformats.org/officeDocument/2006/relationships/image" Target="../media/image8.png"/><Relationship Id="rId12" Type="http://schemas.openxmlformats.org/officeDocument/2006/relationships/image" Target="../media/image51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8.png"/><Relationship Id="rId5" Type="http://schemas.openxmlformats.org/officeDocument/2006/relationships/image" Target="../media/image16.png"/><Relationship Id="rId15" Type="http://schemas.openxmlformats.org/officeDocument/2006/relationships/image" Target="../media/image20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17.png"/><Relationship Id="rId14" Type="http://schemas.openxmlformats.org/officeDocument/2006/relationships/image" Target="../media/image5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svg"/><Relationship Id="rId5" Type="http://schemas.openxmlformats.org/officeDocument/2006/relationships/image" Target="../media/image23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35A2E48-CBA7-81AD-1A95-7B102E7F945B}"/>
              </a:ext>
            </a:extLst>
          </p:cNvPr>
          <p:cNvSpPr/>
          <p:nvPr/>
        </p:nvSpPr>
        <p:spPr>
          <a:xfrm>
            <a:off x="7777424" y="948906"/>
            <a:ext cx="1989392" cy="636197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Пензенская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310241" y="4880597"/>
            <a:ext cx="852895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 ПЕНЗЕНСКОЙ ОБЛАСТИ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xmlns="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(НАИМЕНОВАНИЕ ВАШЕЙ ОРГАНИЗАЦИИ)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4" name="Рисунок 13" descr="C:\Users\Admin\AppData\Local\Packages\Microsoft.Windows.Photos_8wekyb3d8bbwe\TempState\ShareServiceTempFolder\герб области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74090" y="985028"/>
            <a:ext cx="514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1" y="281355"/>
            <a:ext cx="7346961" cy="41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424" y="2347531"/>
            <a:ext cx="1890840" cy="20927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xmlns="" id="{965B5596-9886-1EDD-8689-79E3A0147044}"/>
              </a:ext>
            </a:extLst>
          </p:cNvPr>
          <p:cNvSpPr/>
          <p:nvPr/>
        </p:nvSpPr>
        <p:spPr>
          <a:xfrm>
            <a:off x="627015" y="134303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xmlns="" id="{EB7D65FA-C463-3087-D7E8-6B8E7319F8D2}"/>
              </a:ext>
            </a:extLst>
          </p:cNvPr>
          <p:cNvSpPr/>
          <p:nvPr/>
        </p:nvSpPr>
        <p:spPr>
          <a:xfrm>
            <a:off x="627017" y="5007286"/>
            <a:ext cx="5412042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44" name="Рисунок 243" descr="Центр обработки вызовов со сплошной заливкой">
            <a:extLst>
              <a:ext uri="{FF2B5EF4-FFF2-40B4-BE49-F238E27FC236}">
                <a16:creationId xmlns:a16="http://schemas.microsoft.com/office/drawing/2014/main" xmlns="" id="{51B19BD5-3927-9DC1-E411-B1C3999E4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321526" y="4031628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</a:t>
            </a:r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x-none" sz="24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ДОСТОПРИМЕЧАТЕЛЬНОСТИ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968121" cy="111600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xmlns="" id="{C7EEC72E-3ED9-E267-43BA-E4A3E81CE2BE}"/>
              </a:ext>
            </a:extLst>
          </p:cNvPr>
          <p:cNvSpPr/>
          <p:nvPr/>
        </p:nvSpPr>
        <p:spPr>
          <a:xfrm>
            <a:off x="6835241" y="2680175"/>
            <a:ext cx="2968121" cy="1116000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57911A3B-BCB5-2A47-5B07-3112694A3637}"/>
              </a:ext>
            </a:extLst>
          </p:cNvPr>
          <p:cNvSpPr/>
          <p:nvPr/>
        </p:nvSpPr>
        <p:spPr>
          <a:xfrm>
            <a:off x="6835241" y="3931031"/>
            <a:ext cx="2968121" cy="1116000"/>
          </a:xfrm>
          <a:prstGeom prst="roundRect">
            <a:avLst>
              <a:gd name="adj" fmla="val 235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D55725BD-9CEF-A6C4-CE2F-1F1ED6085E54}"/>
              </a:ext>
            </a:extLst>
          </p:cNvPr>
          <p:cNvSpPr/>
          <p:nvPr/>
        </p:nvSpPr>
        <p:spPr>
          <a:xfrm>
            <a:off x="6835241" y="5181886"/>
            <a:ext cx="2968121" cy="1116000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99D6DE6B-139E-8832-E11F-631D17E87F79}"/>
              </a:ext>
            </a:extLst>
          </p:cNvPr>
          <p:cNvSpPr txBox="1"/>
          <p:nvPr/>
        </p:nvSpPr>
        <p:spPr>
          <a:xfrm>
            <a:off x="749087" y="5287856"/>
            <a:ext cx="2637208" cy="6463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1400" b="1" dirty="0">
                <a:solidFill>
                  <a:srgbClr val="4756A0"/>
                </a:solidFill>
                <a:latin typeface="Times New Roman" pitchFamily="18" charset="0"/>
                <a:cs typeface="Times New Roman" pitchFamily="18" charset="0"/>
              </a:rPr>
              <a:t>Историко-культурный центр им. Л.А. Руслановой</a:t>
            </a:r>
          </a:p>
          <a:p>
            <a:endParaRPr lang="ru-RU" sz="1400" b="1" dirty="0">
              <a:solidFill>
                <a:srgbClr val="4756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8F3092DA-AABD-96D8-DAB8-50B4A3BEB105}"/>
              </a:ext>
            </a:extLst>
          </p:cNvPr>
          <p:cNvSpPr txBox="1"/>
          <p:nvPr/>
        </p:nvSpPr>
        <p:spPr>
          <a:xfrm>
            <a:off x="7051059" y="1906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1196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B405BEA9-0290-005C-0FFF-80B4B01D78C5}"/>
              </a:ext>
            </a:extLst>
          </p:cNvPr>
          <p:cNvSpPr txBox="1"/>
          <p:nvPr/>
        </p:nvSpPr>
        <p:spPr>
          <a:xfrm>
            <a:off x="7051059" y="2284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 музей в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:a16="http://schemas.microsoft.com/office/drawing/2014/main" xmlns="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327035" y="1502704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xmlns="" id="{31BFC30A-9CC5-E6E2-F85C-B6EFC1138044}"/>
              </a:ext>
            </a:extLst>
          </p:cNvPr>
          <p:cNvSpPr txBox="1"/>
          <p:nvPr/>
        </p:nvSpPr>
        <p:spPr>
          <a:xfrm>
            <a:off x="7051059" y="3158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экскурсии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93D18ECF-A386-4937-AA7D-760DB0FD36AC}"/>
              </a:ext>
            </a:extLst>
          </p:cNvPr>
          <p:cNvSpPr txBox="1"/>
          <p:nvPr/>
        </p:nvSpPr>
        <p:spPr>
          <a:xfrm>
            <a:off x="7051059" y="3536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в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cxnSp>
        <p:nvCxnSpPr>
          <p:cNvPr id="215" name="Прямая соединительная линия 214">
            <a:extLst>
              <a:ext uri="{FF2B5EF4-FFF2-40B4-BE49-F238E27FC236}">
                <a16:creationId xmlns:a16="http://schemas.microsoft.com/office/drawing/2014/main" xmlns="" id="{A1D634EA-C74C-CC81-4667-B8ECEF23337C}"/>
              </a:ext>
            </a:extLst>
          </p:cNvPr>
          <p:cNvCxnSpPr>
            <a:cxnSpLocks/>
          </p:cNvCxnSpPr>
          <p:nvPr/>
        </p:nvCxnSpPr>
        <p:spPr>
          <a:xfrm>
            <a:off x="8311139" y="3178086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xmlns="" id="{FBEEAE70-6840-7A11-B794-6BEA822187D0}"/>
              </a:ext>
            </a:extLst>
          </p:cNvPr>
          <p:cNvSpPr txBox="1"/>
          <p:nvPr/>
        </p:nvSpPr>
        <p:spPr>
          <a:xfrm>
            <a:off x="8446301" y="3189733"/>
            <a:ext cx="89383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—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пешеходных</a:t>
            </a: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более — 2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выездных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xmlns="" id="{7E0849A3-C1B7-174D-F8FC-4331E6E8CF51}"/>
              </a:ext>
            </a:extLst>
          </p:cNvPr>
          <p:cNvSpPr txBox="1"/>
          <p:nvPr/>
        </p:nvSpPr>
        <p:spPr>
          <a:xfrm>
            <a:off x="7051059" y="440981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498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xmlns="" id="{274B9E21-F2CE-7A7D-DD68-76C0B7F2B2A9}"/>
              </a:ext>
            </a:extLst>
          </p:cNvPr>
          <p:cNvSpPr txBox="1"/>
          <p:nvPr/>
        </p:nvSpPr>
        <p:spPr>
          <a:xfrm>
            <a:off x="7051059" y="4787827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обслужено экскурсиями</a:t>
            </a:r>
          </a:p>
        </p:txBody>
      </p:sp>
      <p:cxnSp>
        <p:nvCxnSpPr>
          <p:cNvPr id="224" name="Прямая соединительная линия 223">
            <a:extLst>
              <a:ext uri="{FF2B5EF4-FFF2-40B4-BE49-F238E27FC236}">
                <a16:creationId xmlns:a16="http://schemas.microsoft.com/office/drawing/2014/main" xmlns="" id="{DCBDE1CB-3585-DE0D-B192-CCEC93B165CF}"/>
              </a:ext>
            </a:extLst>
          </p:cNvPr>
          <p:cNvCxnSpPr>
            <a:cxnSpLocks/>
          </p:cNvCxnSpPr>
          <p:nvPr/>
        </p:nvCxnSpPr>
        <p:spPr>
          <a:xfrm>
            <a:off x="8311139" y="4428942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F2AD49D8-CFBB-2002-4B05-BC3FEC616920}"/>
              </a:ext>
            </a:extLst>
          </p:cNvPr>
          <p:cNvSpPr txBox="1"/>
          <p:nvPr/>
        </p:nvSpPr>
        <p:spPr>
          <a:xfrm>
            <a:off x="7051059" y="5313683"/>
            <a:ext cx="160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xmlns="" id="{1720A437-E917-8D9D-E318-B644F0E3B647}"/>
              </a:ext>
            </a:extLst>
          </p:cNvPr>
          <p:cNvSpPr txBox="1"/>
          <p:nvPr/>
        </p:nvSpPr>
        <p:spPr>
          <a:xfrm>
            <a:off x="7051059" y="5555161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Тамбов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Пенза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xmlns="" id="{EC006853-1759-BDB6-6911-2586A3F1D762}"/>
              </a:ext>
            </a:extLst>
          </p:cNvPr>
          <p:cNvSpPr txBox="1"/>
          <p:nvPr/>
        </p:nvSpPr>
        <p:spPr>
          <a:xfrm>
            <a:off x="8311139" y="5558264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Саратов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Калининград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:a16="http://schemas.microsoft.com/office/drawing/2014/main" xmlns="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321526" y="2779435"/>
            <a:ext cx="360000" cy="360000"/>
          </a:xfrm>
          <a:prstGeom prst="rect">
            <a:avLst/>
          </a:prstGeom>
        </p:spPr>
      </p:pic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:a16="http://schemas.microsoft.com/office/drawing/2014/main" xmlns="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327035" y="525102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7" y="1361426"/>
            <a:ext cx="5822535" cy="383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ACB3B4E-A3F1-9268-7E15-834DA4EE0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B005C025-2623-9580-35BF-52C29B12C5F2}"/>
              </a:ext>
            </a:extLst>
          </p:cNvPr>
          <p:cNvSpPr/>
          <p:nvPr/>
        </p:nvSpPr>
        <p:spPr>
          <a:xfrm>
            <a:off x="640991" y="1407121"/>
            <a:ext cx="2934749" cy="1116000"/>
          </a:xfrm>
          <a:prstGeom prst="roundRect">
            <a:avLst>
              <a:gd name="adj" fmla="val 2374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ВЫВОД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2DD9035D-0DB5-F710-38AF-4E84C7321C56}"/>
              </a:ext>
            </a:extLst>
          </p:cNvPr>
          <p:cNvSpPr/>
          <p:nvPr/>
        </p:nvSpPr>
        <p:spPr>
          <a:xfrm>
            <a:off x="640991" y="267015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ТРУДНОСТИ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реализации инвестиционных проектов</a:t>
            </a:r>
            <a:endParaRPr kumimoji="0" lang="x-none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C5CC6982-BC12-C140-E606-CC07C9F36009}"/>
              </a:ext>
            </a:extLst>
          </p:cNvPr>
          <p:cNvSpPr/>
          <p:nvPr/>
        </p:nvSpPr>
        <p:spPr>
          <a:xfrm>
            <a:off x="640991" y="393318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ГЛАВНАЯ ПРИЧИНА </a:t>
            </a:r>
            <a:endParaRPr lang="ru-R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которой компании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</a:t>
            </a:r>
            <a:r>
              <a:rPr kumimoji="0" lang="ru-RU" sz="1050" b="1" i="0" u="none" strike="noStrike" kern="1200" cap="none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реализуют инвестиционные проекты</a:t>
            </a:r>
            <a:endParaRPr kumimoji="0" lang="x-none" sz="500" b="1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6BA6056E-D12F-33EB-59AB-07A8E8713A78}"/>
              </a:ext>
            </a:extLst>
          </p:cNvPr>
          <p:cNvSpPr/>
          <p:nvPr/>
        </p:nvSpPr>
        <p:spPr>
          <a:xfrm>
            <a:off x="640991" y="5196212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ПРОЧИЕ ВЫВОДЫ</a:t>
            </a:r>
            <a:endParaRPr kumimoji="0" lang="x-none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33987FB9-B927-7B2C-FDA8-949F13EB4C31}"/>
              </a:ext>
            </a:extLst>
          </p:cNvPr>
          <p:cNvSpPr/>
          <p:nvPr/>
        </p:nvSpPr>
        <p:spPr>
          <a:xfrm>
            <a:off x="3731306" y="519621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Текущих мер государственной поддержки недостаточно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еобходимо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развивать 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дорожно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транспортную инфраструктуру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A08B46-D94D-0287-1861-FDC8D42E6E4F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217EEF0-7F35-C6AD-682A-7E716DC33D87}"/>
              </a:ext>
            </a:extLst>
          </p:cNvPr>
          <p:cNvSpPr/>
          <p:nvPr/>
        </p:nvSpPr>
        <p:spPr>
          <a:xfrm>
            <a:off x="627016" y="163628"/>
            <a:ext cx="1719674" cy="23682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C0ACEFC3-9A08-37C3-AB09-1366646D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D25CE0A5-C6DD-EFB5-7F0D-422A5515A6CF}"/>
              </a:ext>
            </a:extLst>
          </p:cNvPr>
          <p:cNvSpPr/>
          <p:nvPr/>
        </p:nvSpPr>
        <p:spPr>
          <a:xfrm>
            <a:off x="3731306" y="3919469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Ограничено возможность реализации инвестиционных проектов за счёт собственных средств,                   сложность с привлечением заемных средств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BE68BAEC-57FA-0428-15A8-90E073C6D260}"/>
              </a:ext>
            </a:extLst>
          </p:cNvPr>
          <p:cNvSpPr/>
          <p:nvPr/>
        </p:nvSpPr>
        <p:spPr>
          <a:xfrm>
            <a:off x="3731306" y="267015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оформлением документов (Большое количество документов и требуемых разрешений)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kumimoji="0" lang="ru-RU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инансовые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трудности (Необходимость использования заемных средств для развития бизнеса)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Трудности с созданием/модернизацией инженерной инфраструктуры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732DCD51-8059-77E4-5EA0-013D62834C40}"/>
              </a:ext>
            </a:extLst>
          </p:cNvPr>
          <p:cNvSpPr/>
          <p:nvPr/>
        </p:nvSpPr>
        <p:spPr>
          <a:xfrm>
            <a:off x="3725825" y="1407120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климат требует улучшений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A982AF8-220A-F595-C9D0-8177176E8BED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опроса предпринимателей</a:t>
            </a:r>
            <a:r>
              <a:rPr lang="x-none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</a:t>
            </a:r>
            <a:endParaRPr lang="ru-RU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Запрещено со сплошной заливкой">
            <a:extLst>
              <a:ext uri="{FF2B5EF4-FFF2-40B4-BE49-F238E27FC236}">
                <a16:creationId xmlns:a16="http://schemas.microsoft.com/office/drawing/2014/main" xmlns="" id="{B85CCF1F-32E1-8B67-07D4-F82EAD49C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3261" y="3019170"/>
            <a:ext cx="360000" cy="360000"/>
          </a:xfrm>
          <a:prstGeom prst="rect">
            <a:avLst/>
          </a:prstGeom>
        </p:spPr>
      </p:pic>
      <p:pic>
        <p:nvPicPr>
          <p:cNvPr id="24" name="Рисунок 23" descr="Документ со сплошной заливкой">
            <a:extLst>
              <a:ext uri="{FF2B5EF4-FFF2-40B4-BE49-F238E27FC236}">
                <a16:creationId xmlns:a16="http://schemas.microsoft.com/office/drawing/2014/main" xmlns="" id="{FB855C50-1952-4A98-54F0-D09E85515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261" y="5574211"/>
            <a:ext cx="360000" cy="360000"/>
          </a:xfrm>
          <a:prstGeom prst="rect">
            <a:avLst/>
          </a:prstGeom>
        </p:spPr>
      </p:pic>
      <p:pic>
        <p:nvPicPr>
          <p:cNvPr id="26" name="Рисунок 25" descr="Перемотка назад со сплошной заливкой">
            <a:extLst>
              <a:ext uri="{FF2B5EF4-FFF2-40B4-BE49-F238E27FC236}">
                <a16:creationId xmlns:a16="http://schemas.microsoft.com/office/drawing/2014/main" xmlns="" id="{703C4EAF-A054-7B54-D1C8-AE742458D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10800000">
            <a:off x="753262" y="1785120"/>
            <a:ext cx="360000" cy="360000"/>
          </a:xfrm>
          <a:prstGeom prst="rect">
            <a:avLst/>
          </a:prstGeom>
        </p:spPr>
      </p:pic>
      <p:pic>
        <p:nvPicPr>
          <p:cNvPr id="37" name="Рисунок 36" descr="Значок 1 со сплошной заливкой">
            <a:extLst>
              <a:ext uri="{FF2B5EF4-FFF2-40B4-BE49-F238E27FC236}">
                <a16:creationId xmlns:a16="http://schemas.microsoft.com/office/drawing/2014/main" xmlns="" id="{B13FD86C-5462-BA07-2362-BC432B18D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53261" y="4313734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10B2E29-A6DF-C835-C29A-A3390F9E30A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9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EAF58A6-13A1-8A33-6813-0C6249412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A1738778-6637-A8AE-3929-9F58A8A9D61C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AB42814-09EE-1E83-2D27-5A379ADA2167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921EB416-9AFF-B016-5F02-C659F8A49D05}"/>
              </a:ext>
            </a:extLst>
          </p:cNvPr>
          <p:cNvSpPr/>
          <p:nvPr/>
        </p:nvSpPr>
        <p:spPr>
          <a:xfrm>
            <a:off x="627017" y="163628"/>
            <a:ext cx="202266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EBD85DED-0D11-9C1B-5C5C-9DDF2EAC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D3072D01-2D46-B54E-2C7A-8809E6CA9DBA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32D5C957-0713-A21A-D179-DFD33F07C758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коммуникации между представителями бизнеса                        и администрацией МО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C588E20-AF3C-032D-DAAD-14AFA769212D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Высокодотационный</a:t>
            </a:r>
            <a:r>
              <a:rPr lang="ru-RU" sz="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бюджет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xmlns="" id="{3FCC1223-7B74-B997-317B-D61EB1BC0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F8BEBAD2-D09C-C4AC-9A5E-47F8DDCD9DF5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Потребность в более активной поддержке со стороны Корпорации развития </a:t>
            </a:r>
            <a:r>
              <a:rPr kumimoji="0" lang="ru-RU" sz="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Пензенской 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области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C44D7B98-D6FF-CBE2-5539-FD144908A34A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кадров, нехватка специалистов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xmlns="" id="{757D3257-7032-E7F7-AC03-6546722EA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E6B4D0FC-EC46-8BB2-BEEE-F8A090BDDAB0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Своевременная отработка обращений представителей бизнеса, расширение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каналов информирования предпринимателей о мерах поддержки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2A2349C4-C93F-84C0-423A-1D9838FE5145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собственных доходов в рамках межведомственного взаимодействия с контрольными органами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76881567-E61B-5009-80D9-45ADC8C80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5BE55F86-A0F7-1A11-42D9-4BF67DE7A1A0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Самостоятельное выстраивание регулярных коммуникаций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интересующим проектам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4ECF1362-D6B1-FEA2-7BB3-30DABE372E72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в релокации специалистов из других населенных пунктов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E38EB9E-3C9F-4203-E590-2FAF263F27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4114B68F-9187-DA4F-1C66-D3D12D2FD6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57E9FD9-5681-1E9B-B8FE-4D0E92D3D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xmlns="" id="{DCCC916B-63D2-1405-6DF9-4D53EFB5B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xmlns="" id="{C047CF2D-8863-AE61-6A11-D717D8224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3C9819-F6F6-A28F-BC53-1D0301C00B1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1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8B906F29-101C-C5CB-6AC6-8F8AF706CB1F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износ коммунальной и энергетической инфраструктуры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кадров, отток кадров в крупные города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надлежащих дорожных  условий, отсутствие и износ инфраструктурных  объектов транспорта, низкие темпы модернизации объектов инфраструктуры пассажирского транспорта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1B2E6712-04E7-5838-3ABC-08400429D4F0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Конкуренция за инвесторов и инвестиционные проекты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Ежегодное естественное сокращение численности населения. миграционная убыль, сокращение трудоспособного населения в общей численности жителей</a:t>
            </a:r>
            <a:endParaRPr lang="ru-RU" sz="600" b="1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noProof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Отток квалифицированных кадров в регионы с более высоким уровнем оплаты труда и потенциалом развития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Опережающее</a:t>
            </a:r>
            <a:r>
              <a:rPr kumimoji="0" lang="ru-RU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выбытие  существующих основных фондов и инфраструктуры ЖКХ по причине </a:t>
            </a:r>
            <a:r>
              <a:rPr lang="ru-RU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нехватки инвестиций на их восстановление и </a:t>
            </a:r>
            <a:r>
              <a:rPr kumimoji="0" lang="ru-RU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полного износа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7D1038DB-1613-C231-C343-A226DDF5FF09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Выгодное географическое положение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Развитое 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транспортное сообщение 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(ж/</a:t>
            </a:r>
            <a:r>
              <a:rPr kumimoji="0" lang="ru-RU" sz="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автомобильный транспорт)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многоуровневой системы образования и профессиональной подготовки по основным перспективным направлениям развития сельского хозяйства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</a:t>
            </a:r>
            <a:r>
              <a:rPr kumimoji="0" lang="ru-RU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свободных земельных участков и инвестиционных площадок типа </a:t>
            </a:r>
            <a:r>
              <a:rPr kumimoji="0" lang="en-US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Brownfield</a:t>
            </a:r>
            <a:r>
              <a:rPr kumimoji="0" lang="ru-RU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</a:t>
            </a:r>
            <a:r>
              <a:rPr kumimoji="0" lang="en-US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Greenfield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BFD28A81-7B18-213D-5E25-38EC540BDA4B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E253D24C-3929-C7B3-C8F5-A55CEFEAB1F7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системы муниципального сопровождения инвестиционных проектов на всех этапах его реализации</a:t>
            </a: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Обеспечение качества</a:t>
            </a:r>
            <a:r>
              <a:rPr kumimoji="0" lang="ru-RU" sz="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среды проживания и работы за счет участия в государственных и региональных проектах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оздание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туристических 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троп/маршрутов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свободных инвестиционных площадок 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 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greenfield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ов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ru-RU" sz="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field’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9ABD883A-EFC6-35DE-D240-B59B4990D7D5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9FA4BBD4-A68D-68CA-ABCF-BBAC74050F6C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AB96B5E7-93F1-3530-AA5E-7F1998083348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3E64CC4-50C0-35C1-8698-0D4853ED8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CD3FB924-8AB7-6A1E-137F-082844CEC894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376A2C-B856-AE7C-12DC-54D8672227F8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Х СЕТЕЙ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308776B7-918F-5E0D-26FB-CBF1FB560798}"/>
              </a:ext>
            </a:extLst>
          </p:cNvPr>
          <p:cNvSpPr/>
          <p:nvPr/>
        </p:nvSpPr>
        <p:spPr>
          <a:xfrm>
            <a:off x="627018" y="163628"/>
            <a:ext cx="204644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социальных сетей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6E221D1-B30A-2AFE-728A-D448062F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F777D310-C748-0C63-7C10-94D8EB3661AE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F1BEE2E5-F657-D956-969C-447ADF95A286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Низкое качество жилищно-коммунальных услуг, высокий износ коммунальных сетей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81E8849A-1800-23CB-F996-3D8C17AB8429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Загрязнение окружающей среды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(Несвоевременный 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вывоз мусора)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xmlns="" id="{B454AB6E-B4B5-BED1-BCA8-ED08047E0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FE3A1F18-C8FD-662B-51A3-107A6752E754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необходимости капитального ремонта зданий учреждений культуры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6FF04C89-2E8D-D35E-E091-1CBE585E9E1D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зимнее время дороги не соответствуют требованиям содержания (Гололед, снег)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xmlns="" id="{ECB0A53F-C30E-3DCB-2F85-4C1EC9464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FA05FBE1-9402-8F92-3DD2-E40ED63E9A37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региональных программах по капитальному ремонту и модернизации систем ЖКХ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3D89FA1C-E56D-0734-E4B3-1C3105105AF9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региональными властями по увеличению нормативов вывоза мусора, установка дополнительных мусорных урн, проведение субботников                             (Для очистки лесных территорий)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29F39B43-63DC-E4AA-F20E-B9165050F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1559A64C-940D-910B-D7DC-DA4EA600BD15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региональных и федеральных программах по реконструкции и капитальному ремонту зданий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3E84339A-1D2E-CD19-437A-044A78023A7F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нормативов вывоза снега и увеличение рейдов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снегоочистительнои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техники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DA1F02B2-CAFF-19BA-A6BA-8D123B274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85462B39-EF11-EA46-289D-5EBB43E6F5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8B855E88-6DC5-EE47-647D-DB802E96A0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xmlns="" id="{E8398B5E-1749-E9AB-1494-2AACEE23D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xmlns="" id="{DC3542D5-CCD7-BCAF-4A69-DB03F31F7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74C0EE43-459F-6637-F83C-7A653C502FBB}"/>
              </a:ext>
            </a:extLst>
          </p:cNvPr>
          <p:cNvSpPr/>
          <p:nvPr/>
        </p:nvSpPr>
        <p:spPr>
          <a:xfrm>
            <a:off x="627016" y="4631906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Плохое состояние дорожного покрытия в некоторых частях МО                                         (в т.ч. отсутствие освещения)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 descr="Запрещено со сплошной заливкой">
            <a:extLst>
              <a:ext uri="{FF2B5EF4-FFF2-40B4-BE49-F238E27FC236}">
                <a16:creationId xmlns:a16="http://schemas.microsoft.com/office/drawing/2014/main" xmlns="" id="{B73F04C0-8A1A-A79B-FEFA-AA17BC870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4693218"/>
            <a:ext cx="360000" cy="360000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F5F73F42-371F-2F34-62E2-F9986F8AEC49}"/>
              </a:ext>
            </a:extLst>
          </p:cNvPr>
          <p:cNvSpPr/>
          <p:nvPr/>
        </p:nvSpPr>
        <p:spPr>
          <a:xfrm>
            <a:off x="5300092" y="4631906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государственных программах по финансированию проектов ремонта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модернизации дорожной инфраструктуры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86A0464-D52B-308D-837B-C0AE780D8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3811" y="4693218"/>
            <a:ext cx="365554" cy="365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5A1CEDC-5BF3-DE19-BFD5-7AECF7D1DC3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6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3EEF58-47AC-931A-25DB-180ECDDCC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E9B03B-BE87-3304-E369-A5ACD1EC2E2A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ПРОБЛЕМЫ,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ПРЕПЯТСТВУЮЩИЕ РАЗВИТИЮ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09002972-2A83-B7CB-3C33-9226D2D723D3}"/>
              </a:ext>
            </a:extLst>
          </p:cNvPr>
          <p:cNvSpPr/>
          <p:nvPr/>
        </p:nvSpPr>
        <p:spPr>
          <a:xfrm>
            <a:off x="627017" y="163628"/>
            <a:ext cx="176995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089B419-1364-9E3C-8921-876ED03E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F40B34-93FA-6F53-6EDD-80B8615C98D9}"/>
              </a:ext>
            </a:extLst>
          </p:cNvPr>
          <p:cNvSpPr/>
          <p:nvPr/>
        </p:nvSpPr>
        <p:spPr>
          <a:xfrm>
            <a:off x="627014" y="342900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водоотведения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A2D1DDE9-57E1-D977-7E4B-DD9915958E57}"/>
              </a:ext>
            </a:extLst>
          </p:cNvPr>
          <p:cNvSpPr/>
          <p:nvPr/>
        </p:nvSpPr>
        <p:spPr>
          <a:xfrm>
            <a:off x="4340803" y="1395225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объем бюрократических вопросов при реализации инвестиционного проекта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5EBD4C2A-6D2C-D942-EEC0-ACB5C398F013}"/>
              </a:ext>
            </a:extLst>
          </p:cNvPr>
          <p:cNvSpPr/>
          <p:nvPr/>
        </p:nvSpPr>
        <p:spPr>
          <a:xfrm>
            <a:off x="2484354" y="3442776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инженерная инфраструктура</a:t>
            </a:r>
            <a:endParaRPr lang="x-none" b="1" dirty="0">
              <a:solidFill>
                <a:srgbClr val="B9B9B9"/>
              </a:solidFill>
            </a:endParaRPr>
          </a:p>
        </p:txBody>
      </p:sp>
      <p:sp>
        <p:nvSpPr>
          <p:cNvPr id="155" name="Скругленный прямоугольник 154">
            <a:extLst>
              <a:ext uri="{FF2B5EF4-FFF2-40B4-BE49-F238E27FC236}">
                <a16:creationId xmlns:a16="http://schemas.microsoft.com/office/drawing/2014/main" xmlns="" id="{00EB3BFF-115F-6D98-566B-64A8DA706088}"/>
              </a:ext>
            </a:extLst>
          </p:cNvPr>
          <p:cNvSpPr/>
          <p:nvPr/>
        </p:nvSpPr>
        <p:spPr>
          <a:xfrm>
            <a:off x="3486694" y="547023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рабочих кадров            </a:t>
            </a:r>
          </a:p>
          <a:p>
            <a:pPr algn="ctr"/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 в медицинских учреждениях округа</a:t>
            </a:r>
            <a:endParaRPr kumimoji="0" lang="x-none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8" name="Скругленный прямоугольник 157">
            <a:extLst>
              <a:ext uri="{FF2B5EF4-FFF2-40B4-BE49-F238E27FC236}">
                <a16:creationId xmlns:a16="http://schemas.microsoft.com/office/drawing/2014/main" xmlns="" id="{8DB03B7F-92D2-CA89-A77D-CA2007C69FE3}"/>
              </a:ext>
            </a:extLst>
          </p:cNvPr>
          <p:cNvSpPr/>
          <p:nvPr/>
        </p:nvSpPr>
        <p:spPr>
          <a:xfrm>
            <a:off x="4341694" y="2432825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бюрократические 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</a:t>
            </a:r>
            <a:r>
              <a:rPr kumimoji="0" lang="x-none" sz="11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xmlns="" id="{19CD27D8-95D2-A274-3620-D7873362DF03}"/>
              </a:ext>
            </a:extLst>
          </p:cNvPr>
          <p:cNvSpPr/>
          <p:nvPr/>
        </p:nvSpPr>
        <p:spPr>
          <a:xfrm>
            <a:off x="4341694" y="344655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направления</a:t>
            </a:r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:a16="http://schemas.microsoft.com/office/drawing/2014/main" xmlns="" id="{B845E215-0281-A9B4-EE5E-58E1C7DCEBDF}"/>
              </a:ext>
            </a:extLst>
          </p:cNvPr>
          <p:cNvSpPr/>
          <p:nvPr/>
        </p:nvSpPr>
        <p:spPr>
          <a:xfrm>
            <a:off x="4341694" y="4460279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кадровые проблемы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xmlns="" id="{866BCB57-B8E4-574B-9073-E87633F936EE}"/>
              </a:ext>
            </a:extLst>
          </p:cNvPr>
          <p:cNvSpPr/>
          <p:nvPr/>
        </p:nvSpPr>
        <p:spPr>
          <a:xfrm>
            <a:off x="5344034" y="5474006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населения </a:t>
            </a:r>
          </a:p>
          <a:p>
            <a:pPr algn="ctr"/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крупные города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Скругленный прямоугольник 164">
            <a:extLst>
              <a:ext uri="{FF2B5EF4-FFF2-40B4-BE49-F238E27FC236}">
                <a16:creationId xmlns:a16="http://schemas.microsoft.com/office/drawing/2014/main" xmlns="" id="{21378D77-1BB4-D404-B2C9-85AB3840D2E5}"/>
              </a:ext>
            </a:extLst>
          </p:cNvPr>
          <p:cNvSpPr/>
          <p:nvPr/>
        </p:nvSpPr>
        <p:spPr>
          <a:xfrm>
            <a:off x="6199034" y="3460328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технические проблемы</a:t>
            </a:r>
            <a:endParaRPr kumimoji="0" lang="x-none" sz="1800" b="1" i="0" u="none" strike="noStrike" kern="1200" cap="none" spc="0" normalizeH="0" baseline="0" noProof="0" dirty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xmlns="" id="{093EBC96-1DBE-96F7-5270-7960EF465678}"/>
              </a:ext>
            </a:extLst>
          </p:cNvPr>
          <p:cNvSpPr/>
          <p:nvPr/>
        </p:nvSpPr>
        <p:spPr>
          <a:xfrm>
            <a:off x="8056372" y="3460328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" rtlCol="0" anchor="ctr"/>
          <a:lstStyle/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</a:t>
            </a:r>
          </a:p>
          <a:p>
            <a:pPr algn="ctr"/>
            <a:r>
              <a:rPr kumimoji="0" lang="ru-RU" sz="7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коммуникации между представителями бизнеса                и администрацией МО </a:t>
            </a:r>
          </a:p>
          <a:p>
            <a:pPr algn="ctr"/>
            <a:endParaRPr lang="ru-RU" sz="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ru-RU" sz="5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т.ч. необходима регулярная рассылка информации о мерах поддержки                      со стороны администрации</a:t>
            </a:r>
            <a:endParaRPr kumimoji="0" lang="x-none" sz="500" b="1" i="0" u="none" strike="noStrike" kern="1200" cap="none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7C0825-8906-6602-ABCD-2F093B8A3C8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</a:blip>
          <a:srcRect t="18453" b="18453"/>
          <a:stretch/>
        </p:blipFill>
        <p:spPr bwMode="auto">
          <a:xfrm>
            <a:off x="627015" y="1256553"/>
            <a:ext cx="671832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C6F042B-F806-E7F7-6B04-2A127801F6D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732" y="1256553"/>
            <a:ext cx="2391508" cy="301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B0BF2B5B-D07E-4C64-A867-D2A033F8E587}"/>
              </a:ext>
            </a:extLst>
          </p:cNvPr>
          <p:cNvSpPr/>
          <p:nvPr/>
        </p:nvSpPr>
        <p:spPr>
          <a:xfrm>
            <a:off x="627015" y="1956987"/>
            <a:ext cx="9136387" cy="3830864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8AB45174-ADCB-CCB8-91FD-0B8FE60A37FB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390392"/>
              </p:ext>
            </p:extLst>
          </p:nvPr>
        </p:nvGraphicFramePr>
        <p:xfrm>
          <a:off x="627015" y="1376762"/>
          <a:ext cx="9136390" cy="4100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</a:tblGrid>
              <a:tr h="80410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ООО «Траст Агро – Нива 3»</a:t>
                      </a:r>
                      <a:endParaRPr lang="x-none" sz="1000" b="1" i="0" spc="-1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Выращивание зерновых культур</a:t>
                      </a:r>
                      <a:endParaRPr lang="x-none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819036</a:t>
                      </a:r>
                      <a:endParaRPr lang="x-none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x-none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18720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ООО СХП «Зыбино»</a:t>
                      </a:r>
                      <a:endParaRPr lang="x-none" sz="1000" b="1" i="0" spc="-1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Выращивание зерновых культур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20281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1000" b="1" i="0" spc="-1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ООО «</a:t>
                      </a:r>
                      <a:r>
                        <a:rPr lang="ru-RU" sz="1000" b="1" i="0" spc="-1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Дорсервис</a:t>
                      </a:r>
                      <a:r>
                        <a:rPr lang="ru-RU" sz="1000" b="1" i="0" spc="-1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x-none" sz="1000" b="1" i="0" spc="-1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Строительство, ремонт, содержание и эксплуатация автомобильных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дорог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179,1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1000" b="1" i="0" spc="-1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048518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148240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045943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183076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008575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090561-299F-E9EE-5D3B-1789FBF90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BA19B2A8-7E6D-4C86-13F9-15D2E361B4EA}"/>
              </a:ext>
            </a:extLst>
          </p:cNvPr>
          <p:cNvSpPr/>
          <p:nvPr/>
        </p:nvSpPr>
        <p:spPr>
          <a:xfrm>
            <a:off x="5289747" y="4091991"/>
            <a:ext cx="4497839" cy="2215829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Круглогодичное содержание дороги областного значение – 81,9 км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выполненных работ 179,1 </a:t>
            </a:r>
            <a:r>
              <a:rPr lang="ru-RU" sz="11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млн.руб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автомобильных дорог более -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км. в год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B5FA551-47AC-2027-DF9E-6DA2996BE9D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27C5DB63-4410-D25C-57F0-6E55622C7C8B}"/>
              </a:ext>
            </a:extLst>
          </p:cNvPr>
          <p:cNvSpPr/>
          <p:nvPr/>
        </p:nvSpPr>
        <p:spPr>
          <a:xfrm>
            <a:off x="627017" y="163628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42BCB5DB-C510-B5B8-EB9A-765661F021D1}"/>
              </a:ext>
            </a:extLst>
          </p:cNvPr>
          <p:cNvSpPr/>
          <p:nvPr/>
        </p:nvSpPr>
        <p:spPr>
          <a:xfrm>
            <a:off x="627017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100" b="1" spc="-10" dirty="0">
                <a:latin typeface="Times New Roman" pitchFamily="18" charset="0"/>
                <a:cs typeface="Times New Roman" pitchFamily="18" charset="0"/>
              </a:rPr>
              <a:t>ООО «Траст Агро – Нива 3»</a:t>
            </a:r>
            <a:endParaRPr lang="x-none" sz="1100" b="1" spc="-1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6F4E5C5E-6BED-2771-4330-DDA765AC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2489CA34-5BEB-8A6F-06C5-F5487AAD713D}"/>
              </a:ext>
            </a:extLst>
          </p:cNvPr>
          <p:cNvSpPr/>
          <p:nvPr/>
        </p:nvSpPr>
        <p:spPr>
          <a:xfrm>
            <a:off x="627015" y="4091992"/>
            <a:ext cx="4497839" cy="2215829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тысяч тонн зерна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год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тысяч тонн подсолнечника в год</a:t>
            </a: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1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7,5 тысяч сои в год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b="1" noProof="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Объем производства продукции –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819,1</a:t>
            </a:r>
            <a:r>
              <a:rPr kumimoji="0" lang="ru-RU" sz="1100" b="1" i="0" u="none" strike="noStrike" kern="1200" cap="none" spc="0" normalizeH="0" baseline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млн.руб. в год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x-none" dirty="0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AE43559E-585B-73F2-B81C-293EA77A378C}"/>
              </a:ext>
            </a:extLst>
          </p:cNvPr>
          <p:cNvSpPr/>
          <p:nvPr/>
        </p:nvSpPr>
        <p:spPr>
          <a:xfrm>
            <a:off x="5289755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1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Дорсервис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9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E1265C1A-14DC-3BDC-9FFD-A3FD825A9C3C}"/>
              </a:ext>
            </a:extLst>
          </p:cNvPr>
          <p:cNvSpPr/>
          <p:nvPr/>
        </p:nvSpPr>
        <p:spPr>
          <a:xfrm>
            <a:off x="627009" y="2294836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рынке более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лет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32603C95-6E10-6D91-D725-80437CE13FAE}"/>
              </a:ext>
            </a:extLst>
          </p:cNvPr>
          <p:cNvSpPr/>
          <p:nvPr/>
        </p:nvSpPr>
        <p:spPr>
          <a:xfrm>
            <a:off x="5289747" y="2294836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рынке более </a:t>
            </a:r>
            <a:r>
              <a:rPr lang="ru-RU" sz="1100" b="1" noProof="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лет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627009" y="3193414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производитель зерна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xmlns="" id="{F2BDC7A8-D16D-712D-09B3-015B8842E731}"/>
              </a:ext>
            </a:extLst>
          </p:cNvPr>
          <p:cNvSpPr/>
          <p:nvPr/>
        </p:nvSpPr>
        <p:spPr>
          <a:xfrm>
            <a:off x="5289747" y="3193414"/>
            <a:ext cx="4497842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Строительство, ремонт, содержание и эксплуатация автомобильных дорог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МАЛОСЕРДОБИНСКИЙ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3604F0B-1B63-9830-5465-9207F27CD48C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РЕАЛИЗУЕММЫЕ 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340328"/>
              </p:ext>
            </p:extLst>
          </p:nvPr>
        </p:nvGraphicFramePr>
        <p:xfrm>
          <a:off x="558004" y="1609674"/>
          <a:ext cx="9136390" cy="445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</a:tblGrid>
              <a:tr h="839144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801615">
                <a:tc>
                  <a:txBody>
                    <a:bodyPr/>
                    <a:lstStyle/>
                    <a:p>
                      <a:pPr algn="l"/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ООО «ЮВАГ»</a:t>
                      </a:r>
                      <a:endParaRPr lang="x-none" sz="900" b="1" i="0" spc="-1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Строительство цеха для автотранспорта, ангаров. </a:t>
                      </a:r>
                      <a:endParaRPr lang="x-none" sz="9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9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187201"/>
                  </a:ext>
                </a:extLst>
              </a:tr>
              <a:tr h="901304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689774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  <a:tr h="671381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30485187"/>
                  </a:ext>
                </a:extLst>
              </a:tr>
              <a:tr h="551478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5795686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4" name="Скругленный прямоугольник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D51024F0-9D24-278C-D9DB-39D994889EE0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5" name="Скругленный 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423D2437-C0F6-9708-77C8-032917A40141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6" name="Скругленный прямоугольник 5">
            <a:hlinkClick r:id="rId5" action="ppaction://hlinksldjump"/>
            <a:extLst>
              <a:ext uri="{FF2B5EF4-FFF2-40B4-BE49-F238E27FC236}">
                <a16:creationId xmlns:a16="http://schemas.microsoft.com/office/drawing/2014/main" xmlns="" id="{21175DD6-94A0-75A6-331B-67372335298F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8" name="Скругленный 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xmlns="" id="{20389F1A-D8FC-11F4-6D65-354585768368}"/>
              </a:ext>
            </a:extLst>
          </p:cNvPr>
          <p:cNvSpPr/>
          <p:nvPr/>
        </p:nvSpPr>
        <p:spPr>
          <a:xfrm>
            <a:off x="8487593" y="1256553"/>
            <a:ext cx="129240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9" name="Скругленный прямоугольник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0F9D25A8-FC83-176F-1592-722175E65FB5}"/>
              </a:ext>
            </a:extLst>
          </p:cNvPr>
          <p:cNvSpPr/>
          <p:nvPr/>
        </p:nvSpPr>
        <p:spPr>
          <a:xfrm>
            <a:off x="626295" y="1632123"/>
            <a:ext cx="20284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1" name="Скругленный прямоугольник 10">
            <a:hlinkClick r:id="rId8" action="ppaction://hlinksldjump"/>
            <a:extLst>
              <a:ext uri="{FF2B5EF4-FFF2-40B4-BE49-F238E27FC236}">
                <a16:creationId xmlns:a16="http://schemas.microsoft.com/office/drawing/2014/main" xmlns="" id="{DD96DA17-C3E8-B4A8-5FEE-D24D66394911}"/>
              </a:ext>
            </a:extLst>
          </p:cNvPr>
          <p:cNvSpPr/>
          <p:nvPr/>
        </p:nvSpPr>
        <p:spPr>
          <a:xfrm>
            <a:off x="2769373" y="1632123"/>
            <a:ext cx="133612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 09</a:t>
            </a:r>
          </a:p>
        </p:txBody>
      </p:sp>
      <p:sp>
        <p:nvSpPr>
          <p:cNvPr id="13" name="Скругленный прямоугольник 12">
            <a:hlinkClick r:id="rId8" action="ppaction://hlinksldjump"/>
            <a:extLst>
              <a:ext uri="{FF2B5EF4-FFF2-40B4-BE49-F238E27FC236}">
                <a16:creationId xmlns:a16="http://schemas.microsoft.com/office/drawing/2014/main" xmlns="" id="{4F8B28C6-1651-9980-1E5F-C6B458F2F1A1}"/>
              </a:ext>
            </a:extLst>
          </p:cNvPr>
          <p:cNvSpPr/>
          <p:nvPr/>
        </p:nvSpPr>
        <p:spPr>
          <a:xfrm>
            <a:off x="4219376" y="1632123"/>
            <a:ext cx="24712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 10</a:t>
            </a:r>
          </a:p>
        </p:txBody>
      </p:sp>
      <p:sp>
        <p:nvSpPr>
          <p:cNvPr id="14" name="Скругленный прямоугольник 13">
            <a:hlinkClick r:id="rId9" action="ppaction://hlinksldjump"/>
            <a:extLst>
              <a:ext uri="{FF2B5EF4-FFF2-40B4-BE49-F238E27FC236}">
                <a16:creationId xmlns:a16="http://schemas.microsoft.com/office/drawing/2014/main" xmlns="" id="{D4234885-2CC9-FBA4-82F4-03F3F6FAF1A2}"/>
              </a:ext>
            </a:extLst>
          </p:cNvPr>
          <p:cNvSpPr/>
          <p:nvPr/>
        </p:nvSpPr>
        <p:spPr>
          <a:xfrm>
            <a:off x="6804475" y="1632123"/>
            <a:ext cx="86033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11</a:t>
            </a:r>
          </a:p>
        </p:txBody>
      </p:sp>
      <p:sp>
        <p:nvSpPr>
          <p:cNvPr id="17" name="Скругленный прямоугольник 16">
            <a:hlinkClick r:id="rId10" action="ppaction://hlinksldjump"/>
            <a:extLst>
              <a:ext uri="{FF2B5EF4-FFF2-40B4-BE49-F238E27FC236}">
                <a16:creationId xmlns:a16="http://schemas.microsoft.com/office/drawing/2014/main" xmlns="" id="{22187652-9E54-DF69-5FDA-30A4E7B8072F}"/>
              </a:ext>
            </a:extLst>
          </p:cNvPr>
          <p:cNvSpPr/>
          <p:nvPr/>
        </p:nvSpPr>
        <p:spPr>
          <a:xfrm>
            <a:off x="7778683" y="1632123"/>
            <a:ext cx="20013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 14</a:t>
            </a:r>
          </a:p>
        </p:txBody>
      </p:sp>
      <p:sp>
        <p:nvSpPr>
          <p:cNvPr id="20" name="Скругленный прямоугольник 19">
            <a:hlinkClick r:id="rId11" action="ppaction://hlinksldjump"/>
            <a:extLst>
              <a:ext uri="{FF2B5EF4-FFF2-40B4-BE49-F238E27FC236}">
                <a16:creationId xmlns:a16="http://schemas.microsoft.com/office/drawing/2014/main" xmlns="" id="{0DA364A5-0038-B5D5-495C-A86A4DFC2C65}"/>
              </a:ext>
            </a:extLst>
          </p:cNvPr>
          <p:cNvSpPr/>
          <p:nvPr/>
        </p:nvSpPr>
        <p:spPr>
          <a:xfrm>
            <a:off x="626295" y="2010845"/>
            <a:ext cx="21483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 15</a:t>
            </a:r>
          </a:p>
        </p:txBody>
      </p:sp>
      <p:sp>
        <p:nvSpPr>
          <p:cNvPr id="21" name="Скругленный прямоугольник 20">
            <a:hlinkClick r:id="rId12" action="ppaction://hlinksldjump"/>
            <a:extLst>
              <a:ext uri="{FF2B5EF4-FFF2-40B4-BE49-F238E27FC236}">
                <a16:creationId xmlns:a16="http://schemas.microsoft.com/office/drawing/2014/main" xmlns="" id="{648F2C18-BA61-DB3F-DB4D-1EA65A153B41}"/>
              </a:ext>
            </a:extLst>
          </p:cNvPr>
          <p:cNvSpPr/>
          <p:nvPr/>
        </p:nvSpPr>
        <p:spPr>
          <a:xfrm>
            <a:off x="2877178" y="2010845"/>
            <a:ext cx="137098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МО 16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hlinkClick r:id="rId13" action="ppaction://hlinksldjump"/>
            <a:extLst>
              <a:ext uri="{FF2B5EF4-FFF2-40B4-BE49-F238E27FC236}">
                <a16:creationId xmlns:a16="http://schemas.microsoft.com/office/drawing/2014/main" xmlns="" id="{63522826-007D-01A3-BD9A-211B308E4E21}"/>
              </a:ext>
            </a:extLst>
          </p:cNvPr>
          <p:cNvSpPr/>
          <p:nvPr/>
        </p:nvSpPr>
        <p:spPr>
          <a:xfrm>
            <a:off x="4347450" y="2010845"/>
            <a:ext cx="1114968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БКГ 17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D962CB95-2F07-0A93-94AF-805D4F03CC79}"/>
              </a:ext>
            </a:extLst>
          </p:cNvPr>
          <p:cNvSpPr/>
          <p:nvPr/>
        </p:nvSpPr>
        <p:spPr>
          <a:xfrm>
            <a:off x="5561709" y="2010845"/>
            <a:ext cx="218490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анализ социальных сетей 20</a:t>
            </a:r>
          </a:p>
        </p:txBody>
      </p:sp>
      <p:sp>
        <p:nvSpPr>
          <p:cNvPr id="25" name="Скругленный прямоугольник 24">
            <a:hlinkClick r:id="rId14" action="ppaction://hlinksldjump"/>
            <a:extLst>
              <a:ext uri="{FF2B5EF4-FFF2-40B4-BE49-F238E27FC236}">
                <a16:creationId xmlns:a16="http://schemas.microsoft.com/office/drawing/2014/main" xmlns="" id="{E2F83141-206C-9DF3-A2A1-1138F01FB8EF}"/>
              </a:ext>
            </a:extLst>
          </p:cNvPr>
          <p:cNvSpPr/>
          <p:nvPr/>
        </p:nvSpPr>
        <p:spPr>
          <a:xfrm>
            <a:off x="7845903" y="2010845"/>
            <a:ext cx="19340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 21</a:t>
            </a:r>
          </a:p>
        </p:txBody>
      </p:sp>
      <p:sp>
        <p:nvSpPr>
          <p:cNvPr id="26" name="Скругленный прямоугольник 25">
            <a:hlinkClick r:id="rId15" action="ppaction://hlinksldjump"/>
            <a:extLst>
              <a:ext uri="{FF2B5EF4-FFF2-40B4-BE49-F238E27FC236}">
                <a16:creationId xmlns:a16="http://schemas.microsoft.com/office/drawing/2014/main" xmlns="" id="{F896C2D5-EFB8-282D-5DC6-1BA4FA8FA03C}"/>
              </a:ext>
            </a:extLst>
          </p:cNvPr>
          <p:cNvSpPr/>
          <p:nvPr/>
        </p:nvSpPr>
        <p:spPr>
          <a:xfrm>
            <a:off x="626295" y="2372877"/>
            <a:ext cx="210602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 22</a:t>
            </a:r>
          </a:p>
        </p:txBody>
      </p:sp>
      <p:sp>
        <p:nvSpPr>
          <p:cNvPr id="27" name="Скругленный прямоугольник 26">
            <a:hlinkClick r:id="rId16" action="ppaction://hlinksldjump"/>
            <a:extLst>
              <a:ext uri="{FF2B5EF4-FFF2-40B4-BE49-F238E27FC236}">
                <a16:creationId xmlns:a16="http://schemas.microsoft.com/office/drawing/2014/main" xmlns="" id="{C122DA99-B345-D5C4-6A61-4F561B654E46}"/>
              </a:ext>
            </a:extLst>
          </p:cNvPr>
          <p:cNvSpPr/>
          <p:nvPr/>
        </p:nvSpPr>
        <p:spPr>
          <a:xfrm>
            <a:off x="2829221" y="2372877"/>
            <a:ext cx="3289004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23</a:t>
            </a:r>
          </a:p>
        </p:txBody>
      </p:sp>
      <p:sp>
        <p:nvSpPr>
          <p:cNvPr id="28" name="Скругленный прямоугольник 27">
            <a:hlinkClick r:id="rId17" action="ppaction://hlinksldjump"/>
            <a:extLst>
              <a:ext uri="{FF2B5EF4-FFF2-40B4-BE49-F238E27FC236}">
                <a16:creationId xmlns:a16="http://schemas.microsoft.com/office/drawing/2014/main" xmlns="" id="{29CB1A23-A8E5-A885-CE49-DE27A6210219}"/>
              </a:ext>
            </a:extLst>
          </p:cNvPr>
          <p:cNvSpPr/>
          <p:nvPr/>
        </p:nvSpPr>
        <p:spPr>
          <a:xfrm>
            <a:off x="6198790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 24</a:t>
            </a:r>
          </a:p>
        </p:txBody>
      </p:sp>
      <p:sp>
        <p:nvSpPr>
          <p:cNvPr id="29" name="Скругленный прямоугольник 28">
            <a:hlinkClick r:id="rId18" action="ppaction://hlinksldjump"/>
            <a:extLst>
              <a:ext uri="{FF2B5EF4-FFF2-40B4-BE49-F238E27FC236}">
                <a16:creationId xmlns:a16="http://schemas.microsoft.com/office/drawing/2014/main" xmlns="" id="{2C2C6496-E405-0572-3A2E-0622CDBB04B7}"/>
              </a:ext>
            </a:extLst>
          </p:cNvPr>
          <p:cNvSpPr/>
          <p:nvPr/>
        </p:nvSpPr>
        <p:spPr>
          <a:xfrm>
            <a:off x="8038305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 25</a:t>
            </a:r>
          </a:p>
        </p:txBody>
      </p:sp>
      <p:sp>
        <p:nvSpPr>
          <p:cNvPr id="30" name="Скругленный прямоугольник 29">
            <a:hlinkClick r:id="rId19" action="ppaction://hlinksldjump"/>
            <a:extLst>
              <a:ext uri="{FF2B5EF4-FFF2-40B4-BE49-F238E27FC236}">
                <a16:creationId xmlns:a16="http://schemas.microsoft.com/office/drawing/2014/main" xmlns="" id="{9E42F679-B67E-2B36-9053-A009E24085BE}"/>
              </a:ext>
            </a:extLst>
          </p:cNvPr>
          <p:cNvSpPr/>
          <p:nvPr/>
        </p:nvSpPr>
        <p:spPr>
          <a:xfrm>
            <a:off x="2552258" y="2748230"/>
            <a:ext cx="27381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 27</a:t>
            </a:r>
          </a:p>
        </p:txBody>
      </p:sp>
      <p:sp>
        <p:nvSpPr>
          <p:cNvPr id="31" name="Скругленный прямоугольник 30">
            <a:hlinkClick r:id="rId20" action="ppaction://hlinksldjump"/>
            <a:extLst>
              <a:ext uri="{FF2B5EF4-FFF2-40B4-BE49-F238E27FC236}">
                <a16:creationId xmlns:a16="http://schemas.microsoft.com/office/drawing/2014/main" xmlns="" id="{9E53BF86-1510-F8F5-9329-DC7C0BBD49F9}"/>
              </a:ext>
            </a:extLst>
          </p:cNvPr>
          <p:cNvSpPr/>
          <p:nvPr/>
        </p:nvSpPr>
        <p:spPr>
          <a:xfrm>
            <a:off x="5374357" y="2747210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 28</a:t>
            </a:r>
          </a:p>
        </p:txBody>
      </p:sp>
      <p:sp>
        <p:nvSpPr>
          <p:cNvPr id="32" name="Скругленный прямоугольник 31">
            <a:hlinkClick r:id="rId21" action="ppaction://hlinksldjump"/>
            <a:extLst>
              <a:ext uri="{FF2B5EF4-FFF2-40B4-BE49-F238E27FC236}">
                <a16:creationId xmlns:a16="http://schemas.microsoft.com/office/drawing/2014/main" xmlns="" id="{323669C7-2326-A142-CBA6-D9335D6EB948}"/>
              </a:ext>
            </a:extLst>
          </p:cNvPr>
          <p:cNvSpPr/>
          <p:nvPr/>
        </p:nvSpPr>
        <p:spPr>
          <a:xfrm>
            <a:off x="7300321" y="2747191"/>
            <a:ext cx="247967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прорывные инвестиционные идеи 30</a:t>
            </a:r>
          </a:p>
        </p:txBody>
      </p:sp>
      <p:sp>
        <p:nvSpPr>
          <p:cNvPr id="33" name="Скругленный прямоугольник 32">
            <a:hlinkClick r:id="rId22" action="ppaction://hlinksldjump"/>
            <a:extLst>
              <a:ext uri="{FF2B5EF4-FFF2-40B4-BE49-F238E27FC236}">
                <a16:creationId xmlns:a16="http://schemas.microsoft.com/office/drawing/2014/main" xmlns="" id="{30167278-D764-DCFC-2F5E-16D4076AD1D6}"/>
              </a:ext>
            </a:extLst>
          </p:cNvPr>
          <p:cNvSpPr/>
          <p:nvPr/>
        </p:nvSpPr>
        <p:spPr>
          <a:xfrm>
            <a:off x="626295" y="3126747"/>
            <a:ext cx="241430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31</a:t>
            </a:r>
          </a:p>
        </p:txBody>
      </p:sp>
      <p:sp>
        <p:nvSpPr>
          <p:cNvPr id="34" name="Скругленный прямоугольник 33">
            <a:hlinkClick r:id="rId15" action="ppaction://hlinksldjump"/>
            <a:extLst>
              <a:ext uri="{FF2B5EF4-FFF2-40B4-BE49-F238E27FC236}">
                <a16:creationId xmlns:a16="http://schemas.microsoft.com/office/drawing/2014/main" xmlns="" id="{C5F7063F-CAAD-7F9A-7DB5-AB1DA07FCC1E}"/>
              </a:ext>
            </a:extLst>
          </p:cNvPr>
          <p:cNvSpPr/>
          <p:nvPr/>
        </p:nvSpPr>
        <p:spPr>
          <a:xfrm>
            <a:off x="5105416" y="3124655"/>
            <a:ext cx="15949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 33</a:t>
            </a:r>
          </a:p>
        </p:txBody>
      </p:sp>
      <p:sp>
        <p:nvSpPr>
          <p:cNvPr id="35" name="Скругленный прямоугольник 34">
            <a:hlinkClick r:id="rId20" action="ppaction://hlinksldjump"/>
            <a:extLst>
              <a:ext uri="{FF2B5EF4-FFF2-40B4-BE49-F238E27FC236}">
                <a16:creationId xmlns:a16="http://schemas.microsoft.com/office/drawing/2014/main" xmlns="" id="{9C10948B-9597-D731-360F-BF2BC1F5DD42}"/>
              </a:ext>
            </a:extLst>
          </p:cNvPr>
          <p:cNvSpPr/>
          <p:nvPr/>
        </p:nvSpPr>
        <p:spPr>
          <a:xfrm>
            <a:off x="6781167" y="3124655"/>
            <a:ext cx="298564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по корректировке мер поддержки 35</a:t>
            </a:r>
          </a:p>
        </p:txBody>
      </p:sp>
      <p:sp>
        <p:nvSpPr>
          <p:cNvPr id="36" name="Скругленный прямоугольник 35">
            <a:hlinkClick r:id="rId23" action="ppaction://hlinksldjump"/>
            <a:extLst>
              <a:ext uri="{FF2B5EF4-FFF2-40B4-BE49-F238E27FC236}">
                <a16:creationId xmlns:a16="http://schemas.microsoft.com/office/drawing/2014/main" xmlns="" id="{07ED793E-60D3-7110-D466-58E4E8ECE384}"/>
              </a:ext>
            </a:extLst>
          </p:cNvPr>
          <p:cNvSpPr/>
          <p:nvPr/>
        </p:nvSpPr>
        <p:spPr>
          <a:xfrm>
            <a:off x="626294" y="3505987"/>
            <a:ext cx="161559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 МО 36</a:t>
            </a:r>
          </a:p>
        </p:txBody>
      </p:sp>
      <p:sp>
        <p:nvSpPr>
          <p:cNvPr id="37" name="Скругленный прямоугольник 36">
            <a:hlinkClick r:id="" action="ppaction://noaction"/>
            <a:extLst>
              <a:ext uri="{FF2B5EF4-FFF2-40B4-BE49-F238E27FC236}">
                <a16:creationId xmlns:a16="http://schemas.microsoft.com/office/drawing/2014/main" xmlns="" id="{47CB25E6-C738-DA08-23FB-0FEDD7D0C73A}"/>
              </a:ext>
            </a:extLst>
          </p:cNvPr>
          <p:cNvSpPr/>
          <p:nvPr/>
        </p:nvSpPr>
        <p:spPr>
          <a:xfrm>
            <a:off x="2329840" y="3513357"/>
            <a:ext cx="98060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37</a:t>
            </a:r>
          </a:p>
        </p:txBody>
      </p:sp>
      <p:sp>
        <p:nvSpPr>
          <p:cNvPr id="38" name="Скругленный прямоугольник 37">
            <a:hlinkClick r:id="" action="ppaction://noaction"/>
            <a:extLst>
              <a:ext uri="{FF2B5EF4-FFF2-40B4-BE49-F238E27FC236}">
                <a16:creationId xmlns:a16="http://schemas.microsoft.com/office/drawing/2014/main" xmlns="" id="{20F99971-D33B-3B10-6865-F7DD040B7BFD}"/>
              </a:ext>
            </a:extLst>
          </p:cNvPr>
          <p:cNvSpPr/>
          <p:nvPr/>
        </p:nvSpPr>
        <p:spPr>
          <a:xfrm>
            <a:off x="3398400" y="3513357"/>
            <a:ext cx="1151731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41</a:t>
            </a:r>
          </a:p>
        </p:txBody>
      </p:sp>
      <p:sp>
        <p:nvSpPr>
          <p:cNvPr id="39" name="Скругленный прямоугольник 38">
            <a:hlinkClick r:id="" action="ppaction://noaction"/>
            <a:extLst>
              <a:ext uri="{FF2B5EF4-FFF2-40B4-BE49-F238E27FC236}">
                <a16:creationId xmlns:a16="http://schemas.microsoft.com/office/drawing/2014/main" xmlns="" id="{746F36A0-F46C-5E8C-2C05-CC75481F2D66}"/>
              </a:ext>
            </a:extLst>
          </p:cNvPr>
          <p:cNvSpPr/>
          <p:nvPr/>
        </p:nvSpPr>
        <p:spPr>
          <a:xfrm>
            <a:off x="4638086" y="3509973"/>
            <a:ext cx="174491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 42</a:t>
            </a:r>
          </a:p>
        </p:txBody>
      </p:sp>
      <p:sp>
        <p:nvSpPr>
          <p:cNvPr id="40" name="Скругленный прямоугольник 39">
            <a:hlinkClick r:id="" action="ppaction://noaction"/>
            <a:extLst>
              <a:ext uri="{FF2B5EF4-FFF2-40B4-BE49-F238E27FC236}">
                <a16:creationId xmlns:a16="http://schemas.microsoft.com/office/drawing/2014/main" xmlns="" id="{215A5C00-A6ED-D713-CB2D-4E74F2712BBF}"/>
              </a:ext>
            </a:extLst>
          </p:cNvPr>
          <p:cNvSpPr/>
          <p:nvPr/>
        </p:nvSpPr>
        <p:spPr>
          <a:xfrm>
            <a:off x="8499855" y="3509973"/>
            <a:ext cx="12669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47</a:t>
            </a:r>
          </a:p>
        </p:txBody>
      </p:sp>
      <p:sp>
        <p:nvSpPr>
          <p:cNvPr id="41" name="Скругленный прямоугольник 40">
            <a:hlinkClick r:id="" action="ppaction://noaction"/>
            <a:extLst>
              <a:ext uri="{FF2B5EF4-FFF2-40B4-BE49-F238E27FC236}">
                <a16:creationId xmlns:a16="http://schemas.microsoft.com/office/drawing/2014/main" xmlns="" id="{FE88E413-F6A8-3703-A8DA-8A1FC8D94A1C}"/>
              </a:ext>
            </a:extLst>
          </p:cNvPr>
          <p:cNvSpPr/>
          <p:nvPr/>
        </p:nvSpPr>
        <p:spPr>
          <a:xfrm>
            <a:off x="626294" y="3885543"/>
            <a:ext cx="185869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 48</a:t>
            </a:r>
          </a:p>
        </p:txBody>
      </p:sp>
      <p:sp>
        <p:nvSpPr>
          <p:cNvPr id="42" name="Скругленный прямоугольник 41">
            <a:hlinkClick r:id="" action="ppaction://noaction"/>
            <a:extLst>
              <a:ext uri="{FF2B5EF4-FFF2-40B4-BE49-F238E27FC236}">
                <a16:creationId xmlns:a16="http://schemas.microsoft.com/office/drawing/2014/main" xmlns="" id="{61103EC1-51AE-7FD0-C0E6-35CAAC3A4C4E}"/>
              </a:ext>
            </a:extLst>
          </p:cNvPr>
          <p:cNvSpPr/>
          <p:nvPr/>
        </p:nvSpPr>
        <p:spPr>
          <a:xfrm>
            <a:off x="2584093" y="3885543"/>
            <a:ext cx="22294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сбора информации 54</a:t>
            </a:r>
          </a:p>
        </p:txBody>
      </p:sp>
      <p:sp>
        <p:nvSpPr>
          <p:cNvPr id="43" name="Скругленный прямоугольник 42">
            <a:hlinkClick r:id="" action="ppaction://noaction"/>
            <a:extLst>
              <a:ext uri="{FF2B5EF4-FFF2-40B4-BE49-F238E27FC236}">
                <a16:creationId xmlns:a16="http://schemas.microsoft.com/office/drawing/2014/main" xmlns="" id="{0593AFA2-BF90-2F96-3CB2-2948DF223DED}"/>
              </a:ext>
            </a:extLst>
          </p:cNvPr>
          <p:cNvSpPr/>
          <p:nvPr/>
        </p:nvSpPr>
        <p:spPr>
          <a:xfrm>
            <a:off x="4912691" y="3885543"/>
            <a:ext cx="249794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компаний для онлайн опроса 59</a:t>
            </a:r>
          </a:p>
        </p:txBody>
      </p:sp>
      <p:sp>
        <p:nvSpPr>
          <p:cNvPr id="44" name="Скругленный прямоугольник 43">
            <a:hlinkClick r:id="" action="ppaction://noaction"/>
            <a:extLst>
              <a:ext uri="{FF2B5EF4-FFF2-40B4-BE49-F238E27FC236}">
                <a16:creationId xmlns:a16="http://schemas.microsoft.com/office/drawing/2014/main" xmlns="" id="{D43737C4-CC63-83B0-259F-CAC3A55C4F6E}"/>
              </a:ext>
            </a:extLst>
          </p:cNvPr>
          <p:cNvSpPr/>
          <p:nvPr/>
        </p:nvSpPr>
        <p:spPr>
          <a:xfrm>
            <a:off x="7509745" y="3885543"/>
            <a:ext cx="225707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реализации продукции 60</a:t>
            </a:r>
          </a:p>
        </p:txBody>
      </p:sp>
      <p:sp>
        <p:nvSpPr>
          <p:cNvPr id="45" name="Скругленный прямоугольник 44">
            <a:hlinkClick r:id="" action="ppaction://noaction"/>
            <a:extLst>
              <a:ext uri="{FF2B5EF4-FFF2-40B4-BE49-F238E27FC236}">
                <a16:creationId xmlns:a16="http://schemas.microsoft.com/office/drawing/2014/main" xmlns="" id="{82B46855-0A56-8348-3E00-DFA19F7DCCA5}"/>
              </a:ext>
            </a:extLst>
          </p:cNvPr>
          <p:cNvSpPr/>
          <p:nvPr/>
        </p:nvSpPr>
        <p:spPr>
          <a:xfrm>
            <a:off x="626296" y="4264265"/>
            <a:ext cx="16155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 61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hlinkClick r:id="" action="ppaction://noaction"/>
            <a:extLst>
              <a:ext uri="{FF2B5EF4-FFF2-40B4-BE49-F238E27FC236}">
                <a16:creationId xmlns:a16="http://schemas.microsoft.com/office/drawing/2014/main" xmlns="" id="{B22060BD-0659-5DA3-652D-FDD80C7D6AFD}"/>
              </a:ext>
            </a:extLst>
          </p:cNvPr>
          <p:cNvSpPr/>
          <p:nvPr/>
        </p:nvSpPr>
        <p:spPr>
          <a:xfrm>
            <a:off x="6470954" y="3511499"/>
            <a:ext cx="194094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 43</a:t>
            </a:r>
          </a:p>
        </p:txBody>
      </p:sp>
      <p:sp>
        <p:nvSpPr>
          <p:cNvPr id="7" name="Скругленный прямоугольник 6">
            <a:hlinkClick r:id="rId24" action="ppaction://hlinksldjump"/>
            <a:extLst>
              <a:ext uri="{FF2B5EF4-FFF2-40B4-BE49-F238E27FC236}">
                <a16:creationId xmlns:a16="http://schemas.microsoft.com/office/drawing/2014/main" xmlns="" id="{2029B849-BBFE-D583-1092-C2F3C544AF93}"/>
              </a:ext>
            </a:extLst>
          </p:cNvPr>
          <p:cNvSpPr/>
          <p:nvPr/>
        </p:nvSpPr>
        <p:spPr>
          <a:xfrm>
            <a:off x="3121430" y="3124655"/>
            <a:ext cx="190315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</a:t>
            </a:r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15" name="Скругленный прямоугольник 14">
            <a:hlinkClick r:id="rId15" action="ppaction://hlinksldjump"/>
            <a:extLst>
              <a:ext uri="{FF2B5EF4-FFF2-40B4-BE49-F238E27FC236}">
                <a16:creationId xmlns:a16="http://schemas.microsoft.com/office/drawing/2014/main" xmlns="" id="{795F0490-A705-4B6C-7CFA-B866052CC901}"/>
              </a:ext>
            </a:extLst>
          </p:cNvPr>
          <p:cNvSpPr/>
          <p:nvPr/>
        </p:nvSpPr>
        <p:spPr>
          <a:xfrm>
            <a:off x="626295" y="2747191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 26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CED2FFE-BE20-C9FC-C4FE-C7A93E57A3E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(НАИМЕНОВАНИЕ ВАШЕЙ ОРГАНИЗАЦИИ)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B946CC3B-E7A5-5DAB-47AC-C99330C4DCF6}"/>
              </a:ext>
            </a:extLst>
          </p:cNvPr>
          <p:cNvSpPr txBox="1"/>
          <p:nvPr/>
        </p:nvSpPr>
        <p:spPr>
          <a:xfrm>
            <a:off x="627016" y="4880597"/>
            <a:ext cx="714538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 ПЕНЗЕНСКОЙ ОБЛАСТИ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82AD1CC4-F5F3-D50B-AD27-5325F86B9A2D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Пензенская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7FD2F0FA-09C3-9ABB-A3C2-00048CBF7399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8" name="Рисунок 47" descr="C:\Users\Admin\AppData\Local\Packages\Microsoft.Windows.Photos_8wekyb3d8bbwe\TempState\ShareServiceTempFolder\герб области.jpeg"/>
          <p:cNvPicPr/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9105900" y="190500"/>
            <a:ext cx="5572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20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62CA7548-6045-4ECD-4A16-A7415314D93C}"/>
              </a:ext>
            </a:extLst>
          </p:cNvPr>
          <p:cNvSpPr/>
          <p:nvPr/>
        </p:nvSpPr>
        <p:spPr>
          <a:xfrm>
            <a:off x="621668" y="494166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подробной информацией о площадках, точках подключения,          ресурсных мощностях, транспортной и инженерной инфраструктуре можно                          на 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сайте</a:t>
            </a:r>
            <a:r>
              <a:rPr kumimoji="0" lang="ru-RU" sz="800" b="0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Администрации Малосердобинского района  (</a:t>
            </a:r>
            <a:r>
              <a:rPr lang="en-US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https://mserdoba.pnzreg.ru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9EE9BF0B-A955-72BD-BF57-41E9CFEF29D7}"/>
              </a:ext>
            </a:extLst>
          </p:cNvPr>
          <p:cNvSpPr/>
          <p:nvPr/>
        </p:nvSpPr>
        <p:spPr>
          <a:xfrm>
            <a:off x="621667" y="5676970"/>
            <a:ext cx="5080393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реестром муниципального имущества в округе можно                                 на сайте 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Администрации Колышлейского района </a:t>
            </a:r>
            <a:r>
              <a:rPr kumimoji="0" lang="ru-RU" sz="800" b="0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lang="en-US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:/mserdoba.pnzreg.ru/</a:t>
            </a:r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>
              <a:defRPr/>
            </a:pPr>
            <a:r>
              <a:rPr kumimoji="0" lang="ru-RU" sz="800" b="0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3271" y="3444677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635641" y="1410174"/>
            <a:ext cx="5045169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9B17874-7392-F85E-5379-718FAA06C17E}"/>
              </a:ext>
            </a:extLst>
          </p:cNvPr>
          <p:cNvSpPr txBox="1"/>
          <p:nvPr/>
        </p:nvSpPr>
        <p:spPr>
          <a:xfrm>
            <a:off x="6343567" y="5537887"/>
            <a:ext cx="12696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свободных инвестиционных площадок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7262B2B9-CDF1-28C2-513A-ADBE8D9D5522}"/>
              </a:ext>
            </a:extLst>
          </p:cNvPr>
          <p:cNvSpPr txBox="1"/>
          <p:nvPr/>
        </p:nvSpPr>
        <p:spPr>
          <a:xfrm>
            <a:off x="8358875" y="5533294"/>
            <a:ext cx="1393223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газоснабжения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70BCAE04-B8CB-BA7A-9570-46EBF00DFEB3}"/>
              </a:ext>
            </a:extLst>
          </p:cNvPr>
          <p:cNvSpPr txBox="1"/>
          <p:nvPr/>
        </p:nvSpPr>
        <p:spPr>
          <a:xfrm>
            <a:off x="8358876" y="5762632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электроснабжения</a:t>
            </a: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xmlns="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6024876" y="556849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5" name="Рисунок 24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052695" y="5726493"/>
            <a:ext cx="180000" cy="180000"/>
          </a:xfrm>
          <a:prstGeom prst="rect">
            <a:avLst/>
          </a:prstGeom>
        </p:spPr>
      </p:pic>
      <p:pic>
        <p:nvPicPr>
          <p:cNvPr id="117" name="Рисунок 116" descr="Огонь со сплошной заливкой">
            <a:extLst>
              <a:ext uri="{FF2B5EF4-FFF2-40B4-BE49-F238E27FC236}">
                <a16:creationId xmlns:a16="http://schemas.microsoft.com/office/drawing/2014/main" xmlns="" id="{9C1A38E6-F04C-2B65-CF66-222FB2F71AC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047266" y="5501155"/>
            <a:ext cx="180000" cy="180000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xmlns="" id="{ED5127D8-F80B-2E74-96D7-6C60603119FC}"/>
              </a:ext>
            </a:extLst>
          </p:cNvPr>
          <p:cNvSpPr/>
          <p:nvPr/>
        </p:nvSpPr>
        <p:spPr>
          <a:xfrm>
            <a:off x="621668" y="2760771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6D9E1F9-3174-97AD-989C-6D9ADCBE2F71}"/>
              </a:ext>
            </a:extLst>
          </p:cNvPr>
          <p:cNvSpPr txBox="1"/>
          <p:nvPr/>
        </p:nvSpPr>
        <p:spPr>
          <a:xfrm flipH="1">
            <a:off x="1889184" y="1582759"/>
            <a:ext cx="3450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58C2C973-5563-55D5-F202-5DA06EA91736}"/>
              </a:ext>
            </a:extLst>
          </p:cNvPr>
          <p:cNvSpPr txBox="1"/>
          <p:nvPr/>
        </p:nvSpPr>
        <p:spPr>
          <a:xfrm>
            <a:off x="1259458" y="2026446"/>
            <a:ext cx="201858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ПЛОЩАДКИ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xmlns="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3270704" y="1600649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988ACE5A-6D1B-F8A8-DF02-1D7D941D0CDF}"/>
              </a:ext>
            </a:extLst>
          </p:cNvPr>
          <p:cNvSpPr txBox="1"/>
          <p:nvPr/>
        </p:nvSpPr>
        <p:spPr>
          <a:xfrm>
            <a:off x="3394224" y="1733910"/>
            <a:ext cx="2427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30D9C8C4-A496-33F2-C518-0068D65EEB43}"/>
              </a:ext>
            </a:extLst>
          </p:cNvPr>
          <p:cNvSpPr txBox="1"/>
          <p:nvPr/>
        </p:nvSpPr>
        <p:spPr>
          <a:xfrm>
            <a:off x="3670709" y="1797084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E28CB67B-99F6-62CC-86C1-A8ABE0B7D973}"/>
              </a:ext>
            </a:extLst>
          </p:cNvPr>
          <p:cNvSpPr txBox="1"/>
          <p:nvPr/>
        </p:nvSpPr>
        <p:spPr>
          <a:xfrm>
            <a:off x="3437634" y="2243613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905818B8-E10D-8BD3-4D88-DBED1EE7520E}"/>
              </a:ext>
            </a:extLst>
          </p:cNvPr>
          <p:cNvSpPr txBox="1"/>
          <p:nvPr/>
        </p:nvSpPr>
        <p:spPr>
          <a:xfrm>
            <a:off x="3670709" y="2287087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Brownfield'a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48F919B7-90B8-C9E2-4B26-E6EE9FAC0F10}"/>
              </a:ext>
            </a:extLst>
          </p:cNvPr>
          <p:cNvSpPr txBox="1"/>
          <p:nvPr/>
        </p:nvSpPr>
        <p:spPr>
          <a:xfrm>
            <a:off x="1168749" y="3355675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45,09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EA739D09-46B0-1DCC-5AF6-CC88281C6D1B}"/>
              </a:ext>
            </a:extLst>
          </p:cNvPr>
          <p:cNvSpPr txBox="1"/>
          <p:nvPr/>
        </p:nvSpPr>
        <p:spPr>
          <a:xfrm>
            <a:off x="3561826" y="3343641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8,564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природный газ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2C4EF67B-79D6-EF4B-9677-0966A8E74B66}"/>
              </a:ext>
            </a:extLst>
          </p:cNvPr>
          <p:cNvSpPr txBox="1"/>
          <p:nvPr/>
        </p:nvSpPr>
        <p:spPr>
          <a:xfrm>
            <a:off x="3561826" y="4071667"/>
            <a:ext cx="192227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9,22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xmlns="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753270" y="5079738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xmlns="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753270" y="5811969"/>
            <a:ext cx="360000" cy="360000"/>
          </a:xfrm>
          <a:prstGeom prst="rect">
            <a:avLst/>
          </a:prstGeom>
        </p:spPr>
      </p:pic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086738" y="4057152"/>
            <a:ext cx="360000" cy="360000"/>
          </a:xfrm>
          <a:prstGeom prst="rect">
            <a:avLst/>
          </a:prstGeom>
        </p:spPr>
      </p:pic>
      <p:pic>
        <p:nvPicPr>
          <p:cNvPr id="174" name="Рисунок 173" descr="Огонь со сплошной заливкой">
            <a:extLst>
              <a:ext uri="{FF2B5EF4-FFF2-40B4-BE49-F238E27FC236}">
                <a16:creationId xmlns:a16="http://schemas.microsoft.com/office/drawing/2014/main" xmlns="" id="{4E6702C2-FCBA-D354-8453-B85C8EB372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138496" y="3311961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1374375"/>
            <a:ext cx="2921869" cy="34261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C70EFB-A1FF-D561-3A63-16A2697A6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B9D1D969-8F86-E80D-DECA-A11A5C6E5076}"/>
              </a:ext>
            </a:extLst>
          </p:cNvPr>
          <p:cNvSpPr/>
          <p:nvPr/>
        </p:nvSpPr>
        <p:spPr>
          <a:xfrm>
            <a:off x="627016" y="1401546"/>
            <a:ext cx="2195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0C01CA-C287-89F8-7489-147F18CBED12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ПО РАБОТЕ                                С ИНВЕСТОРАМИ И МЕХАНИЗМ РАБОТЬ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НИМИ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CCC73B85-D007-B69D-B706-5E327344A476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3357558C-0A85-0117-46FB-F329604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FC460D8B-A2D5-EB35-FFCE-B53F28685B34}"/>
              </a:ext>
            </a:extLst>
          </p:cNvPr>
          <p:cNvSpPr/>
          <p:nvPr/>
        </p:nvSpPr>
        <p:spPr>
          <a:xfrm>
            <a:off x="2954593" y="1401546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ЕСТЬ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5C391C53-720A-96BE-9A55-A777FD939A6A}"/>
              </a:ext>
            </a:extLst>
          </p:cNvPr>
          <p:cNvSpPr/>
          <p:nvPr/>
        </p:nvSpPr>
        <p:spPr>
          <a:xfrm>
            <a:off x="620407" y="2283851"/>
            <a:ext cx="2194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ИНФОРМИРОВАНИЕ ИНВЕСТОРОВ            И ПРЕДПРИНИМАТЕЛЕИ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3263EEAE-FEDF-4B38-6170-68E3C9246E3B}"/>
              </a:ext>
            </a:extLst>
          </p:cNvPr>
          <p:cNvSpPr/>
          <p:nvPr/>
        </p:nvSpPr>
        <p:spPr>
          <a:xfrm>
            <a:off x="620406" y="287655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РАСПРЕДЕЛЕНИЕ ПЛОЩАДОК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4C6DBF16-191C-434B-8D6E-FE514DDE4EBC}"/>
              </a:ext>
            </a:extLst>
          </p:cNvPr>
          <p:cNvSpPr/>
          <p:nvPr/>
        </p:nvSpPr>
        <p:spPr>
          <a:xfrm>
            <a:off x="620406" y="346926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6883FA95-A71D-29DF-60BE-FAF5B0A60D5C}"/>
              </a:ext>
            </a:extLst>
          </p:cNvPr>
          <p:cNvSpPr/>
          <p:nvPr/>
        </p:nvSpPr>
        <p:spPr>
          <a:xfrm>
            <a:off x="620406" y="4061975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CFD6CE53-58D8-A966-7A1A-4AA928A9B291}"/>
              </a:ext>
            </a:extLst>
          </p:cNvPr>
          <p:cNvSpPr/>
          <p:nvPr/>
        </p:nvSpPr>
        <p:spPr>
          <a:xfrm>
            <a:off x="620406" y="465468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РЕШЕНИЕ И УСКОРЕНИЕ РАССМОТРЕНИЯ АДМИНИСТРАТИВНЫХ ВОПРОСОВ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C4784D0C-C0E6-CDCD-9856-24BA243718F6}"/>
              </a:ext>
            </a:extLst>
          </p:cNvPr>
          <p:cNvSpPr/>
          <p:nvPr/>
        </p:nvSpPr>
        <p:spPr>
          <a:xfrm>
            <a:off x="620406" y="524739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9D9224EF-80AA-1AB2-8E2B-866EBD1CB0E9}"/>
              </a:ext>
            </a:extLst>
          </p:cNvPr>
          <p:cNvSpPr/>
          <p:nvPr/>
        </p:nvSpPr>
        <p:spPr>
          <a:xfrm>
            <a:off x="620406" y="5840100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xmlns="" id="{B1E128B1-995E-EC41-5EB8-A39E158581E1}"/>
              </a:ext>
            </a:extLst>
          </p:cNvPr>
          <p:cNvSpPr/>
          <p:nvPr/>
        </p:nvSpPr>
        <p:spPr>
          <a:xfrm>
            <a:off x="6439596" y="1400481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ДОЛЖНО БЫТЬ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C2F7540E-092E-60C6-7571-A4EF5CD19B88}"/>
              </a:ext>
            </a:extLst>
          </p:cNvPr>
          <p:cNvSpPr/>
          <p:nvPr/>
        </p:nvSpPr>
        <p:spPr>
          <a:xfrm>
            <a:off x="2954593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регулярная коммуникация                         с предпринимателями (рассылки на почты предпринимателей, звонки, ежегодные встречи)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B1A71364-7219-9B02-0F5E-032DE88FD20A}"/>
              </a:ext>
            </a:extLst>
          </p:cNvPr>
          <p:cNvSpPr/>
          <p:nvPr/>
        </p:nvSpPr>
        <p:spPr>
          <a:xfrm>
            <a:off x="2954593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всегда достаточно инвесторов для проведения тендерной процедуры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xmlns="" id="{7D859C09-30DF-66FB-2753-8AF67BC2F27A}"/>
              </a:ext>
            </a:extLst>
          </p:cNvPr>
          <p:cNvSpPr/>
          <p:nvPr/>
        </p:nvSpPr>
        <p:spPr>
          <a:xfrm>
            <a:off x="2954593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B503E6F3-9BA9-736C-8997-1A19BDFDE55B}"/>
              </a:ext>
            </a:extLst>
          </p:cNvPr>
          <p:cNvSpPr/>
          <p:nvPr/>
        </p:nvSpPr>
        <p:spPr>
          <a:xfrm>
            <a:off x="2954593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xmlns="" id="{90A026D4-720E-6A15-BA60-176A2D0864BE}"/>
              </a:ext>
            </a:extLst>
          </p:cNvPr>
          <p:cNvSpPr/>
          <p:nvPr/>
        </p:nvSpPr>
        <p:spPr>
          <a:xfrm>
            <a:off x="2954593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5C80F8D5-9284-0997-F20F-D5F70709BA6B}"/>
              </a:ext>
            </a:extLst>
          </p:cNvPr>
          <p:cNvSpPr/>
          <p:nvPr/>
        </p:nvSpPr>
        <p:spPr>
          <a:xfrm>
            <a:off x="2954593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587BB692-BB68-A96A-CE3E-27B0341F4A21}"/>
              </a:ext>
            </a:extLst>
          </p:cNvPr>
          <p:cNvSpPr/>
          <p:nvPr/>
        </p:nvSpPr>
        <p:spPr>
          <a:xfrm>
            <a:off x="2954593" y="5840100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9AF7ABEC-783A-2BF0-D560-E0555624AD14}"/>
              </a:ext>
            </a:extLst>
          </p:cNvPr>
          <p:cNvSpPr/>
          <p:nvPr/>
        </p:nvSpPr>
        <p:spPr>
          <a:xfrm>
            <a:off x="6440781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статьи на сайтах для инвесторов              и предпринимателей, регулярная коммуникация</a:t>
            </a:r>
            <a:r>
              <a:rPr kumimoji="0" lang="en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с предпринимателями (почтовая рассылка, звонки,       общий чат администрации с предпринимателями)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xmlns="" id="{773E7195-35FF-216B-640A-E84CFD06B73E}"/>
              </a:ext>
            </a:extLst>
          </p:cNvPr>
          <p:cNvSpPr/>
          <p:nvPr/>
        </p:nvSpPr>
        <p:spPr>
          <a:xfrm>
            <a:off x="6440781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инвесторов для распределения площадок через тендерную процедуру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xmlns="" id="{28F6FF4D-AEED-8AB5-6849-0B7A290DC785}"/>
              </a:ext>
            </a:extLst>
          </p:cNvPr>
          <p:cNvSpPr/>
          <p:nvPr/>
        </p:nvSpPr>
        <p:spPr>
          <a:xfrm>
            <a:off x="6440781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xmlns="" id="{4DA3611C-DDED-E11A-A341-EB83BDAB6CA0}"/>
              </a:ext>
            </a:extLst>
          </p:cNvPr>
          <p:cNvSpPr/>
          <p:nvPr/>
        </p:nvSpPr>
        <p:spPr>
          <a:xfrm>
            <a:off x="6440781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421A2ED1-F024-4A7A-BD56-4C7BB30C0C67}"/>
              </a:ext>
            </a:extLst>
          </p:cNvPr>
          <p:cNvSpPr/>
          <p:nvPr/>
        </p:nvSpPr>
        <p:spPr>
          <a:xfrm>
            <a:off x="6440781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xmlns="" id="{472E3AEB-A774-97BE-7C3F-BB05307E9C51}"/>
              </a:ext>
            </a:extLst>
          </p:cNvPr>
          <p:cNvSpPr/>
          <p:nvPr/>
        </p:nvSpPr>
        <p:spPr>
          <a:xfrm>
            <a:off x="6440781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xmlns="" id="{D8C2B90C-11F2-8D2A-7A16-7C26268DC58F}"/>
              </a:ext>
            </a:extLst>
          </p:cNvPr>
          <p:cNvSpPr/>
          <p:nvPr/>
        </p:nvSpPr>
        <p:spPr>
          <a:xfrm>
            <a:off x="6440781" y="5840100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9" name="Рисунок 6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46C043A9-712E-86AC-3639-5FC5E87C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18998" y="2343541"/>
            <a:ext cx="365554" cy="365554"/>
          </a:xfrm>
          <a:prstGeom prst="rect">
            <a:avLst/>
          </a:prstGeom>
        </p:spPr>
      </p:pic>
      <p:pic>
        <p:nvPicPr>
          <p:cNvPr id="85" name="Рисунок 8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D02FAB9C-22E8-D5B8-E9CB-04F444497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25608" y="2937871"/>
            <a:ext cx="365554" cy="365554"/>
          </a:xfrm>
          <a:prstGeom prst="rect">
            <a:avLst/>
          </a:prstGeom>
        </p:spPr>
      </p:pic>
      <p:pic>
        <p:nvPicPr>
          <p:cNvPr id="87" name="Рисунок 86" descr="Запрещено со сплошной заливкой">
            <a:extLst>
              <a:ext uri="{FF2B5EF4-FFF2-40B4-BE49-F238E27FC236}">
                <a16:creationId xmlns:a16="http://schemas.microsoft.com/office/drawing/2014/main" xmlns="" id="{8C5D4674-72C2-BE20-90E9-ACE14708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033866" y="2937871"/>
            <a:ext cx="360000" cy="360000"/>
          </a:xfrm>
          <a:prstGeom prst="rect">
            <a:avLst/>
          </a:prstGeom>
        </p:spPr>
      </p:pic>
      <p:sp>
        <p:nvSpPr>
          <p:cNvPr id="88" name="Скругленный прямоугольник 87">
            <a:extLst>
              <a:ext uri="{FF2B5EF4-FFF2-40B4-BE49-F238E27FC236}">
                <a16:creationId xmlns:a16="http://schemas.microsoft.com/office/drawing/2014/main" xmlns="" id="{EB6B743D-795C-9F66-43B5-0D7D12A5B711}"/>
              </a:ext>
            </a:extLst>
          </p:cNvPr>
          <p:cNvSpPr/>
          <p:nvPr/>
        </p:nvSpPr>
        <p:spPr>
          <a:xfrm>
            <a:off x="619221" y="347523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ИНВЕСТИЦИОННЫХ ПЛОЩАДКАХ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:a16="http://schemas.microsoft.com/office/drawing/2014/main" xmlns="" id="{6A51D4D3-64AC-23A3-E627-9D01F40E6EB2}"/>
              </a:ext>
            </a:extLst>
          </p:cNvPr>
          <p:cNvSpPr/>
          <p:nvPr/>
        </p:nvSpPr>
        <p:spPr>
          <a:xfrm>
            <a:off x="619221" y="406794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ИНВЕСТОРАМИ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БЕЗ ИНВЕСТИЦИОННОГО ПЛАНА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xmlns="" id="{51447579-5086-5E11-AF44-D45DBDED33A5}"/>
              </a:ext>
            </a:extLst>
          </p:cNvPr>
          <p:cNvSpPr/>
          <p:nvPr/>
        </p:nvSpPr>
        <p:spPr>
          <a:xfrm>
            <a:off x="2953408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инфраструктуры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Скругленный прямоугольник 90">
            <a:extLst>
              <a:ext uri="{FF2B5EF4-FFF2-40B4-BE49-F238E27FC236}">
                <a16:creationId xmlns:a16="http://schemas.microsoft.com/office/drawing/2014/main" xmlns="" id="{7C9486C7-ED75-2FF8-33C8-C0332847A33F}"/>
              </a:ext>
            </a:extLst>
          </p:cNvPr>
          <p:cNvSpPr/>
          <p:nvPr/>
        </p:nvSpPr>
        <p:spPr>
          <a:xfrm>
            <a:off x="2953408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Проводятся переговоры и осмотр инвестиционных площадок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xmlns="" id="{CD48F55F-F4ED-4364-E95B-98D535EDD6D8}"/>
              </a:ext>
            </a:extLst>
          </p:cNvPr>
          <p:cNvSpPr/>
          <p:nvPr/>
        </p:nvSpPr>
        <p:spPr>
          <a:xfrm>
            <a:off x="6439596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инженерной и транспортной инфраструктуры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прихода инвестора на объект с целью экономии времени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:a16="http://schemas.microsoft.com/office/drawing/2014/main" xmlns="" id="{474725A6-A4DD-6C99-3AE6-2DBC5A8F19E9}"/>
              </a:ext>
            </a:extLst>
          </p:cNvPr>
          <p:cNvSpPr/>
          <p:nvPr/>
        </p:nvSpPr>
        <p:spPr>
          <a:xfrm>
            <a:off x="6439596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проектной команды, которая составляет инвестиционные планы и выводит проекты на площадки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6" name="Рисунок 9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E9E74D18-DDA5-DE48-E379-764E35F17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17813" y="3534929"/>
            <a:ext cx="365554" cy="365554"/>
          </a:xfrm>
          <a:prstGeom prst="rect">
            <a:avLst/>
          </a:prstGeom>
        </p:spPr>
      </p:pic>
      <p:pic>
        <p:nvPicPr>
          <p:cNvPr id="98" name="Рисунок 97" descr="Запрещено со сплошной заливкой">
            <a:extLst>
              <a:ext uri="{FF2B5EF4-FFF2-40B4-BE49-F238E27FC236}">
                <a16:creationId xmlns:a16="http://schemas.microsoft.com/office/drawing/2014/main" xmlns="" id="{89EEB087-2E1A-1414-262C-D847E8EB2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026071" y="3534929"/>
            <a:ext cx="360000" cy="360000"/>
          </a:xfrm>
          <a:prstGeom prst="rect">
            <a:avLst/>
          </a:prstGeom>
        </p:spPr>
      </p:pic>
      <p:pic>
        <p:nvPicPr>
          <p:cNvPr id="101" name="Рисунок 10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F0861CB6-9A84-DCF6-9F71-4B695945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24423" y="4129259"/>
            <a:ext cx="365554" cy="365554"/>
          </a:xfrm>
          <a:prstGeom prst="rect">
            <a:avLst/>
          </a:prstGeom>
        </p:spPr>
      </p:pic>
      <p:pic>
        <p:nvPicPr>
          <p:cNvPr id="103" name="Рисунок 102" descr="Запрещено со сплошной заливкой">
            <a:extLst>
              <a:ext uri="{FF2B5EF4-FFF2-40B4-BE49-F238E27FC236}">
                <a16:creationId xmlns:a16="http://schemas.microsoft.com/office/drawing/2014/main" xmlns="" id="{A4B94F7A-4BBC-A983-F42D-DD285B709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032681" y="4129259"/>
            <a:ext cx="360000" cy="360000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8F2C9022-10A3-0D35-CA05-80E92637D0EB}"/>
              </a:ext>
            </a:extLst>
          </p:cNvPr>
          <p:cNvSpPr/>
          <p:nvPr/>
        </p:nvSpPr>
        <p:spPr>
          <a:xfrm>
            <a:off x="628201" y="524920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ПОТЕНЦИАЛЬНЫМИ ИНВЕСТОРАМИ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" name="Скругленный прямоугольник 105">
            <a:extLst>
              <a:ext uri="{FF2B5EF4-FFF2-40B4-BE49-F238E27FC236}">
                <a16:creationId xmlns:a16="http://schemas.microsoft.com/office/drawing/2014/main" xmlns="" id="{13BF7DE7-719C-8EA1-6A8B-47FABDE54711}"/>
              </a:ext>
            </a:extLst>
          </p:cNvPr>
          <p:cNvSpPr/>
          <p:nvPr/>
        </p:nvSpPr>
        <p:spPr>
          <a:xfrm>
            <a:off x="628201" y="584191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РЕАЛИЗОВАННЫМИ ПРОЕКТАМИ НА ИНВЕСТИЦИОННЫХ ПЛОЩАДКАХ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Скругленный прямоугольник 107">
            <a:extLst>
              <a:ext uri="{FF2B5EF4-FFF2-40B4-BE49-F238E27FC236}">
                <a16:creationId xmlns:a16="http://schemas.microsoft.com/office/drawing/2014/main" xmlns="" id="{AD24024F-306A-2906-6186-DF6244617AD9}"/>
              </a:ext>
            </a:extLst>
          </p:cNvPr>
          <p:cNvSpPr/>
          <p:nvPr/>
        </p:nvSpPr>
        <p:spPr>
          <a:xfrm>
            <a:off x="2962388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                   при возникновении интереса с их стороны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xmlns="" id="{056BF571-D559-1AE5-97A9-339C60CDBD58}"/>
              </a:ext>
            </a:extLst>
          </p:cNvPr>
          <p:cNvSpPr/>
          <p:nvPr/>
        </p:nvSpPr>
        <p:spPr>
          <a:xfrm>
            <a:off x="2962388" y="584191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:a16="http://schemas.microsoft.com/office/drawing/2014/main" xmlns="" id="{C659C721-60D7-16F6-22C9-5D4F85D947F4}"/>
              </a:ext>
            </a:extLst>
          </p:cNvPr>
          <p:cNvSpPr/>
          <p:nvPr/>
        </p:nvSpPr>
        <p:spPr>
          <a:xfrm>
            <a:off x="6448576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создание информационно-аналитических буклетов, сохранение контактов потенциальных инвесторов, составления списка для дальнейшей регулярной коммуникации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2" name="Скругленный прямоугольник 111">
            <a:extLst>
              <a:ext uri="{FF2B5EF4-FFF2-40B4-BE49-F238E27FC236}">
                <a16:creationId xmlns:a16="http://schemas.microsoft.com/office/drawing/2014/main" xmlns="" id="{BC0EC73D-8ED4-29A5-781D-A7DA2ACB84DB}"/>
              </a:ext>
            </a:extLst>
          </p:cNvPr>
          <p:cNvSpPr/>
          <p:nvPr/>
        </p:nvSpPr>
        <p:spPr>
          <a:xfrm>
            <a:off x="6448576" y="584191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5" name="Рисунок 11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08802114-ACA9-8001-E871-C9FE72E05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33403" y="4717807"/>
            <a:ext cx="365554" cy="365554"/>
          </a:xfrm>
          <a:prstGeom prst="rect">
            <a:avLst/>
          </a:prstGeom>
        </p:spPr>
      </p:pic>
      <p:pic>
        <p:nvPicPr>
          <p:cNvPr id="126" name="Рисунок 12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1BA9EACC-0D27-26F9-309F-401843F56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25608" y="5314865"/>
            <a:ext cx="365554" cy="365554"/>
          </a:xfrm>
          <a:prstGeom prst="rect">
            <a:avLst/>
          </a:prstGeom>
        </p:spPr>
      </p:pic>
      <p:pic>
        <p:nvPicPr>
          <p:cNvPr id="128" name="Рисунок 127" descr="Запрещено со сплошной заливкой">
            <a:extLst>
              <a:ext uri="{FF2B5EF4-FFF2-40B4-BE49-F238E27FC236}">
                <a16:creationId xmlns:a16="http://schemas.microsoft.com/office/drawing/2014/main" xmlns="" id="{C614B3DA-E67F-533B-8DF9-549B5A712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033866" y="5314865"/>
            <a:ext cx="360000" cy="360000"/>
          </a:xfrm>
          <a:prstGeom prst="rect">
            <a:avLst/>
          </a:prstGeom>
        </p:spPr>
      </p:pic>
      <p:pic>
        <p:nvPicPr>
          <p:cNvPr id="131" name="Рисунок 13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FC59EA5-C4D0-C533-25A3-9C1D5B723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32218" y="5909195"/>
            <a:ext cx="365554" cy="365554"/>
          </a:xfrm>
          <a:prstGeom prst="rect">
            <a:avLst/>
          </a:prstGeom>
        </p:spPr>
      </p:pic>
      <p:pic>
        <p:nvPicPr>
          <p:cNvPr id="134" name="Рисунок 133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59FADAC9-EB60-3542-155B-F21BD309B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033866" y="2343541"/>
            <a:ext cx="365554" cy="365554"/>
          </a:xfrm>
          <a:prstGeom prst="rect">
            <a:avLst/>
          </a:prstGeom>
        </p:spPr>
      </p:pic>
      <p:pic>
        <p:nvPicPr>
          <p:cNvPr id="135" name="Рисунок 13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9E3DFFFC-8EDA-1F00-338B-DD8E006DD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033866" y="4717807"/>
            <a:ext cx="365554" cy="365554"/>
          </a:xfrm>
          <a:prstGeom prst="rect">
            <a:avLst/>
          </a:prstGeom>
        </p:spPr>
      </p:pic>
      <p:pic>
        <p:nvPicPr>
          <p:cNvPr id="136" name="Рисунок 13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796FE730-BFA9-E2F5-28DD-287C9158C1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033866" y="5909195"/>
            <a:ext cx="365554" cy="365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2819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536BD308-6967-8AF5-7432-C3280FD3FCAB}"/>
              </a:ext>
            </a:extLst>
          </p:cNvPr>
          <p:cNvSpPr/>
          <p:nvPr/>
        </p:nvSpPr>
        <p:spPr>
          <a:xfrm>
            <a:off x="74550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74865467-DC3F-30ED-A2E2-AE772E0BB58C}"/>
              </a:ext>
            </a:extLst>
          </p:cNvPr>
          <p:cNvSpPr/>
          <p:nvPr/>
        </p:nvSpPr>
        <p:spPr>
          <a:xfrm>
            <a:off x="2485202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6035FA24-3445-92D9-8779-8906CA8356A4}"/>
              </a:ext>
            </a:extLst>
          </p:cNvPr>
          <p:cNvSpPr/>
          <p:nvPr/>
        </p:nvSpPr>
        <p:spPr>
          <a:xfrm>
            <a:off x="4343390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A930814C-6C32-C14B-E8DE-92769C490880}"/>
              </a:ext>
            </a:extLst>
          </p:cNvPr>
          <p:cNvSpPr/>
          <p:nvPr/>
        </p:nvSpPr>
        <p:spPr>
          <a:xfrm>
            <a:off x="6201578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01182952-42FD-E2F5-AE20-138C900DE067}"/>
              </a:ext>
            </a:extLst>
          </p:cNvPr>
          <p:cNvSpPr/>
          <p:nvPr/>
        </p:nvSpPr>
        <p:spPr>
          <a:xfrm>
            <a:off x="805976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737CB4FA-74E4-CF19-B214-F7A2247C9D35}"/>
              </a:ext>
            </a:extLst>
          </p:cNvPr>
          <p:cNvSpPr/>
          <p:nvPr/>
        </p:nvSpPr>
        <p:spPr>
          <a:xfrm>
            <a:off x="62701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7DBBEF72-E326-F688-F2DF-29A8A297810A}"/>
              </a:ext>
            </a:extLst>
          </p:cNvPr>
          <p:cNvSpPr/>
          <p:nvPr/>
        </p:nvSpPr>
        <p:spPr>
          <a:xfrm>
            <a:off x="2485202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1F094A80-5BAE-32C7-EA15-5459001EDA76}"/>
              </a:ext>
            </a:extLst>
          </p:cNvPr>
          <p:cNvSpPr/>
          <p:nvPr/>
        </p:nvSpPr>
        <p:spPr>
          <a:xfrm>
            <a:off x="4343390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A39F93CA-3AA3-0119-407F-5C489857FB7F}"/>
              </a:ext>
            </a:extLst>
          </p:cNvPr>
          <p:cNvSpPr/>
          <p:nvPr/>
        </p:nvSpPr>
        <p:spPr>
          <a:xfrm>
            <a:off x="6201578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xmlns="" id="{44ADC4D1-8BC2-CA35-A570-1D20527B0079}"/>
              </a:ext>
            </a:extLst>
          </p:cNvPr>
          <p:cNvSpPr/>
          <p:nvPr/>
        </p:nvSpPr>
        <p:spPr>
          <a:xfrm>
            <a:off x="805976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745509" y="2209962"/>
            <a:ext cx="145691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МОЙ БИЗНЕС </a:t>
            </a:r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3DA13379-7070-0B20-1B13-073470D0CFB7}"/>
              </a:ext>
            </a:extLst>
          </p:cNvPr>
          <p:cNvSpPr/>
          <p:nvPr/>
        </p:nvSpPr>
        <p:spPr>
          <a:xfrm>
            <a:off x="1053107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https://mbpenza.ru/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FDD239D5-900C-057A-54CE-1A882E44D0FF}"/>
              </a:ext>
            </a:extLst>
          </p:cNvPr>
          <p:cNvSpPr/>
          <p:nvPr/>
        </p:nvSpPr>
        <p:spPr>
          <a:xfrm>
            <a:off x="2603696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3857DB-2DA8-E6E3-4AD9-3428BA1DD7BC}"/>
              </a:ext>
            </a:extLst>
          </p:cNvPr>
          <p:cNvSpPr txBox="1"/>
          <p:nvPr/>
        </p:nvSpPr>
        <p:spPr>
          <a:xfrm>
            <a:off x="2603697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КОРПОРАЦИЯ РАЗВИТИЯ </a:t>
            </a:r>
          </a:p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ПЕНЗЕНСКОЙ </a:t>
            </a:r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FEB17594-FA55-5D4B-A29C-3B4D61CD6D8D}"/>
              </a:ext>
            </a:extLst>
          </p:cNvPr>
          <p:cNvSpPr/>
          <p:nvPr/>
        </p:nvSpPr>
        <p:spPr>
          <a:xfrm>
            <a:off x="2911295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https://krpo.ru/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56B14C1F-90BD-1C90-73F6-6C9F59151716}"/>
              </a:ext>
            </a:extLst>
          </p:cNvPr>
          <p:cNvSpPr/>
          <p:nvPr/>
        </p:nvSpPr>
        <p:spPr>
          <a:xfrm>
            <a:off x="443219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E951FBD-1E74-BE7C-D4A3-F35376CDAEF3}"/>
              </a:ext>
            </a:extLst>
          </p:cNvPr>
          <p:cNvSpPr txBox="1"/>
          <p:nvPr/>
        </p:nvSpPr>
        <p:spPr>
          <a:xfrm>
            <a:off x="4432191" y="2209962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 ПРОМЫШЛЕННОСТИ </a:t>
            </a:r>
          </a:p>
          <a:p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ПЕНЗЕНСКОЙ ОБЛАСТИ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B81A249F-DCE3-08A0-4B87-C67630735136}"/>
              </a:ext>
            </a:extLst>
          </p:cNvPr>
          <p:cNvSpPr/>
          <p:nvPr/>
        </p:nvSpPr>
        <p:spPr>
          <a:xfrm>
            <a:off x="4739789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https://frp-58.ru/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639E1C2B-6618-B164-86D8-41D1A9B3E5DC}"/>
              </a:ext>
            </a:extLst>
          </p:cNvPr>
          <p:cNvSpPr/>
          <p:nvPr/>
        </p:nvSpPr>
        <p:spPr>
          <a:xfrm>
            <a:off x="632455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627D5FE-F318-9DC8-513C-A48C26710BE8}"/>
              </a:ext>
            </a:extLst>
          </p:cNvPr>
          <p:cNvSpPr txBox="1"/>
          <p:nvPr/>
        </p:nvSpPr>
        <p:spPr>
          <a:xfrm>
            <a:off x="6324559" y="2209960"/>
            <a:ext cx="1392575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 ПОДДЕРЖКИ ЭКСПОРТА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3FEF74B3-ADEE-BCE6-D097-03A5BBB0295C}"/>
              </a:ext>
            </a:extLst>
          </p:cNvPr>
          <p:cNvSpPr/>
          <p:nvPr/>
        </p:nvSpPr>
        <p:spPr>
          <a:xfrm>
            <a:off x="6531673" y="2818126"/>
            <a:ext cx="1064880" cy="12604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https://export.mbpenza.ru/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93908C34-23FF-B6FD-A734-FA3A4DEFBF2C}"/>
              </a:ext>
            </a:extLst>
          </p:cNvPr>
          <p:cNvSpPr/>
          <p:nvPr/>
        </p:nvSpPr>
        <p:spPr>
          <a:xfrm>
            <a:off x="818350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BB85D94-72EE-69FE-106A-E428B04FDA7C}"/>
              </a:ext>
            </a:extLst>
          </p:cNvPr>
          <p:cNvSpPr txBox="1"/>
          <p:nvPr/>
        </p:nvSpPr>
        <p:spPr>
          <a:xfrm>
            <a:off x="8183501" y="2209962"/>
            <a:ext cx="145691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 КОМПЕТЕНЦИЙ В СФЕРЕ СЕЛЬСКОХОЗЯЙСТВЕННОЙ КООПЕРАЦИИ И ПОДДЕРЖКИ  ФЕРМЕРОВ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CCE1A1AC-DAEB-CCA8-8C14-0F60DB7AEE2B}"/>
              </a:ext>
            </a:extLst>
          </p:cNvPr>
          <p:cNvSpPr/>
          <p:nvPr/>
        </p:nvSpPr>
        <p:spPr>
          <a:xfrm>
            <a:off x="8491099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https://cx.mbpenza.ru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xmlns="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08ECDEF-3F43-3975-0B80-A87602F13F61}"/>
              </a:ext>
            </a:extLst>
          </p:cNvPr>
          <p:cNvSpPr txBox="1"/>
          <p:nvPr/>
        </p:nvSpPr>
        <p:spPr>
          <a:xfrm>
            <a:off x="745509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АО «ЦЕНТР КОММЕРЦИАЛИЗАЦИИ ТЕХНОЛОГИЙ»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xmlns="" id="{0C8E6F72-ACE9-B06A-C36F-14240F9C08ED}"/>
              </a:ext>
            </a:extLst>
          </p:cNvPr>
          <p:cNvSpPr/>
          <p:nvPr/>
        </p:nvSpPr>
        <p:spPr>
          <a:xfrm>
            <a:off x="1053107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https://ckt-penza.ru/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E95975D5-91C3-3E7B-853F-21C2CD5F1A04}"/>
              </a:ext>
            </a:extLst>
          </p:cNvPr>
          <p:cNvSpPr/>
          <p:nvPr/>
        </p:nvSpPr>
        <p:spPr>
          <a:xfrm>
            <a:off x="2603696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E8AC662-A2F8-BE41-67F7-2E05358356A9}"/>
              </a:ext>
            </a:extLst>
          </p:cNvPr>
          <p:cNvSpPr txBox="1"/>
          <p:nvPr/>
        </p:nvSpPr>
        <p:spPr>
          <a:xfrm>
            <a:off x="2603697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«ЦЕНТР КЛАСТЕРНОГО РАЗВИТИЯ»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xmlns="" id="{4799F6AF-2D83-0543-6070-AD3C85DAE524}"/>
              </a:ext>
            </a:extLst>
          </p:cNvPr>
          <p:cNvSpPr/>
          <p:nvPr/>
        </p:nvSpPr>
        <p:spPr>
          <a:xfrm>
            <a:off x="2911295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https://ckr58.ru/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xmlns="" id="{33B0C178-5D40-A28A-2614-96914272F53B}"/>
              </a:ext>
            </a:extLst>
          </p:cNvPr>
          <p:cNvSpPr/>
          <p:nvPr/>
        </p:nvSpPr>
        <p:spPr>
          <a:xfrm>
            <a:off x="443219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DE765BB-949A-B404-9239-345EA25CC23C}"/>
              </a:ext>
            </a:extLst>
          </p:cNvPr>
          <p:cNvSpPr txBox="1"/>
          <p:nvPr/>
        </p:nvSpPr>
        <p:spPr>
          <a:xfrm>
            <a:off x="4432191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АО «ТЕХНОПАРК ВЫСОКИЙ ТЕХНОЛОГИЙ»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xmlns="" id="{B18BBBB6-B986-F405-356C-1830AD96E294}"/>
              </a:ext>
            </a:extLst>
          </p:cNvPr>
          <p:cNvSpPr/>
          <p:nvPr/>
        </p:nvSpPr>
        <p:spPr>
          <a:xfrm>
            <a:off x="4511711" y="4682505"/>
            <a:ext cx="1266092" cy="1608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http://www.technopark-rameev.ru/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>
            <a:extLst>
              <a:ext uri="{FF2B5EF4-FFF2-40B4-BE49-F238E27FC236}">
                <a16:creationId xmlns:a16="http://schemas.microsoft.com/office/drawing/2014/main" xmlns="" id="{A889ECA0-D41C-F7E4-3A53-A7BAC8E9D284}"/>
              </a:ext>
            </a:extLst>
          </p:cNvPr>
          <p:cNvSpPr/>
          <p:nvPr/>
        </p:nvSpPr>
        <p:spPr>
          <a:xfrm>
            <a:off x="632455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1C6FCB94-9D24-6DD4-BDD3-EA1459C62D8D}"/>
              </a:ext>
            </a:extLst>
          </p:cNvPr>
          <p:cNvSpPr txBox="1"/>
          <p:nvPr/>
        </p:nvSpPr>
        <p:spPr>
          <a:xfrm>
            <a:off x="6324559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 ИННОВАЦИЙ СОЦИАЛЬНОЙ СФЕРЫ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xmlns="" id="{B026FA2E-3031-2846-D206-E2E40D670DD5}"/>
              </a:ext>
            </a:extLst>
          </p:cNvPr>
          <p:cNvSpPr/>
          <p:nvPr/>
        </p:nvSpPr>
        <p:spPr>
          <a:xfrm>
            <a:off x="6632157" y="4682505"/>
            <a:ext cx="1014639" cy="1608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https://ciss.mbpenza.ru/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xmlns="" id="{6841A548-C249-DE1A-6B4E-2631A272228B}"/>
              </a:ext>
            </a:extLst>
          </p:cNvPr>
          <p:cNvSpPr/>
          <p:nvPr/>
        </p:nvSpPr>
        <p:spPr>
          <a:xfrm>
            <a:off x="818350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0073448-8747-6D8A-73C5-5F95CEF649BB}"/>
              </a:ext>
            </a:extLst>
          </p:cNvPr>
          <p:cNvSpPr txBox="1"/>
          <p:nvPr/>
        </p:nvSpPr>
        <p:spPr>
          <a:xfrm>
            <a:off x="8183501" y="4074341"/>
            <a:ext cx="145691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800" b="1" dirty="0" smtClean="0"/>
              <a:t>АО МКК «Поручитель»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34A64A6B-D22A-7DF3-6ECE-D890B8000BAF}"/>
              </a:ext>
            </a:extLst>
          </p:cNvPr>
          <p:cNvSpPr/>
          <p:nvPr/>
        </p:nvSpPr>
        <p:spPr>
          <a:xfrm>
            <a:off x="8491099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http://garantfond58.ru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xmlns="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</a:p>
        </p:txBody>
      </p:sp>
      <p:pic>
        <p:nvPicPr>
          <p:cNvPr id="61" name="Рисунок 60" descr="https://static.tindal.ru/1msBzw206rTXlVlgP/compage_logo/l/ODU1N2RlMDYtYjhkYy00NmM5L.png?itok=vlWrCkE_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33558" y="1418840"/>
            <a:ext cx="1343025" cy="64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Рисунок 64" descr="https://gisp.gov.ru/nmp/upload/logo/3e7afa4269b297119ee692bb4a290d0e3e8ce143cf9738a8ab5bd0dcc80da23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0931" y="1584708"/>
            <a:ext cx="1367404" cy="51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Рисунок 68" descr="АО «Поручитель» - Государственная поддержка малого и среднего бизнеса г.Пенза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52667" y="3547730"/>
            <a:ext cx="1453557" cy="24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Рисунок 73" descr="https://ckr58.ru/templates/default/img/logo.pn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7974" y="3574335"/>
            <a:ext cx="1270884" cy="28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Рисунок 74" descr="Мой Бизнес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82057" y="3393456"/>
            <a:ext cx="1047750" cy="573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Рисунок 76" descr="https://www.technopark-rameev.ru/images/logo_index.pn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04361" y="3549999"/>
            <a:ext cx="113940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xmlns="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968" y="1605853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8" name="AutoShape 4" descr="https://cx.mbpenza.ru/templates/default/img/new-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xmlns="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684" y="1647721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Рисунок 79" descr="https://avatars.mds.yandex.net/i?id=ec5c80cd54ee11ca322e7f0c60f79121ace8c5c6-10702734-images-thumbs&amp;n=13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30945" y="3426487"/>
            <a:ext cx="1145512" cy="59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</a:t>
            </a:r>
            <a:r>
              <a:rPr kumimoji="0" lang="en-US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ЭКОНОМИЧЕСКОГО РАЗВИТИЯ И ПРОМЫШЛЕННОСТИ ПЕНЗНЕНСКОЙ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xmlns="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ГОСУДАРСТВЕННОГО ИМУЩЕСТВА ПЕНЗЕНСКОЙ ОБЛАСТИ</a:t>
            </a:r>
            <a:endParaRPr lang="x-none" sz="1100" b="1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xmlns="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 ЖИЛИЩНО-КОММУНАЛЬНОГО ХОЗЯЙСТВА И ГРАЖДАНСКОЙ ЗАЩИТЫ НАСЕЛЕНИЯ ПЕНЗЕНСКОЙ ОБЛАСТИ</a:t>
            </a:r>
            <a:endParaRPr lang="x-none" sz="1100" b="1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:a16="http://schemas.microsoft.com/office/drawing/2014/main" xmlns="" id="{D7D0A12C-4216-66F6-609A-1DF85D2F79D6}"/>
              </a:ext>
            </a:extLst>
          </p:cNvPr>
          <p:cNvSpPr/>
          <p:nvPr/>
        </p:nvSpPr>
        <p:spPr>
          <a:xfrm>
            <a:off x="627016" y="546349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СТРОИТЕЛЬСТВА И ДОРОЖНОГО ХОЗЯЙСТВА ПЕНЗЕНСКОЙ ОБЛАСТИ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xmlns="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ПЕНЗЕНСКОЙ ОБЛАСТИ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xmlns="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ЦИФРОВОГО РАЗВИТИЯ              ТРАНСПОРТА И СВЯЗИ ПЕНЗЕНСКОЙ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xmlns="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ГРАДОСТРОИТЕЛЬСТВА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АРХИТЕКТУРЫ ПЕНЗЕНСКОЙ ОБЛАСТИ</a:t>
            </a:r>
            <a:endParaRPr lang="x-none" sz="1100" b="1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xmlns="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КУЛЬТУРЫ И ТУРИЗМА ПЕНЗЕНСКОЙ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xmlns="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СТРОИТЕЛЬСТВА И ДОРОЖНОГО ХОЗЯЙСТВА ПЕНЗЕНСКОЙ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</a:p>
        </p:txBody>
      </p:sp>
      <p:pic>
        <p:nvPicPr>
          <p:cNvPr id="41" name="Рисунок 40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841078" y="1653141"/>
            <a:ext cx="398943" cy="43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832995" y="2592904"/>
            <a:ext cx="38277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871095" y="3662362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909195" y="4633912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894908" y="5653087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Рисунок 46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5543108" y="2605087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Рисунок 47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5562158" y="1614487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5514638" y="3651790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stihi.ru/pics/2021/04/04/532.jpg"/>
          <p:cNvPicPr/>
          <p:nvPr/>
        </p:nvPicPr>
        <p:blipFill>
          <a:blip r:embed="rId3"/>
          <a:srcRect l="25948" t="11615" r="24482" b="3205"/>
          <a:stretch>
            <a:fillRect/>
          </a:stretch>
        </p:blipFill>
        <p:spPr bwMode="auto">
          <a:xfrm>
            <a:off x="5524686" y="4646577"/>
            <a:ext cx="367155" cy="4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xmlns="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xmlns="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xmlns="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991893" cy="240688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D53A4B05-5996-A019-A76C-03C280C9327F}"/>
              </a:ext>
            </a:extLst>
          </p:cNvPr>
          <p:cNvSpPr/>
          <p:nvPr/>
        </p:nvSpPr>
        <p:spPr>
          <a:xfrm>
            <a:off x="7061424" y="3919791"/>
            <a:ext cx="2726172" cy="2388029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ПРЕДПРИНИМАТЕЛЕЙ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A5B46850-A2F4-926B-117B-28D7665D8D86}"/>
              </a:ext>
            </a:extLst>
          </p:cNvPr>
          <p:cNvSpPr txBox="1"/>
          <p:nvPr/>
        </p:nvSpPr>
        <p:spPr>
          <a:xfrm>
            <a:off x="853311" y="4128456"/>
            <a:ext cx="1740906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ПРОЕКТНОГО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ОФИСА, КОТОРЫЙ БУДЕТ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ЗАНИМАТЬСЯ ОЦЕНКОЙ И ПРОРАБОТКОЙ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6BFBFDEB-7CB0-167B-22EE-584ADCCB8AF2}"/>
              </a:ext>
            </a:extLst>
          </p:cNvPr>
          <p:cNvSpPr txBox="1"/>
          <p:nvPr/>
        </p:nvSpPr>
        <p:spPr>
          <a:xfrm>
            <a:off x="7287978" y="4135853"/>
            <a:ext cx="167256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НАЛОГОВЫХ СТАВОК ДЛЯ МСП</a:t>
            </a: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xmlns="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14" name="Рисунок 113" descr="Включенный свет со сплошной заливкой">
            <a:extLst>
              <a:ext uri="{FF2B5EF4-FFF2-40B4-BE49-F238E27FC236}">
                <a16:creationId xmlns:a16="http://schemas.microsoft.com/office/drawing/2014/main" xmlns="" id="{A507D0C6-6F19-CAC5-87C3-03E2DD67C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243785" y="1554054"/>
            <a:ext cx="360000" cy="360000"/>
          </a:xfrm>
          <a:prstGeom prst="rect">
            <a:avLst/>
          </a:prstGeom>
        </p:spPr>
      </p:pic>
      <p:pic>
        <p:nvPicPr>
          <p:cNvPr id="115" name="Рисунок 114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xmlns="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91808" y="4095217"/>
            <a:ext cx="360000" cy="360000"/>
          </a:xfrm>
          <a:prstGeom prst="rect">
            <a:avLst/>
          </a:prstGeom>
        </p:spPr>
      </p:pic>
      <p:pic>
        <p:nvPicPr>
          <p:cNvPr id="120" name="Рисунок 119" descr="Секундомер 25% со сплошной заливкой">
            <a:extLst>
              <a:ext uri="{FF2B5EF4-FFF2-40B4-BE49-F238E27FC236}">
                <a16:creationId xmlns:a16="http://schemas.microsoft.com/office/drawing/2014/main" xmlns="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580435" y="4095217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:a16="http://schemas.microsoft.com/office/drawing/2014/main" xmlns="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pic>
        <p:nvPicPr>
          <p:cNvPr id="125" name="Рисунок 124" descr="Диаграмма с тенденцией спада со сплошной заливкой">
            <a:extLst>
              <a:ext uri="{FF2B5EF4-FFF2-40B4-BE49-F238E27FC236}">
                <a16:creationId xmlns:a16="http://schemas.microsoft.com/office/drawing/2014/main" xmlns="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280720" y="4085532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039E78-DDBD-6C9E-543E-03C0F9AF1E1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12320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 descr="Презентация с организационной диаграммой со сплошной заливкой">
            <a:extLst>
              <a:ext uri="{FF2B5EF4-FFF2-40B4-BE49-F238E27FC236}">
                <a16:creationId xmlns:a16="http://schemas.microsoft.com/office/drawing/2014/main" xmlns="" id="{A71FDA74-3CF5-F1A5-4106-138AE36E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6578" y="2501820"/>
            <a:ext cx="360000" cy="360000"/>
          </a:xfrm>
          <a:prstGeom prst="rect">
            <a:avLst/>
          </a:prstGeom>
        </p:spPr>
      </p:pic>
      <p:pic>
        <p:nvPicPr>
          <p:cNvPr id="65" name="Рисунок 64" descr="Магнит со сплошной заливкой">
            <a:extLst>
              <a:ext uri="{FF2B5EF4-FFF2-40B4-BE49-F238E27FC236}">
                <a16:creationId xmlns:a16="http://schemas.microsoft.com/office/drawing/2014/main" xmlns="" id="{59F18960-354C-24C7-7FA2-B551F64ACC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427031" y="2516875"/>
            <a:ext cx="360000" cy="360000"/>
          </a:xfrm>
          <a:prstGeom prst="rect">
            <a:avLst/>
          </a:prstGeom>
        </p:spPr>
      </p:pic>
      <p:pic>
        <p:nvPicPr>
          <p:cNvPr id="53" name="Рисунок 52" descr="Производство со сплошной заливкой">
            <a:extLst>
              <a:ext uri="{FF2B5EF4-FFF2-40B4-BE49-F238E27FC236}">
                <a16:creationId xmlns:a16="http://schemas.microsoft.com/office/drawing/2014/main" xmlns="" id="{33405C6C-F338-66DE-9830-A2374EBCB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76578" y="5058538"/>
            <a:ext cx="360000" cy="360000"/>
          </a:xfrm>
          <a:prstGeom prst="rect">
            <a:avLst/>
          </a:prstGeom>
        </p:spPr>
      </p:pic>
      <p:pic>
        <p:nvPicPr>
          <p:cNvPr id="56" name="Рисунок 55" descr="Портфель со сплошной заливкой">
            <a:extLst>
              <a:ext uri="{FF2B5EF4-FFF2-40B4-BE49-F238E27FC236}">
                <a16:creationId xmlns:a16="http://schemas.microsoft.com/office/drawing/2014/main" xmlns="" id="{E3D5026D-F530-776D-1F39-B579F42740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76578" y="3129977"/>
            <a:ext cx="360000" cy="360000"/>
          </a:xfrm>
          <a:prstGeom prst="rect">
            <a:avLst/>
          </a:prstGeom>
        </p:spPr>
      </p:pic>
      <p:pic>
        <p:nvPicPr>
          <p:cNvPr id="60" name="Рисунок 59" descr="Включенный свет со сплошной заливкой">
            <a:extLst>
              <a:ext uri="{FF2B5EF4-FFF2-40B4-BE49-F238E27FC236}">
                <a16:creationId xmlns:a16="http://schemas.microsoft.com/office/drawing/2014/main" xmlns="" id="{7C7AD6CC-787D-CD34-EA28-14CBC13E58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889910" y="2507195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ИНВЕСТИЦИОННАЯ ДЕЯТЕЛЬНОСТЬ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0282E4-2CCC-CE9A-16F7-CC2F77DF86AD}"/>
              </a:ext>
            </a:extLst>
          </p:cNvPr>
          <p:cNvSpPr txBox="1"/>
          <p:nvPr/>
        </p:nvSpPr>
        <p:spPr>
          <a:xfrm>
            <a:off x="1201370" y="2517918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дорожная карта         по работе с инвесторами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94ACB4A-9A05-F909-1488-4F131CC71B1A}"/>
              </a:ext>
            </a:extLst>
          </p:cNvPr>
          <p:cNvSpPr txBox="1"/>
          <p:nvPr/>
        </p:nvSpPr>
        <p:spPr>
          <a:xfrm>
            <a:off x="1201370" y="3133052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компаний знакомы 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инвестиционным уполномоченным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08F2D5-E7B1-9859-0C27-C31633C7E698}"/>
              </a:ext>
            </a:extLst>
          </p:cNvPr>
          <p:cNvSpPr txBox="1"/>
          <p:nvPr/>
        </p:nvSpPr>
        <p:spPr>
          <a:xfrm>
            <a:off x="3321000" y="2520096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проектный офис, осуществляющий поддержку инвесторов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F59DAE-E625-FF39-4A40-C8BC8563FB0D}"/>
              </a:ext>
            </a:extLst>
          </p:cNvPr>
          <p:cNvSpPr txBox="1"/>
          <p:nvPr/>
        </p:nvSpPr>
        <p:spPr>
          <a:xfrm>
            <a:off x="3321000" y="3135230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каждая вторая компания реализует инвестиционные проекты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618FEF85-AC48-801F-7205-52FD68D929CC}"/>
              </a:ext>
            </a:extLst>
          </p:cNvPr>
          <p:cNvSpPr/>
          <p:nvPr/>
        </p:nvSpPr>
        <p:spPr>
          <a:xfrm>
            <a:off x="5300092" y="227939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D9B1EA-DB20-61B1-E164-5A2A943B0C14}"/>
              </a:ext>
            </a:extLst>
          </p:cNvPr>
          <p:cNvSpPr txBox="1"/>
          <p:nvPr/>
        </p:nvSpPr>
        <p:spPr>
          <a:xfrm>
            <a:off x="5860471" y="2527598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новые точки притяжения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7E3B099-CCDB-6CD6-7DE2-CED2B6AE20D0}"/>
              </a:ext>
            </a:extLst>
          </p:cNvPr>
          <p:cNvSpPr txBox="1"/>
          <p:nvPr/>
        </p:nvSpPr>
        <p:spPr>
          <a:xfrm>
            <a:off x="5860471" y="3142732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проведён ремонт коммунальных сетей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E37CA68-5F42-E3F6-4C90-682B1AD80B30}"/>
              </a:ext>
            </a:extLst>
          </p:cNvPr>
          <p:cNvSpPr txBox="1"/>
          <p:nvPr/>
        </p:nvSpPr>
        <p:spPr>
          <a:xfrm>
            <a:off x="7980101" y="2529776"/>
            <a:ext cx="1678936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улучшена работа учреждений здравоохранения                       и сокращено число жалоб        от населения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DBB4721-DFED-CF1D-F788-C8DB8F076DD0}"/>
              </a:ext>
            </a:extLst>
          </p:cNvPr>
          <p:cNvSpPr txBox="1"/>
          <p:nvPr/>
        </p:nvSpPr>
        <p:spPr>
          <a:xfrm>
            <a:off x="1200633" y="5072979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новые маршруты по ведущим промышленным предприятиям МО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37C5565-DE52-186C-6CB0-BF8365BF57B2}"/>
              </a:ext>
            </a:extLst>
          </p:cNvPr>
          <p:cNvSpPr txBox="1"/>
          <p:nvPr/>
        </p:nvSpPr>
        <p:spPr>
          <a:xfrm>
            <a:off x="1200633" y="5688113"/>
            <a:ext cx="16789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организованы ежегодные фестивали, которые пользуются спросом                 у туристов</a:t>
            </a:r>
          </a:p>
        </p:txBody>
      </p:sp>
      <p:pic>
        <p:nvPicPr>
          <p:cNvPr id="28" name="Рисунок 27" descr="Дождь со сплошной заливкой">
            <a:extLst>
              <a:ext uri="{FF2B5EF4-FFF2-40B4-BE49-F238E27FC236}">
                <a16:creationId xmlns:a16="http://schemas.microsoft.com/office/drawing/2014/main" xmlns="" id="{F5D798C4-229A-E583-49AC-F141EA86DB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69839" y="5691329"/>
            <a:ext cx="360000" cy="360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5158D1E-D578-B354-C1C5-91E0359E2077}"/>
              </a:ext>
            </a:extLst>
          </p:cNvPr>
          <p:cNvSpPr txBox="1"/>
          <p:nvPr/>
        </p:nvSpPr>
        <p:spPr>
          <a:xfrm>
            <a:off x="5847375" y="5069261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 прогнозируемый объем инвестиций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Рисунок 53" descr="Указатель со сплошной заливкой">
            <a:extLst>
              <a:ext uri="{FF2B5EF4-FFF2-40B4-BE49-F238E27FC236}">
                <a16:creationId xmlns:a16="http://schemas.microsoft.com/office/drawing/2014/main" xmlns="" id="{2E90625B-01F9-43BF-E9A6-4E55458F380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419785" y="5058538"/>
            <a:ext cx="360000" cy="360000"/>
          </a:xfrm>
          <a:prstGeom prst="rect">
            <a:avLst/>
          </a:prstGeom>
        </p:spPr>
      </p:pic>
      <p:pic>
        <p:nvPicPr>
          <p:cNvPr id="55" name="Рисунок 54" descr="Монеты со сплошной заливкой">
            <a:extLst>
              <a:ext uri="{FF2B5EF4-FFF2-40B4-BE49-F238E27FC236}">
                <a16:creationId xmlns:a16="http://schemas.microsoft.com/office/drawing/2014/main" xmlns="" id="{1B12B108-650A-B97C-FF9F-E45BAE6F2FA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2885821" y="3145948"/>
            <a:ext cx="360000" cy="360000"/>
          </a:xfrm>
          <a:prstGeom prst="rect">
            <a:avLst/>
          </a:prstGeom>
        </p:spPr>
      </p:pic>
      <p:pic>
        <p:nvPicPr>
          <p:cNvPr id="63" name="Рисунок 62" descr="Больница со сплошной заливкой">
            <a:extLst>
              <a:ext uri="{FF2B5EF4-FFF2-40B4-BE49-F238E27FC236}">
                <a16:creationId xmlns:a16="http://schemas.microsoft.com/office/drawing/2014/main" xmlns="" id="{00C3C3F4-F168-3E9E-D573-6F6FB2802C0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539470" y="2516875"/>
            <a:ext cx="360000" cy="360000"/>
          </a:xfrm>
          <a:prstGeom prst="rect">
            <a:avLst/>
          </a:prstGeom>
        </p:spPr>
      </p:pic>
      <p:pic>
        <p:nvPicPr>
          <p:cNvPr id="58" name="Рисунок 57" descr="Схема с ветвлением со сплошной заливкой">
            <a:extLst>
              <a:ext uri="{FF2B5EF4-FFF2-40B4-BE49-F238E27FC236}">
                <a16:creationId xmlns:a16="http://schemas.microsoft.com/office/drawing/2014/main" xmlns="" id="{BF9AC441-E179-D4A0-17BF-C57B0249C6F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5429677" y="3145948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D1CBB25-549C-8288-0CB6-AE914774C6FF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11360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27946F-179A-49B4-0BB0-96B2051D4AB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ПОДГОТОВЛЕН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АДМИНИСТРАЦИЕЙ  МАЛОСЕРДОБИНСКОГО 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5F0592A3-CCBC-26A7-8134-12102FCA435F}"/>
              </a:ext>
            </a:extLst>
          </p:cNvPr>
          <p:cNvSpPr/>
          <p:nvPr/>
        </p:nvSpPr>
        <p:spPr>
          <a:xfrm>
            <a:off x="7466702" y="589628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ПЕНЗЕНСКАЯ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769BDC-84C5-87C2-9A8A-BFB56689C509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1374B2-EE14-11BF-2352-85908E77CF2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7" name="Рисунок 16" descr="C:\Users\Admin\AppData\Local\Packages\Microsoft.Windows.Photos_8wekyb3d8bbwe\TempState\ShareServiceTempFolder\герб области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67056" y="631344"/>
            <a:ext cx="514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46" y="377302"/>
            <a:ext cx="7020291" cy="394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09" y="2109660"/>
            <a:ext cx="2031049" cy="221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52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297075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463114" y="1427425"/>
            <a:ext cx="2271459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312625" y="1401546"/>
            <a:ext cx="2071586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02110037-3A58-CDB8-8B41-6D6ADB92766C}"/>
              </a:ext>
            </a:extLst>
          </p:cNvPr>
          <p:cNvSpPr/>
          <p:nvPr/>
        </p:nvSpPr>
        <p:spPr>
          <a:xfrm>
            <a:off x="2958860" y="3541703"/>
            <a:ext cx="2130725" cy="2027453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7AF33646-60BD-565C-82E8-1721DFF34B21}"/>
              </a:ext>
            </a:extLst>
          </p:cNvPr>
          <p:cNvSpPr/>
          <p:nvPr/>
        </p:nvSpPr>
        <p:spPr>
          <a:xfrm>
            <a:off x="457200" y="3541702"/>
            <a:ext cx="2251494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xmlns="" id="{A7518F92-BC1F-8F09-057D-3379ABC330B5}"/>
              </a:ext>
            </a:extLst>
          </p:cNvPr>
          <p:cNvSpPr/>
          <p:nvPr/>
        </p:nvSpPr>
        <p:spPr>
          <a:xfrm>
            <a:off x="5313871" y="3562709"/>
            <a:ext cx="2096219" cy="2006445"/>
          </a:xfrm>
          <a:prstGeom prst="roundRect">
            <a:avLst>
              <a:gd name="adj" fmla="val 11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2F86149C-6AAD-8DFE-9767-9DE085BAF799}"/>
              </a:ext>
            </a:extLst>
          </p:cNvPr>
          <p:cNvSpPr/>
          <p:nvPr/>
        </p:nvSpPr>
        <p:spPr>
          <a:xfrm>
            <a:off x="7591244" y="3541701"/>
            <a:ext cx="2096219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672861" y="1974828"/>
            <a:ext cx="1827744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К АДМИНИСТРАТИВНОМУ ЦЕНТРУ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км а/д Нижний Новгород - Саратов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6EEE53E6-9FE9-C585-387D-DE93FBD4D4A8}"/>
              </a:ext>
            </a:extLst>
          </p:cNvPr>
          <p:cNvSpPr txBox="1"/>
          <p:nvPr/>
        </p:nvSpPr>
        <p:spPr>
          <a:xfrm>
            <a:off x="3036498" y="1974828"/>
            <a:ext cx="2001329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автомобильный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EBE19CD4-5254-3EFD-22F9-39923BAB964A}"/>
              </a:ext>
            </a:extLst>
          </p:cNvPr>
          <p:cNvSpPr txBox="1"/>
          <p:nvPr/>
        </p:nvSpPr>
        <p:spPr>
          <a:xfrm>
            <a:off x="483079" y="4123977"/>
            <a:ext cx="219973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 ПРИРОДНЫЙ И КУЛЬТУРНО-ИСТОИЧЕСКИЙ ПОТЕНЦИАЛ ДЛЯ РАЗВИТИЯ СЕЛЬСКОХОЗЯЙСТВЕННОГО ПРОИЗВОДСТВА И ТУРИЗМА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0DB3605F-5D1F-38C2-F7AE-FD1D0A54328C}"/>
              </a:ext>
            </a:extLst>
          </p:cNvPr>
          <p:cNvSpPr txBox="1"/>
          <p:nvPr/>
        </p:nvSpPr>
        <p:spPr>
          <a:xfrm>
            <a:off x="5417388" y="4131374"/>
            <a:ext cx="190643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УСТОЙЧИВО РАБОТАЮЩИХ АГРОПРОМЫШЛЕННЫХ ПРЕДПРИЯТИЙ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6970BDB9-6572-B7E0-9276-A5A584F6DB98}"/>
              </a:ext>
            </a:extLst>
          </p:cNvPr>
          <p:cNvSpPr txBox="1"/>
          <p:nvPr/>
        </p:nvSpPr>
        <p:spPr>
          <a:xfrm>
            <a:off x="5477774" y="2147777"/>
            <a:ext cx="175978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СВОБОДНЫХ НЕИСПОЛЬЗУЕМЫХ СЕЛЬСКОХОЗЯЙСТВЕН-НЫХ УГОДИЙ</a:t>
            </a:r>
            <a:endParaRPr lang="x-none" sz="1100" b="1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:a16="http://schemas.microsoft.com/office/drawing/2014/main" xmlns="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983350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xmlns="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177883" y="1496199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xmlns="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653595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 ПЕНЗЕНСКОЙ ОБЛАСТИ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7535364" y="1372791"/>
            <a:ext cx="2117594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/>
          <p:cNvSpPr txBox="1"/>
          <p:nvPr/>
        </p:nvSpPr>
        <p:spPr>
          <a:xfrm>
            <a:off x="7677509" y="1854679"/>
            <a:ext cx="17511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86136" y="2596551"/>
            <a:ext cx="17252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greenfield‘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brownfield'a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82619" y="4097547"/>
            <a:ext cx="2104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СВОБОДНЫЕ ПРОИЗВОДСТВЕННЫЕ ПЛОЩАДИ ДЛЯ РАЗВИТИЯ ПРЕДПРИНИМТЕЛЬСТВА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96883" y="4097547"/>
            <a:ext cx="188055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УСПЕШНЫЙ ОПЫТ 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СОТРУДНИЧЕСТВЕ </a:t>
            </a:r>
          </a:p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КРУПНЫМИ ВНЕШНИМИ ИНВЕСТОРАМИ</a:t>
            </a:r>
            <a:endParaRPr lang="x-none" sz="11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30128" y="1505616"/>
            <a:ext cx="361736" cy="361736"/>
          </a:xfrm>
          <a:prstGeom prst="rect">
            <a:avLst/>
          </a:prstGeom>
        </p:spPr>
      </p:pic>
      <p:pic>
        <p:nvPicPr>
          <p:cNvPr id="31" name="Рисунок 30" descr="Посевы со сплошной заливкой">
            <a:extLst>
              <a:ext uri="{FF2B5EF4-FFF2-40B4-BE49-F238E27FC236}">
                <a16:creationId xmlns:a16="http://schemas.microsoft.com/office/drawing/2014/main" xmlns="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17">
            <a:lum bright="70000" contrast="-70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701889" y="157088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xmlns="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33E0C760-153D-86CB-4F6E-EB7A99B9E374}"/>
              </a:ext>
            </a:extLst>
          </p:cNvPr>
          <p:cNvSpPr/>
          <p:nvPr/>
        </p:nvSpPr>
        <p:spPr>
          <a:xfrm>
            <a:off x="627014" y="3920208"/>
            <a:ext cx="2135235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BEEEA246-FEC8-C8E1-F3BB-60B3DF0DB72E}"/>
              </a:ext>
            </a:extLst>
          </p:cNvPr>
          <p:cNvSpPr/>
          <p:nvPr/>
        </p:nvSpPr>
        <p:spPr>
          <a:xfrm>
            <a:off x="4025198" y="3920208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C70D425-0601-D87C-F822-B98F9FAA1682}"/>
              </a:ext>
            </a:extLst>
          </p:cNvPr>
          <p:cNvSpPr txBox="1"/>
          <p:nvPr/>
        </p:nvSpPr>
        <p:spPr>
          <a:xfrm>
            <a:off x="826895" y="1532623"/>
            <a:ext cx="5715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7959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EC1A494-C31C-4490-24D4-612143D1D8DD}"/>
              </a:ext>
            </a:extLst>
          </p:cNvPr>
          <p:cNvSpPr txBox="1"/>
          <p:nvPr/>
        </p:nvSpPr>
        <p:spPr>
          <a:xfrm>
            <a:off x="1295036" y="1609567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4E6BDDD-6D8F-8017-99BE-9D45AAA1328E}"/>
              </a:ext>
            </a:extLst>
          </p:cNvPr>
          <p:cNvSpPr txBox="1"/>
          <p:nvPr/>
        </p:nvSpPr>
        <p:spPr>
          <a:xfrm>
            <a:off x="826896" y="1864280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xmlns="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3BEBE82-3ABE-EE06-2DC9-23A64698E759}"/>
              </a:ext>
            </a:extLst>
          </p:cNvPr>
          <p:cNvSpPr txBox="1"/>
          <p:nvPr/>
        </p:nvSpPr>
        <p:spPr>
          <a:xfrm>
            <a:off x="3358230" y="1532622"/>
            <a:ext cx="63070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3907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156ADA9-D124-7FB2-5ADB-A4BD1C324852}"/>
              </a:ext>
            </a:extLst>
          </p:cNvPr>
          <p:cNvSpPr txBox="1"/>
          <p:nvPr/>
        </p:nvSpPr>
        <p:spPr>
          <a:xfrm>
            <a:off x="3826371" y="160956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5B9663A-7C88-1310-3046-2C62DC47060A}"/>
              </a:ext>
            </a:extLst>
          </p:cNvPr>
          <p:cNvSpPr txBox="1"/>
          <p:nvPr/>
        </p:nvSpPr>
        <p:spPr>
          <a:xfrm>
            <a:off x="3358232" y="1864279"/>
            <a:ext cx="146599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</a:t>
            </a:r>
            <a:endParaRPr lang="ru-RU" sz="11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с.Малая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Сердоба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2023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xmlns="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145523" y="1480554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D35A42D-3D27-DFA6-AB8B-DEE9DE40A08C}"/>
              </a:ext>
            </a:extLst>
          </p:cNvPr>
          <p:cNvSpPr txBox="1"/>
          <p:nvPr/>
        </p:nvSpPr>
        <p:spPr>
          <a:xfrm>
            <a:off x="826895" y="2579592"/>
            <a:ext cx="86773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110,143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A5A4D3C-E096-2C1F-BAEE-7A9DAFDEF1AE}"/>
              </a:ext>
            </a:extLst>
          </p:cNvPr>
          <p:cNvSpPr txBox="1"/>
          <p:nvPr/>
        </p:nvSpPr>
        <p:spPr>
          <a:xfrm>
            <a:off x="1520730" y="2647011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тыс.га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МР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2F725FE-F144-6325-91C1-04D853E4AD7C}"/>
              </a:ext>
            </a:extLst>
          </p:cNvPr>
          <p:cNvSpPr txBox="1"/>
          <p:nvPr/>
        </p:nvSpPr>
        <p:spPr>
          <a:xfrm>
            <a:off x="3358231" y="257959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890480E-3893-F81C-B22E-393C852242FA}"/>
              </a:ext>
            </a:extLst>
          </p:cNvPr>
          <p:cNvSpPr txBox="1"/>
          <p:nvPr/>
        </p:nvSpPr>
        <p:spPr>
          <a:xfrm>
            <a:off x="3358232" y="2911248"/>
            <a:ext cx="12614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пунктов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xmlns="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0F7716E0-33E1-47CC-F22F-F3F1AB99120C}"/>
              </a:ext>
            </a:extLst>
          </p:cNvPr>
          <p:cNvSpPr txBox="1"/>
          <p:nvPr/>
        </p:nvSpPr>
        <p:spPr>
          <a:xfrm>
            <a:off x="826896" y="4047525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8DB2A8B5-932C-6F5C-9F50-499F12240835}"/>
              </a:ext>
            </a:extLst>
          </p:cNvPr>
          <p:cNvSpPr txBox="1"/>
          <p:nvPr/>
        </p:nvSpPr>
        <p:spPr>
          <a:xfrm>
            <a:off x="826895" y="4555355"/>
            <a:ext cx="1687705" cy="3539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км а/д Нижний Новгород - Саратов</a:t>
            </a:r>
          </a:p>
          <a:p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334DEC60-4596-7546-82CF-16EB7993E4E7}"/>
              </a:ext>
            </a:extLst>
          </p:cNvPr>
          <p:cNvSpPr/>
          <p:nvPr/>
        </p:nvSpPr>
        <p:spPr>
          <a:xfrm>
            <a:off x="3219451" y="3920208"/>
            <a:ext cx="2402400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xmlns="" id="{7CF884C3-7A5B-DFB9-E819-115906DD1936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 ПЕНЗЕНСКОЙ ОБЛАСТИ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Рисунок 71" descr="Маркер со сплошной заливкой">
            <a:extLst>
              <a:ext uri="{FF2B5EF4-FFF2-40B4-BE49-F238E27FC236}">
                <a16:creationId xmlns=""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65407" y="4721612"/>
            <a:ext cx="180000" cy="180000"/>
          </a:xfrm>
          <a:prstGeom prst="rect">
            <a:avLst/>
          </a:prstGeom>
        </p:spPr>
      </p:pic>
      <p:cxnSp>
        <p:nvCxnSpPr>
          <p:cNvPr id="109" name="Прямая соединительная линия 108"/>
          <p:cNvCxnSpPr/>
          <p:nvPr/>
        </p:nvCxnSpPr>
        <p:spPr>
          <a:xfrm flipH="1">
            <a:off x="7234813" y="4230356"/>
            <a:ext cx="80387" cy="40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H="1">
            <a:off x="7023798" y="4340888"/>
            <a:ext cx="120580" cy="50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21864" y="4853354"/>
            <a:ext cx="20096" cy="90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flipH="1">
            <a:off x="6481187" y="5044273"/>
            <a:ext cx="50242" cy="7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flipH="1">
            <a:off x="6420897" y="5205046"/>
            <a:ext cx="10048" cy="60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flipH="1">
            <a:off x="6320413" y="5395965"/>
            <a:ext cx="50242" cy="40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Рисунок 83"/>
          <p:cNvPicPr/>
          <p:nvPr/>
        </p:nvPicPr>
        <p:blipFill rotWithShape="1">
          <a:blip r:embed="rId20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</a:blip>
          <a:srcRect l="32635" t="2036" r="38741"/>
          <a:stretch/>
        </p:blipFill>
        <p:spPr bwMode="auto">
          <a:xfrm>
            <a:off x="5976147" y="1405205"/>
            <a:ext cx="2678105" cy="33164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A681B2E-CC94-3AAF-E060-F2F2C175E23F}"/>
              </a:ext>
            </a:extLst>
          </p:cNvPr>
          <p:cNvSpPr/>
          <p:nvPr/>
        </p:nvSpPr>
        <p:spPr>
          <a:xfrm>
            <a:off x="596867" y="1366907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xmlns="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xmlns="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xmlns="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xmlns="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xmlns="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xmlns="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xmlns="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xmlns="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xmlns="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xmlns="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xmlns="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4DDD486F-FFDC-3AC3-0983-1563F64C780C}"/>
              </a:ext>
            </a:extLst>
          </p:cNvPr>
          <p:cNvSpPr txBox="1"/>
          <p:nvPr/>
        </p:nvSpPr>
        <p:spPr>
          <a:xfrm>
            <a:off x="3193411" y="1674883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xmlns="" id="{7DACA747-66C6-0E65-B5FA-C504D9C6D2C4}"/>
              </a:ext>
            </a:extLst>
          </p:cNvPr>
          <p:cNvSpPr/>
          <p:nvPr/>
        </p:nvSpPr>
        <p:spPr>
          <a:xfrm>
            <a:off x="3139477" y="211450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xmlns="" id="{0B4880A1-91DC-D0F0-A77C-E94DED46A2DE}"/>
              </a:ext>
            </a:extLst>
          </p:cNvPr>
          <p:cNvSpPr/>
          <p:nvPr/>
        </p:nvSpPr>
        <p:spPr>
          <a:xfrm>
            <a:off x="3542256" y="211450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B51F7AF6-8F8A-5B37-A1C2-3650196617FB}"/>
              </a:ext>
            </a:extLst>
          </p:cNvPr>
          <p:cNvSpPr txBox="1"/>
          <p:nvPr/>
        </p:nvSpPr>
        <p:spPr>
          <a:xfrm>
            <a:off x="5269143" y="3015810"/>
            <a:ext cx="112031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xmlns="" id="{BD49888C-EE87-0AA1-DB51-FCB7AE18C6FB}"/>
              </a:ext>
            </a:extLst>
          </p:cNvPr>
          <p:cNvSpPr/>
          <p:nvPr/>
        </p:nvSpPr>
        <p:spPr>
          <a:xfrm>
            <a:off x="5269143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BA41BC5E-92C9-7CBA-1F88-F41F35900D8E}"/>
              </a:ext>
            </a:extLst>
          </p:cNvPr>
          <p:cNvSpPr/>
          <p:nvPr/>
        </p:nvSpPr>
        <p:spPr>
          <a:xfrm>
            <a:off x="5666721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2EFB3336-310E-8D41-40DB-BCF7E0A8AF90}"/>
              </a:ext>
            </a:extLst>
          </p:cNvPr>
          <p:cNvSpPr txBox="1"/>
          <p:nvPr/>
        </p:nvSpPr>
        <p:spPr>
          <a:xfrm>
            <a:off x="4862489" y="4586482"/>
            <a:ext cx="1562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организация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xmlns="" id="{A3F711DB-496E-5AE9-8DA3-52FB6C8C4FC4}"/>
              </a:ext>
            </a:extLst>
          </p:cNvPr>
          <p:cNvSpPr/>
          <p:nvPr/>
        </p:nvSpPr>
        <p:spPr>
          <a:xfrm>
            <a:off x="4862489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0,21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38DA25-0A83-5C61-BB97-CE89B7FE3C55}"/>
              </a:ext>
            </a:extLst>
          </p:cNvPr>
          <p:cNvSpPr/>
          <p:nvPr/>
        </p:nvSpPr>
        <p:spPr>
          <a:xfrm>
            <a:off x="5260067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9B8B9FEF-8A61-E7B5-E26D-6064E35C71F8}"/>
              </a:ext>
            </a:extLst>
          </p:cNvPr>
          <p:cNvSpPr txBox="1"/>
          <p:nvPr/>
        </p:nvSpPr>
        <p:spPr>
          <a:xfrm>
            <a:off x="1589193" y="4583313"/>
            <a:ext cx="988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товарооборота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xmlns="" id="{5BF57916-37D0-2A89-BEDE-6529985937EC}"/>
              </a:ext>
            </a:extLst>
          </p:cNvPr>
          <p:cNvSpPr/>
          <p:nvPr/>
        </p:nvSpPr>
        <p:spPr>
          <a:xfrm>
            <a:off x="1407643" y="5037841"/>
            <a:ext cx="503664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xmlns="" id="{AF6DE8AE-5C46-A9ED-FE44-79540CCD291B}"/>
              </a:ext>
            </a:extLst>
          </p:cNvPr>
          <p:cNvSpPr/>
          <p:nvPr/>
        </p:nvSpPr>
        <p:spPr>
          <a:xfrm>
            <a:off x="1986771" y="5032665"/>
            <a:ext cx="578852" cy="185176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CD500BF9-38C1-5529-5619-ECFDF6A02DFC}"/>
              </a:ext>
            </a:extLst>
          </p:cNvPr>
          <p:cNvSpPr txBox="1"/>
          <p:nvPr/>
        </p:nvSpPr>
        <p:spPr>
          <a:xfrm>
            <a:off x="1085529" y="3015810"/>
            <a:ext cx="15629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049D898B-5B50-DE58-0CB5-29E839E77CE1}"/>
              </a:ext>
            </a:extLst>
          </p:cNvPr>
          <p:cNvSpPr/>
          <p:nvPr/>
        </p:nvSpPr>
        <p:spPr>
          <a:xfrm>
            <a:off x="1085529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15 740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2947D3A7-F3F2-F042-E041-2359906A0400}"/>
              </a:ext>
            </a:extLst>
          </p:cNvPr>
          <p:cNvSpPr/>
          <p:nvPr/>
        </p:nvSpPr>
        <p:spPr>
          <a:xfrm>
            <a:off x="1483107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19 308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BD9E40EF-B3BB-3EB9-AF5B-3B81E652F392}"/>
              </a:ext>
            </a:extLst>
          </p:cNvPr>
          <p:cNvSpPr txBox="1"/>
          <p:nvPr/>
        </p:nvSpPr>
        <p:spPr>
          <a:xfrm>
            <a:off x="3231937" y="5140939"/>
            <a:ext cx="9882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xmlns="" id="{4676CABC-9A49-F2C2-A9BC-C53B134296DE}"/>
              </a:ext>
            </a:extLst>
          </p:cNvPr>
          <p:cNvSpPr/>
          <p:nvPr/>
        </p:nvSpPr>
        <p:spPr>
          <a:xfrm>
            <a:off x="2952597" y="5478355"/>
            <a:ext cx="645305" cy="1794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32449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xmlns="" id="{0DA18218-A189-5B34-A992-A1C2F6968601}"/>
              </a:ext>
            </a:extLst>
          </p:cNvPr>
          <p:cNvSpPr/>
          <p:nvPr/>
        </p:nvSpPr>
        <p:spPr>
          <a:xfrm>
            <a:off x="3687075" y="5478355"/>
            <a:ext cx="781175" cy="179496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36971,5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xmlns="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F619E7A8-AF23-B5E5-7150-0B8CA1052B14}"/>
              </a:ext>
            </a:extLst>
          </p:cNvPr>
          <p:cNvSpPr txBox="1"/>
          <p:nvPr/>
        </p:nvSpPr>
        <p:spPr>
          <a:xfrm>
            <a:off x="627016" y="6354106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на 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 </a:t>
            </a:r>
            <a:r>
              <a:rPr lang="ru-RU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Пензенской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xmlns="" id="{BFE3E32D-4E32-EF8D-83DB-B70C7B2C852E}"/>
              </a:ext>
            </a:extLst>
          </p:cNvPr>
          <p:cNvSpPr/>
          <p:nvPr/>
        </p:nvSpPr>
        <p:spPr>
          <a:xfrm rot="1800000">
            <a:off x="2630163" y="2942135"/>
            <a:ext cx="1825527" cy="1338802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646999 h 1338802"/>
              <a:gd name="connsiteX1" fmla="*/ 749692 w 1825527"/>
              <a:gd name="connsiteY1" fmla="*/ 0 h 1338802"/>
              <a:gd name="connsiteX2" fmla="*/ 1495665 w 1825527"/>
              <a:gd name="connsiteY2" fmla="*/ 8489 h 1338802"/>
              <a:gd name="connsiteX3" fmla="*/ 1825527 w 1825527"/>
              <a:gd name="connsiteY3" fmla="*/ 650851 h 1338802"/>
              <a:gd name="connsiteX4" fmla="*/ 1500204 w 1825527"/>
              <a:gd name="connsiteY4" fmla="*/ 1285259 h 1338802"/>
              <a:gd name="connsiteX5" fmla="*/ 734847 w 1825527"/>
              <a:gd name="connsiteY5" fmla="*/ 1338802 h 1338802"/>
              <a:gd name="connsiteX6" fmla="*/ 0 w 1825527"/>
              <a:gd name="connsiteY6" fmla="*/ 646999 h 133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38802">
                <a:moveTo>
                  <a:pt x="0" y="646999"/>
                </a:moveTo>
                <a:lnTo>
                  <a:pt x="749692" y="0"/>
                </a:lnTo>
                <a:lnTo>
                  <a:pt x="1495665" y="8489"/>
                </a:lnTo>
                <a:lnTo>
                  <a:pt x="1825527" y="650851"/>
                </a:lnTo>
                <a:lnTo>
                  <a:pt x="1500204" y="1285259"/>
                </a:lnTo>
                <a:lnTo>
                  <a:pt x="734847" y="1338802"/>
                </a:lnTo>
                <a:lnTo>
                  <a:pt x="0" y="646999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xmlns="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xmlns="" id="{9718F2DE-BC8A-C832-1B40-9991CFFF11B0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ССЫЛКА НА ИНСТРУКЦИЮ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 ПЕНЗЕНСКОЙ ОБЛАСТИ </a:t>
            </a:r>
            <a:endParaRPr lang="x-none" sz="24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F619E7A8-AF23-B5E5-7150-0B8CA1052B14}"/>
              </a:ext>
            </a:extLst>
          </p:cNvPr>
          <p:cNvSpPr txBox="1"/>
          <p:nvPr/>
        </p:nvSpPr>
        <p:spPr>
          <a:xfrm>
            <a:off x="7053943" y="6345733"/>
            <a:ext cx="271566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*по Пензенской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4EAC095F-9D74-7D49-4901-E85F2AE217CA}"/>
              </a:ext>
            </a:extLst>
          </p:cNvPr>
          <p:cNvSpPr/>
          <p:nvPr/>
        </p:nvSpPr>
        <p:spPr>
          <a:xfrm>
            <a:off x="7823310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3194 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4C7367CC-2C8F-E4DC-E8B8-3D16B5436723}"/>
              </a:ext>
            </a:extLst>
          </p:cNvPr>
          <p:cNvSpPr/>
          <p:nvPr/>
        </p:nvSpPr>
        <p:spPr>
          <a:xfrm>
            <a:off x="5296223" y="1847741"/>
            <a:ext cx="4491371" cy="1928168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9CA13AC4-7435-DEEE-4605-E265104DD5A0}"/>
              </a:ext>
            </a:extLst>
          </p:cNvPr>
          <p:cNvSpPr/>
          <p:nvPr/>
        </p:nvSpPr>
        <p:spPr>
          <a:xfrm>
            <a:off x="5296225" y="1400274"/>
            <a:ext cx="4491371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3A2C6274-4B9B-F40B-8680-725F6BB96DFB}"/>
              </a:ext>
            </a:extLst>
          </p:cNvPr>
          <p:cNvSpPr/>
          <p:nvPr/>
        </p:nvSpPr>
        <p:spPr>
          <a:xfrm>
            <a:off x="5296225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6C8BFA-FA03-9B4C-0957-FEDBCCA21685}"/>
              </a:ext>
            </a:extLst>
          </p:cNvPr>
          <p:cNvSpPr txBox="1"/>
          <p:nvPr/>
        </p:nvSpPr>
        <p:spPr>
          <a:xfrm>
            <a:off x="627016" y="1678464"/>
            <a:ext cx="446988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88543F39-1862-225F-676D-5EA9ED5042F5}"/>
              </a:ext>
            </a:extLst>
          </p:cNvPr>
          <p:cNvSpPr/>
          <p:nvPr/>
        </p:nvSpPr>
        <p:spPr>
          <a:xfrm>
            <a:off x="627015" y="3931822"/>
            <a:ext cx="4497839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C9CC9D82-BE37-F183-FE0F-F5EC16E99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8343916"/>
              </p:ext>
            </p:extLst>
          </p:nvPr>
        </p:nvGraphicFramePr>
        <p:xfrm>
          <a:off x="836567" y="2046834"/>
          <a:ext cx="3306015" cy="167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xmlns="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5487842"/>
              </p:ext>
            </p:extLst>
          </p:nvPr>
        </p:nvGraphicFramePr>
        <p:xfrm>
          <a:off x="870857" y="4578382"/>
          <a:ext cx="3968562" cy="172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5022CB5-E7E2-AA50-A10D-C4C65B8B942C}"/>
              </a:ext>
            </a:extLst>
          </p:cNvPr>
          <p:cNvSpPr txBox="1"/>
          <p:nvPr/>
        </p:nvSpPr>
        <p:spPr>
          <a:xfrm>
            <a:off x="4241277" y="2034900"/>
            <a:ext cx="75936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</a:t>
            </a:r>
            <a:r>
              <a:rPr lang="en-US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*%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172FE0D-553A-FE0F-3A47-C64F9D09AA29}"/>
              </a:ext>
            </a:extLst>
          </p:cNvPr>
          <p:cNvCxnSpPr>
            <a:cxnSpLocks/>
          </p:cNvCxnSpPr>
          <p:nvPr/>
        </p:nvCxnSpPr>
        <p:spPr>
          <a:xfrm>
            <a:off x="4136117" y="2034900"/>
            <a:ext cx="0" cy="1498009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xmlns="" id="{EFDBC0B8-5E11-F341-0ED5-65974A167108}"/>
              </a:ext>
            </a:extLst>
          </p:cNvPr>
          <p:cNvSpPr/>
          <p:nvPr/>
        </p:nvSpPr>
        <p:spPr>
          <a:xfrm>
            <a:off x="4241277" y="2456245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BC90595E-27D2-4878-4C3C-D23C5E914F17}"/>
              </a:ext>
            </a:extLst>
          </p:cNvPr>
          <p:cNvSpPr/>
          <p:nvPr/>
        </p:nvSpPr>
        <p:spPr>
          <a:xfrm>
            <a:off x="4231229" y="3132244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xmlns="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51767"/>
              </p:ext>
            </p:extLst>
          </p:nvPr>
        </p:nvGraphicFramePr>
        <p:xfrm>
          <a:off x="5289759" y="1400273"/>
          <a:ext cx="4497840" cy="2406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433">
                  <a:extLst>
                    <a:ext uri="{9D8B030D-6E8A-4147-A177-3AD203B41FA5}">
                      <a16:colId xmlns:a16="http://schemas.microsoft.com/office/drawing/2014/main" xmlns="" val="3318199641"/>
                    </a:ext>
                  </a:extLst>
                </a:gridCol>
                <a:gridCol w="498487">
                  <a:extLst>
                    <a:ext uri="{9D8B030D-6E8A-4147-A177-3AD203B41FA5}">
                      <a16:colId xmlns:a16="http://schemas.microsoft.com/office/drawing/2014/main" xmlns="" val="1343176932"/>
                    </a:ext>
                  </a:extLst>
                </a:gridCol>
                <a:gridCol w="1124460">
                  <a:extLst>
                    <a:ext uri="{9D8B030D-6E8A-4147-A177-3AD203B41FA5}">
                      <a16:colId xmlns:a16="http://schemas.microsoft.com/office/drawing/2014/main" xmlns="" val="2111604541"/>
                    </a:ext>
                  </a:extLst>
                </a:gridCol>
                <a:gridCol w="1124460">
                  <a:extLst>
                    <a:ext uri="{9D8B030D-6E8A-4147-A177-3AD203B41FA5}">
                      <a16:colId xmlns:a16="http://schemas.microsoft.com/office/drawing/2014/main" xmlns="" val="2298273598"/>
                    </a:ext>
                  </a:extLst>
                </a:gridCol>
              </a:tblGrid>
              <a:tr h="417601"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68852991"/>
                  </a:ext>
                </a:extLst>
              </a:tr>
              <a:tr h="503716">
                <a:tc rowSpan="2"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одного работающего         по полному кругу предприятий</a:t>
                      </a: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32448,5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36971,2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506270"/>
                  </a:ext>
                </a:extLst>
              </a:tr>
              <a:tr h="503716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7235586"/>
                  </a:ext>
                </a:extLst>
              </a:tr>
              <a:tr h="490650">
                <a:tc rowSpan="2"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</a:t>
                      </a:r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Пензенской</a:t>
                      </a:r>
                      <a:r>
                        <a:rPr lang="ru-RU" sz="7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области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44460,5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51788,1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879490"/>
                  </a:ext>
                </a:extLst>
              </a:tr>
              <a:tr h="490650">
                <a:tc vMerge="1">
                  <a:txBody>
                    <a:bodyPr/>
                    <a:lstStyle/>
                    <a:p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112,8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116,48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7326AD10-2947-EFC3-9FD0-462C38686134}"/>
              </a:ext>
            </a:extLst>
          </p:cNvPr>
          <p:cNvSpPr txBox="1"/>
          <p:nvPr/>
        </p:nvSpPr>
        <p:spPr>
          <a:xfrm>
            <a:off x="627015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202ED880-7F9C-7522-6A34-8939D1C06451}"/>
              </a:ext>
            </a:extLst>
          </p:cNvPr>
          <p:cNvSpPr txBox="1"/>
          <p:nvPr/>
        </p:nvSpPr>
        <p:spPr>
          <a:xfrm>
            <a:off x="5316390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указан в процентах к предыдущему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,9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xmlns="" id="{DE570A78-46A9-3F07-36FA-94EF1D510C3A}"/>
              </a:ext>
            </a:extLst>
          </p:cNvPr>
          <p:cNvSpPr/>
          <p:nvPr/>
        </p:nvSpPr>
        <p:spPr>
          <a:xfrm>
            <a:off x="5495581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xmlns="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xmlns="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01.01.2023 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Пензенской области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01.01.2024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Пензенской области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01.01.2024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xmlns="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xmlns="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499889" y="2799818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xmlns="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890206" y="5490774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xmlns="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56599" y="5764069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умеренно-континентальный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0282E4-2CCC-CE9A-16F7-CC2F77DF86AD}"/>
              </a:ext>
            </a:extLst>
          </p:cNvPr>
          <p:cNvSpPr txBox="1"/>
          <p:nvPr/>
        </p:nvSpPr>
        <p:spPr>
          <a:xfrm>
            <a:off x="1184116" y="2758783"/>
            <a:ext cx="18868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-9,9℃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июле +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20,4℃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по году</a:t>
            </a:r>
          </a:p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 в месяц идёт дождь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xmlns="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xmlns="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Площадь, занятая лесами, составляет 13732,75 га.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1187392" y="5339692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хвойные породы</a:t>
            </a:r>
          </a:p>
          <a:p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A782E053-2F93-9792-F207-53B43CF12C51}"/>
              </a:ext>
            </a:extLst>
          </p:cNvPr>
          <p:cNvSpPr txBox="1"/>
          <p:nvPr/>
        </p:nvSpPr>
        <p:spPr>
          <a:xfrm>
            <a:off x="1187392" y="5816180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спелые породы</a:t>
            </a:r>
          </a:p>
          <a:p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9BFF0E25-DFAE-46E7-0CAB-F8151F107F4C}"/>
              </a:ext>
            </a:extLst>
          </p:cNvPr>
          <p:cNvSpPr txBox="1"/>
          <p:nvPr/>
        </p:nvSpPr>
        <p:spPr>
          <a:xfrm>
            <a:off x="3320999" y="5339692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3DE3B28B-9C2A-C4FD-BC1D-17B55EA166BC}"/>
              </a:ext>
            </a:extLst>
          </p:cNvPr>
          <p:cNvSpPr txBox="1"/>
          <p:nvPr/>
        </p:nvSpPr>
        <p:spPr>
          <a:xfrm>
            <a:off x="3320999" y="5443269"/>
            <a:ext cx="177590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b="1" spc="-3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b="1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</a:t>
            </a:r>
            <a:r>
              <a:rPr lang="ru-RU" sz="900" b="1" spc="-30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выщелочные</a:t>
            </a:r>
            <a:r>
              <a:rPr lang="ru-RU" sz="900" b="1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черноземы                        </a:t>
            </a:r>
            <a:r>
              <a:rPr lang="ru-RU" sz="9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подходят для лесопосадки и выращивания </a:t>
            </a:r>
            <a:r>
              <a:rPr lang="ru-RU" sz="900" b="1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зерновых культур, сахарной свеклы, картофеля</a:t>
            </a:r>
            <a:endParaRPr lang="ru-RU" sz="9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9ED43C5D-0262-F43E-BACE-84B5F5D53598}"/>
              </a:ext>
            </a:extLst>
          </p:cNvPr>
          <p:cNvSpPr txBox="1"/>
          <p:nvPr/>
        </p:nvSpPr>
        <p:spPr>
          <a:xfrm>
            <a:off x="6064371" y="2758782"/>
            <a:ext cx="269144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запасы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строительных песков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110,143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91,705 тыс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22D72C5B-E6A0-1041-A71A-27D5324B5B6E}"/>
              </a:ext>
            </a:extLst>
          </p:cNvPr>
          <p:cNvSpPr txBox="1"/>
          <p:nvPr/>
        </p:nvSpPr>
        <p:spPr>
          <a:xfrm>
            <a:off x="6081624" y="2976112"/>
            <a:ext cx="214797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пески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используются в строительстве</a:t>
            </a:r>
            <a:endParaRPr lang="en-US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CF61200C-1B4F-94A8-B2A9-63CB92B95149}"/>
              </a:ext>
            </a:extLst>
          </p:cNvPr>
          <p:cNvSpPr/>
          <p:nvPr/>
        </p:nvSpPr>
        <p:spPr>
          <a:xfrm>
            <a:off x="5228760" y="2222864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xmlns="" id="{6007C2EF-68BA-8F8F-ACC3-1F355859E295}"/>
              </a:ext>
            </a:extLst>
          </p:cNvPr>
          <p:cNvSpPr txBox="1"/>
          <p:nvPr/>
        </p:nvSpPr>
        <p:spPr>
          <a:xfrm>
            <a:off x="7755147" y="2534191"/>
            <a:ext cx="20473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клубное учреждение, имеющее </a:t>
            </a:r>
            <a:r>
              <a:rPr lang="ru-RU" sz="16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филиала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xmlns="" id="{5C27278C-6818-C17F-D51C-27DC77A4DF73}"/>
              </a:ext>
            </a:extLst>
          </p:cNvPr>
          <p:cNvSpPr txBox="1"/>
          <p:nvPr/>
        </p:nvSpPr>
        <p:spPr>
          <a:xfrm>
            <a:off x="7759853" y="3660135"/>
            <a:ext cx="12116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музеи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xmlns="" id="{FD6CFA95-6D40-CD7C-1A91-86822FB92694}"/>
              </a:ext>
            </a:extLst>
          </p:cNvPr>
          <p:cNvSpPr txBox="1"/>
          <p:nvPr/>
        </p:nvSpPr>
        <p:spPr>
          <a:xfrm>
            <a:off x="7746734" y="3057530"/>
            <a:ext cx="1888972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библиотека, имеющая  </a:t>
            </a:r>
            <a:r>
              <a:rPr lang="ru-RU" sz="16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филиалов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xmlns="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1 филиал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5F6319A-7A33-F378-AD5B-7BCE76E1CF7E}"/>
              </a:ext>
            </a:extLst>
          </p:cNvPr>
          <p:cNvSpPr txBox="1"/>
          <p:nvPr/>
        </p:nvSpPr>
        <p:spPr>
          <a:xfrm>
            <a:off x="817371" y="3016556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xmlns="" id="{D2EF9882-A601-BBC0-32F7-F6A577FA01FE}"/>
              </a:ext>
            </a:extLst>
          </p:cNvPr>
          <p:cNvSpPr/>
          <p:nvPr/>
        </p:nvSpPr>
        <p:spPr>
          <a:xfrm>
            <a:off x="1312269" y="2481531"/>
            <a:ext cx="344540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19" name="Скругленный прямоугольник 118">
            <a:extLst>
              <a:ext uri="{FF2B5EF4-FFF2-40B4-BE49-F238E27FC236}">
                <a16:creationId xmlns:a16="http://schemas.microsoft.com/office/drawing/2014/main" xmlns="" id="{B28F9853-F344-F787-24EA-6A6754D48935}"/>
              </a:ext>
            </a:extLst>
          </p:cNvPr>
          <p:cNvSpPr/>
          <p:nvPr/>
        </p:nvSpPr>
        <p:spPr>
          <a:xfrm>
            <a:off x="2312415" y="2479387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63,6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7C3018D4-B80B-2244-D89D-F98700861577}"/>
              </a:ext>
            </a:extLst>
          </p:cNvPr>
          <p:cNvSpPr txBox="1"/>
          <p:nvPr/>
        </p:nvSpPr>
        <p:spPr>
          <a:xfrm>
            <a:off x="826896" y="4461314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3 филиала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B77467BC-9E22-FA87-0DA9-CDD84E703B74}"/>
              </a:ext>
            </a:extLst>
          </p:cNvPr>
          <p:cNvSpPr txBox="1"/>
          <p:nvPr/>
        </p:nvSpPr>
        <p:spPr>
          <a:xfrm>
            <a:off x="826896" y="50924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xmlns="" id="{1734FEF8-23A3-18B1-AE5F-338355686DB3}"/>
              </a:ext>
            </a:extLst>
          </p:cNvPr>
          <p:cNvSpPr/>
          <p:nvPr/>
        </p:nvSpPr>
        <p:spPr>
          <a:xfrm>
            <a:off x="1321794" y="4414595"/>
            <a:ext cx="344540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xmlns="" id="{FF68BA2A-B11B-A3F3-C41C-C13ACA8D4225}"/>
              </a:ext>
            </a:extLst>
          </p:cNvPr>
          <p:cNvSpPr txBox="1"/>
          <p:nvPr/>
        </p:nvSpPr>
        <p:spPr>
          <a:xfrm>
            <a:off x="1818981" y="4425352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540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xmlns="" id="{7253A253-6584-15FE-13F6-83F5F9DBE68D}"/>
              </a:ext>
            </a:extLst>
          </p:cNvPr>
          <p:cNvSpPr/>
          <p:nvPr/>
        </p:nvSpPr>
        <p:spPr>
          <a:xfrm>
            <a:off x="2379629" y="4382218"/>
            <a:ext cx="346004" cy="1897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EC0830FF-A822-D57F-D63D-53A3866C0864}"/>
              </a:ext>
            </a:extLst>
          </p:cNvPr>
          <p:cNvSpPr txBox="1"/>
          <p:nvPr/>
        </p:nvSpPr>
        <p:spPr>
          <a:xfrm>
            <a:off x="836421" y="3570982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3D8AC28B-1761-234B-F3DD-AC6E74CECC4C}"/>
              </a:ext>
            </a:extLst>
          </p:cNvPr>
          <p:cNvSpPr txBox="1"/>
          <p:nvPr/>
        </p:nvSpPr>
        <p:spPr>
          <a:xfrm>
            <a:off x="807846" y="390688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58D00896-22B3-FE36-7949-817B0AFC70FE}"/>
              </a:ext>
            </a:extLst>
          </p:cNvPr>
          <p:cNvSpPr txBox="1"/>
          <p:nvPr/>
        </p:nvSpPr>
        <p:spPr>
          <a:xfrm>
            <a:off x="1809456" y="3588589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598 </a:t>
            </a: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endParaRPr lang="ru-RU" sz="1100" b="1" spc="-20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xmlns="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xmlns="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5151CFA0-40D0-3C38-D789-043E220BC223}"/>
              </a:ext>
            </a:extLst>
          </p:cNvPr>
          <p:cNvSpPr txBox="1"/>
          <p:nvPr/>
        </p:nvSpPr>
        <p:spPr>
          <a:xfrm>
            <a:off x="3154473" y="3174338"/>
            <a:ext cx="142705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пунктов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CBA971FD-D4A6-8177-6CB5-D1248DEDE809}"/>
              </a:ext>
            </a:extLst>
          </p:cNvPr>
          <p:cNvSpPr txBox="1"/>
          <p:nvPr/>
        </p:nvSpPr>
        <p:spPr>
          <a:xfrm>
            <a:off x="3154474" y="4469490"/>
            <a:ext cx="15198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фельдшерских здрав пунктов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xmlns="" id="{8BAF561A-0AFA-D244-BF22-A62DAC4ADF96}"/>
              </a:ext>
            </a:extLst>
          </p:cNvPr>
          <p:cNvSpPr txBox="1"/>
          <p:nvPr/>
        </p:nvSpPr>
        <p:spPr>
          <a:xfrm>
            <a:off x="2949025" y="5683973"/>
            <a:ext cx="21959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КОЛЫШЛЕЙСКОЙ РАЙОННОЙ БОЛЬНИЦЕ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Скругленный прямоугольник 216">
            <a:extLst>
              <a:ext uri="{FF2B5EF4-FFF2-40B4-BE49-F238E27FC236}">
                <a16:creationId xmlns:a16="http://schemas.microsoft.com/office/drawing/2014/main" xmlns="" id="{7D5BE63D-4A00-2438-647C-920819914A37}"/>
              </a:ext>
            </a:extLst>
          </p:cNvPr>
          <p:cNvSpPr/>
          <p:nvPr/>
        </p:nvSpPr>
        <p:spPr>
          <a:xfrm>
            <a:off x="2949026" y="5556795"/>
            <a:ext cx="2196000" cy="756859"/>
          </a:xfrm>
          <a:prstGeom prst="roundRect">
            <a:avLst>
              <a:gd name="adj" fmla="val 27941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8" name="Скругленный прямоугольник 217">
            <a:extLst>
              <a:ext uri="{FF2B5EF4-FFF2-40B4-BE49-F238E27FC236}">
                <a16:creationId xmlns:a16="http://schemas.microsoft.com/office/drawing/2014/main" xmlns="" id="{D58E9A76-DCC8-015D-560E-BB2F3ADEFF67}"/>
              </a:ext>
            </a:extLst>
          </p:cNvPr>
          <p:cNvSpPr/>
          <p:nvPr/>
        </p:nvSpPr>
        <p:spPr>
          <a:xfrm>
            <a:off x="3056453" y="6047792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износ зданий 79,8%</a:t>
            </a:r>
            <a:endParaRPr lang="x-none" sz="6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Скругленный прямоугольник 219">
            <a:extLst>
              <a:ext uri="{FF2B5EF4-FFF2-40B4-BE49-F238E27FC236}">
                <a16:creationId xmlns:a16="http://schemas.microsoft.com/office/drawing/2014/main" xmlns="" id="{261E55F3-5B99-B6C9-1249-6CE06DEF761D}"/>
              </a:ext>
            </a:extLst>
          </p:cNvPr>
          <p:cNvSpPr/>
          <p:nvPr/>
        </p:nvSpPr>
        <p:spPr>
          <a:xfrm>
            <a:off x="3936022" y="6047792"/>
            <a:ext cx="111448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износ оборудования 74,5%</a:t>
            </a:r>
            <a:endParaRPr lang="x-none" sz="6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xmlns="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xmlns="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xmlns="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xmlns="" id="{B38CFC4B-4571-DF22-142C-09FDD201865C}"/>
              </a:ext>
            </a:extLst>
          </p:cNvPr>
          <p:cNvSpPr txBox="1"/>
          <p:nvPr/>
        </p:nvSpPr>
        <p:spPr>
          <a:xfrm>
            <a:off x="547648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xmlns="" id="{40BFAEC2-21A1-E0CF-DC35-664D8408F090}"/>
              </a:ext>
            </a:extLst>
          </p:cNvPr>
          <p:cNvSpPr txBox="1"/>
          <p:nvPr/>
        </p:nvSpPr>
        <p:spPr>
          <a:xfrm>
            <a:off x="5476481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xmlns="" id="{E9931E13-1699-746E-1C30-75E37FBCB28F}"/>
              </a:ext>
            </a:extLst>
          </p:cNvPr>
          <p:cNvSpPr txBox="1"/>
          <p:nvPr/>
        </p:nvSpPr>
        <p:spPr>
          <a:xfrm>
            <a:off x="5447905" y="4572087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xmlns="" id="{520B3D92-6F17-A05B-FBFB-F0B0317F5D40}"/>
              </a:ext>
            </a:extLst>
          </p:cNvPr>
          <p:cNvSpPr txBox="1"/>
          <p:nvPr/>
        </p:nvSpPr>
        <p:spPr>
          <a:xfrm>
            <a:off x="627015" y="6348324"/>
            <a:ext cx="427751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балансового износа зданий</a:t>
            </a:r>
          </a:p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заполняемость учреждений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МАЛОСЕРДОБИНСКОГО РАЙОНА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095625" y="4867275"/>
            <a:ext cx="159067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домовых хозяйств</a:t>
            </a:r>
            <a:endParaRPr lang="ru-RU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707431" y="3923136"/>
            <a:ext cx="18287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6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объектов культурного наследия</a:t>
            </a:r>
            <a:endParaRPr lang="ru-RU" sz="1600" dirty="0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27DE7D-0010-3BC8-3EAE-B3A5A3C87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xmlns="" id="{9FA1CCCC-27F8-04AE-2D67-9FEF7E4963DB}"/>
              </a:ext>
            </a:extLst>
          </p:cNvPr>
          <p:cNvSpPr/>
          <p:nvPr/>
        </p:nvSpPr>
        <p:spPr>
          <a:xfrm>
            <a:off x="6390742" y="1389125"/>
            <a:ext cx="3084853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xmlns="" id="{37F814F7-C72C-DEBF-A8E0-D0157782DA7F}"/>
              </a:ext>
            </a:extLst>
          </p:cNvPr>
          <p:cNvSpPr/>
          <p:nvPr/>
        </p:nvSpPr>
        <p:spPr>
          <a:xfrm>
            <a:off x="6350550" y="2712272"/>
            <a:ext cx="3195384" cy="864941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82B9E135-49A8-AFAE-B5ED-1983DB685625}"/>
              </a:ext>
            </a:extLst>
          </p:cNvPr>
          <p:cNvSpPr/>
          <p:nvPr/>
        </p:nvSpPr>
        <p:spPr>
          <a:xfrm>
            <a:off x="6461082" y="3955031"/>
            <a:ext cx="2924079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D7A8C65-2FFC-FA19-1043-FD5C616916B7}"/>
              </a:ext>
            </a:extLst>
          </p:cNvPr>
          <p:cNvSpPr txBox="1"/>
          <p:nvPr/>
        </p:nvSpPr>
        <p:spPr>
          <a:xfrm>
            <a:off x="566725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  <a:endParaRPr lang="x-none" sz="24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0E7AEE1B-6493-2AAC-9706-2C996F25F138}"/>
              </a:ext>
            </a:extLst>
          </p:cNvPr>
          <p:cNvSpPr/>
          <p:nvPr/>
        </p:nvSpPr>
        <p:spPr>
          <a:xfrm>
            <a:off x="627018" y="163628"/>
            <a:ext cx="21084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96D46BCC-52CE-113E-98A7-2CFA709E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75F4BDB2-1DD7-9775-89B1-819D0A2A7FFF}"/>
              </a:ext>
            </a:extLst>
          </p:cNvPr>
          <p:cNvSpPr/>
          <p:nvPr/>
        </p:nvSpPr>
        <p:spPr>
          <a:xfrm>
            <a:off x="627016" y="5217886"/>
            <a:ext cx="9176347" cy="1080000"/>
          </a:xfrm>
          <a:prstGeom prst="roundRect">
            <a:avLst>
              <a:gd name="adj" fmla="val 253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/>
          <p:nvPr/>
        </p:nvSpPr>
        <p:spPr>
          <a:xfrm>
            <a:off x="627016" y="1429319"/>
            <a:ext cx="2980342" cy="861705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2B503AD-0885-7A92-B50F-6D6B23E4B90F}"/>
              </a:ext>
            </a:extLst>
          </p:cNvPr>
          <p:cNvSpPr txBox="1"/>
          <p:nvPr/>
        </p:nvSpPr>
        <p:spPr>
          <a:xfrm>
            <a:off x="872824" y="16160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ОБСЛУЖИВАНИЕ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901A812C-12AC-0269-B78F-98A858EE1EF6}"/>
              </a:ext>
            </a:extLst>
          </p:cNvPr>
          <p:cNvSpPr/>
          <p:nvPr/>
        </p:nvSpPr>
        <p:spPr>
          <a:xfrm>
            <a:off x="627016" y="2692175"/>
            <a:ext cx="3050681" cy="905135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2D3A55BF-3247-B000-6EA4-E0D6AB1E9AFD}"/>
              </a:ext>
            </a:extLst>
          </p:cNvPr>
          <p:cNvSpPr/>
          <p:nvPr/>
        </p:nvSpPr>
        <p:spPr>
          <a:xfrm>
            <a:off x="566725" y="3894741"/>
            <a:ext cx="3060730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A15FB1C-D0D1-CE8C-F8E6-994D5BF27E92}"/>
              </a:ext>
            </a:extLst>
          </p:cNvPr>
          <p:cNvSpPr txBox="1"/>
          <p:nvPr/>
        </p:nvSpPr>
        <p:spPr>
          <a:xfrm>
            <a:off x="872824" y="287888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ЭЛЕКТРОСНАБЖЕНИЯ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485C49D6-BF39-8137-2806-6E756A76C75E}"/>
              </a:ext>
            </a:extLst>
          </p:cNvPr>
          <p:cNvSpPr txBox="1"/>
          <p:nvPr/>
        </p:nvSpPr>
        <p:spPr>
          <a:xfrm>
            <a:off x="872824" y="4142829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ВОДОСНАБЖЕНИЯ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EF38B41A-CEBF-CCE2-493A-938216893052}"/>
              </a:ext>
            </a:extLst>
          </p:cNvPr>
          <p:cNvSpPr txBox="1"/>
          <p:nvPr/>
        </p:nvSpPr>
        <p:spPr>
          <a:xfrm>
            <a:off x="6737034" y="1646170"/>
            <a:ext cx="250745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теплоснабжения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49D6839A-39A6-4F5E-B5FE-686F0C2ED13D}"/>
              </a:ext>
            </a:extLst>
          </p:cNvPr>
          <p:cNvSpPr txBox="1"/>
          <p:nvPr/>
        </p:nvSpPr>
        <p:spPr>
          <a:xfrm>
            <a:off x="6546116" y="2898977"/>
            <a:ext cx="277875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АВТОМОБИЛЬНЫХ ДОРОГ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0EE053FA-A557-1414-8ECE-9262B61E39F3}"/>
              </a:ext>
            </a:extLst>
          </p:cNvPr>
          <p:cNvSpPr txBox="1"/>
          <p:nvPr/>
        </p:nvSpPr>
        <p:spPr>
          <a:xfrm>
            <a:off x="6666697" y="4183023"/>
            <a:ext cx="252754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ГАЗОСНАБЖЕНИЯ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DF09B481-63E6-4827-EEE1-C4395D37642B}"/>
              </a:ext>
            </a:extLst>
          </p:cNvPr>
          <p:cNvSpPr txBox="1"/>
          <p:nvPr/>
        </p:nvSpPr>
        <p:spPr>
          <a:xfrm>
            <a:off x="627015" y="5404523"/>
            <a:ext cx="916058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42B7C9-C8A4-AD18-9E68-F31C31721362}"/>
              </a:ext>
            </a:extLst>
          </p:cNvPr>
          <p:cNvSpPr txBox="1"/>
          <p:nvPr/>
        </p:nvSpPr>
        <p:spPr>
          <a:xfrm>
            <a:off x="872825" y="5721154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 услуг водоснабжения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CE461E-F443-47C2-E7FF-BE4E6CF5C7C2}"/>
              </a:ext>
            </a:extLst>
          </p:cNvPr>
          <p:cNvSpPr txBox="1"/>
          <p:nvPr/>
        </p:nvSpPr>
        <p:spPr>
          <a:xfrm>
            <a:off x="3862274" y="5716498"/>
            <a:ext cx="273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 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теплоснабжения, электроснабжения                 и транспортного обслуживания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A0FAD5A-EE6F-8C60-E3B8-C76D8952E3A6}"/>
              </a:ext>
            </a:extLst>
          </p:cNvPr>
          <p:cNvSpPr txBox="1"/>
          <p:nvPr/>
        </p:nvSpPr>
        <p:spPr>
          <a:xfrm>
            <a:off x="6851723" y="5716497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 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автомобильных дорог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58463" y="1929284"/>
            <a:ext cx="854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94,7 %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68086" y="3136761"/>
            <a:ext cx="854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93,5 %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49663" y="1932634"/>
            <a:ext cx="854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???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73053" y="3109966"/>
            <a:ext cx="854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???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24002" y="4397830"/>
            <a:ext cx="854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???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22385" y="4478216"/>
            <a:ext cx="854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???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xmlns="" id="{37F814F7-C72C-DEBF-A8E0-D0157782DA7F}"/>
              </a:ext>
            </a:extLst>
          </p:cNvPr>
          <p:cNvSpPr/>
          <p:nvPr/>
        </p:nvSpPr>
        <p:spPr>
          <a:xfrm>
            <a:off x="3878664" y="2311121"/>
            <a:ext cx="2351314" cy="1738365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069582" y="2733152"/>
            <a:ext cx="1909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УДОВЛЕТВОРЕННОСТЬ НАСЕЛЕНИЯ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39474" y="3312608"/>
            <a:ext cx="7368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86,6 %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9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30952</TotalTime>
  <Words>2314</Words>
  <Application>Microsoft Office PowerPoint</Application>
  <PresentationFormat>Лист A4 (210x297 мм)</PresentationFormat>
  <Paragraphs>633</Paragraphs>
  <Slides>26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Econom</cp:lastModifiedBy>
  <cp:revision>543</cp:revision>
  <dcterms:created xsi:type="dcterms:W3CDTF">2023-11-22T14:19:10Z</dcterms:created>
  <dcterms:modified xsi:type="dcterms:W3CDTF">2024-04-27T07:48:38Z</dcterms:modified>
</cp:coreProperties>
</file>