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2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360"/>
      <c:perspective val="30"/>
    </c:view3D>
    <c:plotArea>
      <c:layout>
        <c:manualLayout>
          <c:layoutTarget val="inner"/>
          <c:xMode val="edge"/>
          <c:yMode val="edge"/>
          <c:x val="0.12551440329218141"/>
          <c:y val="0"/>
          <c:w val="0.78214510223259481"/>
          <c:h val="0.865164386110986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1071514208872114"/>
                  <c:y val="-1.492668304525792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24773,2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B6-4045-9B0E-3B59F7A9A2AA}"/>
                </c:ext>
              </c:extLst>
            </c:dLbl>
            <c:dLbl>
              <c:idx val="1"/>
              <c:layout>
                <c:manualLayout>
                  <c:x val="-5.9652230971129164E-2"/>
                  <c:y val="-2.5279968773527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110258,9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B6-4045-9B0E-3B59F7A9A2AA}"/>
                </c:ext>
              </c:extLst>
            </c:dLbl>
            <c:dLbl>
              <c:idx val="2"/>
              <c:layout>
                <c:manualLayout>
                  <c:x val="-2.3245034185541632E-2"/>
                  <c:y val="-6.710579901220903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35121,4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B6-4045-9B0E-3B59F7A9A2AA}"/>
                </c:ext>
              </c:extLst>
            </c:dLbl>
            <c:dLbl>
              <c:idx val="3"/>
              <c:layout>
                <c:manualLayout>
                  <c:x val="2.0576131687242852E-3"/>
                  <c:y val="4.078746542308624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158217,0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B6-4045-9B0E-3B59F7A9A2AA}"/>
                </c:ext>
              </c:extLst>
            </c:dLbl>
            <c:dLbl>
              <c:idx val="4"/>
              <c:layout>
                <c:manualLayout>
                  <c:x val="-4.5586338744693894E-2"/>
                  <c:y val="0.171076268001445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8196,8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B6-4045-9B0E-3B59F7A9A2A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smtClean="0"/>
                      <a:t>335,0</a:t>
                    </a:r>
                  </a:p>
                  <a:p>
                    <a:endParaRPr lang="en-US"/>
                  </a:p>
                </c:rich>
              </c:tx>
              <c:showVal val="1"/>
            </c:dLbl>
            <c:numFmt formatCode="#,##0.00" sourceLinked="0"/>
            <c:spPr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 доходы (24773,2)</c:v>
                </c:pt>
                <c:pt idx="1">
                  <c:v>Дотации бюджетам субъектов РФ (110258,9)</c:v>
                </c:pt>
                <c:pt idx="2">
                  <c:v>Субсидии бюджетам субъектов РФ (35121,4)</c:v>
                </c:pt>
                <c:pt idx="3">
                  <c:v>Субвенции бюджетам субъектов РФ (158217,0)</c:v>
                </c:pt>
                <c:pt idx="4">
                  <c:v>Иные межбюджетные трансферты (8196,8)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24773.200000000001</c:v>
                </c:pt>
                <c:pt idx="1">
                  <c:v>110258.9</c:v>
                </c:pt>
                <c:pt idx="2">
                  <c:v>35121.4</c:v>
                </c:pt>
                <c:pt idx="3">
                  <c:v>158217</c:v>
                </c:pt>
                <c:pt idx="4">
                  <c:v>8196.7999999999975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6B6-4045-9B0E-3B59F7A9A2AA}"/>
            </c:ext>
          </c:extLst>
        </c:ser>
      </c:pie3DChart>
    </c:plotArea>
    <c:legend>
      <c:legendPos val="b"/>
      <c:layout>
        <c:manualLayout>
          <c:xMode val="edge"/>
          <c:yMode val="edge"/>
          <c:x val="4.398917727876607E-2"/>
          <c:y val="0.7270546149077407"/>
          <c:w val="0.92848255079225528"/>
          <c:h val="0.2633532748521758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2.880658436213979E-2"/>
                  <c:y val="-5.3715817344468904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15118.3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7F-4203-B1E5-3690FCCD4C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4.7325102880658436E-2"/>
                  <c:y val="-5.7552664147347395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15530.1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07F-4203-B1E5-3690FCCD4C3A}"/>
            </c:ext>
          </c:extLst>
        </c:ser>
        <c:shape val="box"/>
        <c:axId val="178742784"/>
        <c:axId val="178744320"/>
        <c:axId val="0"/>
      </c:bar3DChart>
      <c:catAx>
        <c:axId val="178742784"/>
        <c:scaling>
          <c:orientation val="minMax"/>
        </c:scaling>
        <c:delete val="1"/>
        <c:axPos val="b"/>
        <c:numFmt formatCode="General" sourceLinked="0"/>
        <c:tickLblPos val="none"/>
        <c:crossAx val="178744320"/>
        <c:crosses val="autoZero"/>
        <c:auto val="1"/>
        <c:lblAlgn val="ctr"/>
        <c:lblOffset val="100"/>
      </c:catAx>
      <c:valAx>
        <c:axId val="178744320"/>
        <c:scaling>
          <c:orientation val="minMax"/>
        </c:scaling>
        <c:axPos val="l"/>
        <c:majorGridlines/>
        <c:numFmt formatCode="General" sourceLinked="1"/>
        <c:tickLblPos val="nextTo"/>
        <c:crossAx val="17874278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1147236414305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3B-4EC1-A500-D5EEB056668E}"/>
                </c:ext>
              </c:extLst>
            </c:dLbl>
            <c:dLbl>
              <c:idx val="1"/>
              <c:layout>
                <c:manualLayout>
                  <c:x val="4.11522633744856E-3"/>
                  <c:y val="-3.34417092429168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3B-4EC1-A500-D5EEB056668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Арендная плата за землю</c:v>
                </c:pt>
                <c:pt idx="1">
                  <c:v>Арендная плата за муниципальное имущество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2512</c:v>
                </c:pt>
                <c:pt idx="1">
                  <c:v>22.4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3B-4EC1-A500-D5EEB056668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0.14814814814814886"/>
                  <c:y val="2.415234556432889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3B-4EC1-A500-D5EEB056668E}"/>
                </c:ext>
              </c:extLst>
            </c:dLbl>
            <c:dLbl>
              <c:idx val="1"/>
              <c:layout>
                <c:manualLayout>
                  <c:x val="1.2345679012345723E-2"/>
                  <c:y val="-3.158383650719945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3B-4EC1-A500-D5EEB056668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Арендная плата за землю</c:v>
                </c:pt>
                <c:pt idx="1">
                  <c:v>Арендная плата за муниципальное имущество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2561.6</c:v>
                </c:pt>
                <c:pt idx="1">
                  <c:v>22.5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B3B-4EC1-A500-D5EEB056668E}"/>
            </c:ext>
          </c:extLst>
        </c:ser>
        <c:shape val="box"/>
        <c:axId val="178782976"/>
        <c:axId val="178784512"/>
        <c:axId val="0"/>
      </c:bar3DChart>
      <c:catAx>
        <c:axId val="178782976"/>
        <c:scaling>
          <c:orientation val="minMax"/>
        </c:scaling>
        <c:axPos val="b"/>
        <c:numFmt formatCode="General" sourceLinked="0"/>
        <c:tickLblPos val="nextTo"/>
        <c:crossAx val="178784512"/>
        <c:crosses val="autoZero"/>
        <c:auto val="1"/>
        <c:lblAlgn val="ctr"/>
        <c:lblOffset val="100"/>
      </c:catAx>
      <c:valAx>
        <c:axId val="178784512"/>
        <c:scaling>
          <c:orientation val="minMax"/>
        </c:scaling>
        <c:axPos val="l"/>
        <c:majorGridlines/>
        <c:numFmt formatCode="General" sourceLinked="1"/>
        <c:tickLblPos val="nextTo"/>
        <c:crossAx val="17878297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1.0288065843621401E-2"/>
                  <c:y val="-7.620957031761987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C-401B-AAB1-BB903D6BB7F2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2224.1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1C-401B-AAB1-BB903D6BB7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7037037037037056E-2"/>
                  <c:y val="-6.217096525911096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31C-401B-AAB1-BB903D6BB7F2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2224.9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31C-401B-AAB1-BB903D6BB7F2}"/>
            </c:ext>
          </c:extLst>
        </c:ser>
        <c:shape val="box"/>
        <c:axId val="178835840"/>
        <c:axId val="178837376"/>
        <c:axId val="0"/>
      </c:bar3DChart>
      <c:catAx>
        <c:axId val="178835840"/>
        <c:scaling>
          <c:orientation val="minMax"/>
        </c:scaling>
        <c:delete val="1"/>
        <c:axPos val="b"/>
        <c:numFmt formatCode="General" sourceLinked="0"/>
        <c:tickLblPos val="none"/>
        <c:crossAx val="178837376"/>
        <c:crosses val="autoZero"/>
        <c:auto val="1"/>
        <c:lblAlgn val="ctr"/>
        <c:lblOffset val="100"/>
      </c:catAx>
      <c:valAx>
        <c:axId val="178837376"/>
        <c:scaling>
          <c:orientation val="minMax"/>
        </c:scaling>
        <c:axPos val="l"/>
        <c:majorGridlines/>
        <c:numFmt formatCode="General" sourceLinked="1"/>
        <c:tickLblPos val="nextTo"/>
        <c:crossAx val="17883584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2633744855967114E-2"/>
          <c:y val="1.9073566513269451E-2"/>
          <c:w val="0.97736625514403297"/>
          <c:h val="0.51202324855572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Lbls>
            <c:dLbl>
              <c:idx val="0"/>
              <c:layout>
                <c:manualLayout>
                  <c:x val="-1.8034979423868325E-2"/>
                  <c:y val="1.044544016607264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49580,2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776,2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2342114643077049E-4"/>
                  <c:y val="-3.0528944165186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1006,8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17871,3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3073,5</a:t>
                    </a:r>
                    <a:endParaRPr lang="ru-RU" dirty="0" smtClean="0"/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-6.2556543857944125E-2"/>
                  <c:y val="3.261307201380256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159946,5</a:t>
                    </a:r>
                    <a:endParaRPr lang="ru-RU" dirty="0" smtClean="0"/>
                  </a:p>
                  <a:p>
                    <a:endParaRPr lang="ru-RU" dirty="0" smtClean="0"/>
                  </a:p>
                  <a:p>
                    <a:endParaRPr lang="en-US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13602,0</a:t>
                    </a:r>
                  </a:p>
                </c:rich>
              </c:tx>
              <c:showVal val="1"/>
            </c:dLbl>
            <c:dLbl>
              <c:idx val="7"/>
              <c:layout>
                <c:manualLayout>
                  <c:x val="1.1327160493827242E-2"/>
                  <c:y val="-1.96029329713248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72447,3</a:t>
                    </a:r>
                    <a:endParaRPr lang="en-US" dirty="0"/>
                  </a:p>
                </c:rich>
              </c:tx>
              <c:showVal val="1"/>
            </c:dLbl>
            <c:dLbl>
              <c:idx val="8"/>
              <c:layout>
                <c:manualLayout>
                  <c:x val="7.7630990570623129E-2"/>
                  <c:y val="8.9991920567888289E-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430,7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0.1403512523897475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7017,1</a:t>
                    </a:r>
                  </a:p>
                  <a:p>
                    <a:endParaRPr lang="en-US" dirty="0"/>
                  </a:p>
                </c:rich>
              </c:tx>
              <c:showVal val="1"/>
            </c:dLbl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 (49580,2)</c:v>
                </c:pt>
                <c:pt idx="1">
                  <c:v>Национальная оборона (776,2)</c:v>
                </c:pt>
                <c:pt idx="2">
                  <c:v>Правоохранительная деятельность (1 006,8)</c:v>
                </c:pt>
                <c:pt idx="3">
                  <c:v>Национальная экономика 17871,3)</c:v>
                </c:pt>
                <c:pt idx="4">
                  <c:v>ЖКХ (3073,5)</c:v>
                </c:pt>
                <c:pt idx="5">
                  <c:v>Образование (159946,5)</c:v>
                </c:pt>
                <c:pt idx="6">
                  <c:v>Культура (13602,0)</c:v>
                </c:pt>
                <c:pt idx="7">
                  <c:v>Социальная политика (72447,3)</c:v>
                </c:pt>
                <c:pt idx="8">
                  <c:v>Физкультура и спорт (430,7)</c:v>
                </c:pt>
                <c:pt idx="9">
                  <c:v>Межбюджетные трансферты (17246,2)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49580.2</c:v>
                </c:pt>
                <c:pt idx="1">
                  <c:v>776.2</c:v>
                </c:pt>
                <c:pt idx="2">
                  <c:v>1006.8</c:v>
                </c:pt>
                <c:pt idx="3">
                  <c:v>17871.3</c:v>
                </c:pt>
                <c:pt idx="4">
                  <c:v>3073.5</c:v>
                </c:pt>
                <c:pt idx="5">
                  <c:v>159946.5</c:v>
                </c:pt>
                <c:pt idx="6">
                  <c:v>13602</c:v>
                </c:pt>
                <c:pt idx="7">
                  <c:v>72447.3</c:v>
                </c:pt>
                <c:pt idx="8">
                  <c:v>430.7</c:v>
                </c:pt>
                <c:pt idx="9">
                  <c:v>17246.2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6DE-490E-A452-757C2467ABDC}"/>
            </c:ext>
          </c:extLst>
        </c:ser>
      </c:pie3DChart>
    </c:plotArea>
    <c:legend>
      <c:legendPos val="b"/>
      <c:layout>
        <c:manualLayout>
          <c:xMode val="edge"/>
          <c:yMode val="edge"/>
          <c:x val="7.996338420660427E-3"/>
          <c:y val="0.58851257827106329"/>
          <c:w val="0.97407925861119216"/>
          <c:h val="0.4114873709826870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60"/>
      <c:perspective val="30"/>
    </c:view3D>
    <c:plotArea>
      <c:layout>
        <c:manualLayout>
          <c:layoutTarget val="inner"/>
          <c:xMode val="edge"/>
          <c:yMode val="edge"/>
          <c:x val="9.3364116522471743E-2"/>
          <c:y val="3.2878705282933303E-2"/>
          <c:w val="0.82973267230485415"/>
          <c:h val="0.6014024922312385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2.3215061080327951E-2"/>
                  <c:y val="0.1531278903980783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14615,4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59-456E-9809-DFE699975F5E}"/>
                </c:ext>
              </c:extLst>
            </c:dLbl>
            <c:dLbl>
              <c:idx val="1"/>
              <c:layout>
                <c:manualLayout>
                  <c:x val="8.1371472084507943E-2"/>
                  <c:y val="8.330910277950402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116318,9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59-456E-9809-DFE699975F5E}"/>
                </c:ext>
              </c:extLst>
            </c:dLbl>
            <c:dLbl>
              <c:idx val="2"/>
              <c:layout>
                <c:manualLayout>
                  <c:x val="-4.9505281747189024E-2"/>
                  <c:y val="-4.218674644987683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16070,1</a:t>
                    </a:r>
                    <a:endParaRPr lang="ru-RU" dirty="0" smtClean="0"/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59-456E-9809-DFE699975F5E}"/>
                </c:ext>
              </c:extLst>
            </c:dLbl>
            <c:dLbl>
              <c:idx val="3"/>
              <c:layout>
                <c:manualLayout>
                  <c:x val="1.6458232072842739E-2"/>
                  <c:y val="-1.934833478716665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12942,1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59-456E-9809-DFE699975F5E}"/>
                </c:ext>
              </c:extLst>
            </c:dLbl>
            <c:dLbl>
              <c:idx val="4"/>
              <c:layout>
                <c:manualLayout>
                  <c:x val="6.9511762418586573E-2"/>
                  <c:y val="-3.502795175291063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14105,6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59-456E-9809-DFE699975F5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Дошкольное образование (14 615,4)</c:v>
                </c:pt>
                <c:pt idx="1">
                  <c:v>Общее образование (116318,9)</c:v>
                </c:pt>
                <c:pt idx="2">
                  <c:v>Дополнительное образование (16070,1)</c:v>
                </c:pt>
                <c:pt idx="3">
                  <c:v>Другие вопросы (12942,1)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0">
                  <c:v>14615.4</c:v>
                </c:pt>
                <c:pt idx="1">
                  <c:v>116318.9</c:v>
                </c:pt>
                <c:pt idx="2">
                  <c:v>16070.1</c:v>
                </c:pt>
                <c:pt idx="3">
                  <c:v>12942.1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759-456E-9809-DFE699975F5E}"/>
            </c:ext>
          </c:extLst>
        </c:ser>
      </c:pie3DChart>
    </c:plotArea>
    <c:legend>
      <c:legendPos val="b"/>
      <c:layout>
        <c:manualLayout>
          <c:xMode val="edge"/>
          <c:yMode val="edge"/>
          <c:x val="6.6900618904118483E-2"/>
          <c:y val="0.69315201423513972"/>
          <c:w val="0.86233028741777662"/>
          <c:h val="0.2548637628887908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E5B56-018F-4AAA-BAB1-EB0783DF55F6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7C7E0-B9C4-4F77-BA82-550503123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7C7E0-B9C4-4F77-BA82-5505031239C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525B-4495-4387-9326-52CC4BB13EEA}" type="datetimeFigureOut">
              <a:rPr lang="ru-RU" smtClean="0"/>
              <a:pPr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8680" y="1619672"/>
            <a:ext cx="5829300" cy="11553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 ДЛЯ ГРАЖДАН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3419872"/>
            <a:ext cx="6120680" cy="162264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Об исполнении бюджета Малосердобинского района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 2023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2896" y="8532440"/>
            <a:ext cx="22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Малая Сердоба 20</a:t>
            </a:r>
            <a:r>
              <a:rPr lang="en-US" dirty="0" smtClean="0"/>
              <a:t>2</a:t>
            </a:r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4614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Доходы от имущества, находящегося в муниципальной собственности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763688"/>
          <a:ext cx="6172200" cy="64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кругленная прямоугольная выноска 4"/>
          <p:cNvSpPr/>
          <p:nvPr/>
        </p:nvSpPr>
        <p:spPr>
          <a:xfrm>
            <a:off x="1857364" y="1214414"/>
            <a:ext cx="2232248" cy="428628"/>
          </a:xfrm>
          <a:prstGeom prst="wedgeRoundRectCallout">
            <a:avLst>
              <a:gd name="adj1" fmla="val -20183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102,0%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4149080" y="4860032"/>
            <a:ext cx="2232248" cy="432048"/>
          </a:xfrm>
          <a:prstGeom prst="wedgeRoundRectCallout">
            <a:avLst>
              <a:gd name="adj1" fmla="val -20183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100,4%</a:t>
            </a:r>
          </a:p>
          <a:p>
            <a:pPr algn="ctr"/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467544"/>
            <a:ext cx="6172200" cy="53340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Единый сельскохозяйственный налог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90" y="2428860"/>
          <a:ext cx="6172200" cy="633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кругленная прямоугольная выноска 4"/>
          <p:cNvSpPr/>
          <p:nvPr/>
        </p:nvSpPr>
        <p:spPr>
          <a:xfrm>
            <a:off x="3571876" y="1928794"/>
            <a:ext cx="2928958" cy="428628"/>
          </a:xfrm>
          <a:prstGeom prst="wedgeRoundRectCallout">
            <a:avLst>
              <a:gd name="adj1" fmla="val -18529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100,0%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934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БЮДЖЕТА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Лента лицом вверх 3"/>
          <p:cNvSpPr/>
          <p:nvPr/>
        </p:nvSpPr>
        <p:spPr>
          <a:xfrm>
            <a:off x="1268760" y="1619672"/>
            <a:ext cx="4536504" cy="504056"/>
          </a:xfrm>
          <a:prstGeom prst="ribbon2">
            <a:avLst>
              <a:gd name="adj1" fmla="val 16667"/>
              <a:gd name="adj2" fmla="val 615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Расходы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404664" y="269979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типам расходных обязательств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149080" y="269979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функциям государства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276872" y="377991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ведомствам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564904" y="2195736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501008" y="2195736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573016" y="2195736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2656" y="6588224"/>
            <a:ext cx="62646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Расходы бюджета </a:t>
            </a:r>
            <a:r>
              <a:rPr lang="ru-RU" sz="2000" dirty="0" smtClean="0"/>
              <a:t>– это выплачиваемые из бюджета денежные средства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774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Расходное обязательство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688" y="133164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Расходное обязательство </a:t>
            </a:r>
            <a:r>
              <a:rPr lang="ru-RU" dirty="0" smtClean="0"/>
              <a:t>- это обязанность выплатить  денежные средства из соответствующего бюджета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32656" y="2555776"/>
          <a:ext cx="6172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34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Расходные обязательства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Основания</a:t>
                      </a:r>
                      <a:r>
                        <a:rPr lang="ru-RU" baseline="0" dirty="0" smtClean="0"/>
                        <a:t> для возникновения оплаты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Публичные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Законы, определяющие объемы и правила определения объема обязательств перед гражданами, организациями, органами власти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том числе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законы, устанавливающие права граждан на получение социальных выплат (пенсий, пособий, компенсаций)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Гражданско-правовые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Муниципальный контракт, трудовое соглашение и т.д.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74943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Структура расходов бюджета Малосердобинского района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66" y="1571604"/>
          <a:ext cx="6172200" cy="7341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09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по разделу «Образование»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763713"/>
          <a:ext cx="6172200" cy="6840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214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бюджета по основным разделам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42900" y="2133600"/>
          <a:ext cx="6172200" cy="5072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70"/>
                <a:gridCol w="2928958"/>
                <a:gridCol w="857256"/>
                <a:gridCol w="857256"/>
                <a:gridCol w="94296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Раздел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Наименование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Назначено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Исполнено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Процент выполнения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Всего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346028,7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335980,7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97,1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Общегосударственные вопросы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49717,9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49580,2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99,7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Национальная оборона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852,1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776,2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91,3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Национальная безопасность и правоохранительная деятельность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1006,8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1006,8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Национальная экономика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17871,4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17871,3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Жилищно-коммунальное хозяйство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3073,5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3073,5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Образование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169606,0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159946,5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94,3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Культура и кинематография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13618,1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13602,0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99,9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Социальная политика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72606,0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72447,3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99,8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Физическая культура и спорт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430,7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430,7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Обслуживание государственного и муниципального долга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17246,2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17246,2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534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Источники финансирования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дефицита бюджета 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2133600"/>
          <a:ext cx="617220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1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99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Назначено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Бюджетные</a:t>
                      </a:r>
                      <a:r>
                        <a:rPr lang="ru-RU" sz="1600" baseline="0" dirty="0" smtClean="0"/>
                        <a:t> кредиты от других бюджетов бюджетной системы Российской Федерации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Погашение бюджетных </a:t>
                      </a:r>
                      <a:r>
                        <a:rPr lang="ru-RU" sz="1600" baseline="0" dirty="0" smtClean="0"/>
                        <a:t>кредитов, полученных от других бюджетов бюджетной системы Российской Федерации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Изменение остатков средств на счетах по учету средств бюджета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2726,5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558,8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Увеличение прочих остатков денежных средств бюджетов муниципальных</a:t>
                      </a:r>
                      <a:r>
                        <a:rPr lang="ru-RU" sz="1600" baseline="0" dirty="0" smtClean="0"/>
                        <a:t> районов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-343302,2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-336539,5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Уменьшение прочих остатков денежных средств бюджетов муниципальных</a:t>
                      </a:r>
                      <a:r>
                        <a:rPr lang="ru-RU" sz="1600" baseline="0" dirty="0" smtClean="0"/>
                        <a:t> районов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346028,7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335980,7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ВСЕГО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2726,5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558,8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3975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Способы участия граждан в общественном обсуждении бюджета 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000" dirty="0" smtClean="0"/>
              <a:t>Проект бюджета города на очередной финансовый год и плановый период и отчет об исполнении бюджета: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r>
              <a:rPr lang="ru-RU" sz="1800" dirty="0" smtClean="0"/>
              <a:t>	           публикуются в средствах массовой информации; 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r>
              <a:rPr lang="ru-RU" sz="1800" dirty="0"/>
              <a:t>	</a:t>
            </a:r>
            <a:r>
              <a:rPr lang="ru-RU" sz="1800" dirty="0" smtClean="0"/>
              <a:t>	выносятся на публичные слушания в сроки, 	определенные бюджетным законодательством 	Российской Федерации.</a:t>
            </a:r>
            <a:endParaRPr lang="ru-RU" sz="18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836712" y="3491880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836712" y="3995936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9654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 для граждан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656" y="1259634"/>
            <a:ext cx="6264696" cy="23762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документ, содержащий основные положения решения Малосердобинского района о бюджете и отчёте о его исполнении в виде открытой и понятной информации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6672" y="4283969"/>
            <a:ext cx="60486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Представленная  информация  предназначена  для  широкого  круга  пользователей  и будет интересна и полезна как студентам, педагогам, врачам, молодым семьям, так и пенсионерам  и  другим  категориям  населения,  так  как  бюджет  затрагивает  интересы </a:t>
            </a:r>
          </a:p>
          <a:p>
            <a:pPr algn="just"/>
            <a:r>
              <a:rPr lang="ru-RU" dirty="0" smtClean="0"/>
              <a:t>каждого жителя Малосердобинского района.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Граждане  —  и  как  налогоплательщики,  и  как  потребители  общественных  благ  — должны  быть  уверены  в  том,  что  передаваемые  ими  в  распоряжение  государства средства используются прозрачно и эффективно, приносят конкретные результаты как </a:t>
            </a:r>
          </a:p>
          <a:p>
            <a:pPr algn="just"/>
            <a:r>
              <a:rPr lang="ru-RU" dirty="0" smtClean="0"/>
              <a:t>для общества в целом, так и для каждой семьи, для каждого человека.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7494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Основные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763689"/>
            <a:ext cx="6172200" cy="6404531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</a:t>
            </a:r>
            <a:r>
              <a:rPr lang="ru-RU" dirty="0" smtClean="0"/>
              <a:t>  -  форма  образования  и  расходования  денежных  средств, предназначенных для финансового обеспечения задач и функций государства и местного самоуправления.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Доходы  бюджета</a:t>
            </a:r>
            <a:r>
              <a:rPr lang="ru-RU" b="1" dirty="0" smtClean="0"/>
              <a:t> </a:t>
            </a:r>
            <a:r>
              <a:rPr lang="ru-RU" dirty="0" smtClean="0"/>
              <a:t>- поступающие  в  бюджет  денежные  средства,  за исключением источников финансирования дефицита бюджета.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Расходы бюджета </a:t>
            </a:r>
            <a:r>
              <a:rPr lang="ru-RU" dirty="0" smtClean="0"/>
              <a:t>- выплачиваемые из бюджета денежные средства, за исключением источников финансирования дефицита бюджета.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Дефицит бюджета </a:t>
            </a:r>
            <a:r>
              <a:rPr lang="ru-RU" dirty="0" smtClean="0"/>
              <a:t>- превышение расходов бюджета над его доходами.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Профицит  бюджета  </a:t>
            </a:r>
            <a:r>
              <a:rPr lang="ru-RU" dirty="0" smtClean="0"/>
              <a:t>-  превышение  доходов  бюджета  над  его расходами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5348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Что такое исполнение бюджета?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Исполнение бюджета </a:t>
            </a:r>
            <a:r>
              <a:rPr lang="ru-RU" dirty="0" smtClean="0"/>
              <a:t>— процесс сбора и учета доходов и осуществление расходов на основе сводной бюджетной росписи и кассового плана.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Этап бюджетного процесса, который начинается с момента утверждения решения о бюджете представительным органом муниципального образования и продолжается в течение финансового года.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Основные этапы исполнения бюджета: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rgbClr val="C00000"/>
                </a:solidFill>
              </a:rPr>
              <a:t>Исполнение бюджета по доходам - </a:t>
            </a:r>
            <a:r>
              <a:rPr lang="ru-RU" dirty="0" smtClean="0"/>
              <a:t>обеспечение полного и своевременного поступления в бюджет налогов, сборов, доходов от использования имущества и других обязательных платежей, в соответствии с утвержденными бюджетными назначениями; 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rgbClr val="C00000"/>
                </a:solidFill>
              </a:rPr>
              <a:t>Исполнение  бюджета  по  расходам</a:t>
            </a:r>
            <a:r>
              <a:rPr lang="ru-RU" dirty="0" smtClean="0"/>
              <a:t>  - обеспечение  последовательного финансирования  мероприятий,  предусмотренных  решением  о  бюджете,  в  пределах утвержденных  сумм  с  целью  исполнения  принятых  муниципальным  образованием расходных обязательств.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Дефицит и </a:t>
            </a:r>
            <a:r>
              <a:rPr lang="ru-RU" b="1" dirty="0" err="1" smtClean="0">
                <a:solidFill>
                  <a:srgbClr val="C00000"/>
                </a:solidFill>
              </a:rPr>
              <a:t>профицит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6673" y="2051720"/>
            <a:ext cx="2664296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ДЕФИЦИТ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17033" y="2051720"/>
            <a:ext cx="2664296" cy="7920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ПРОФИЦИТ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2656" y="3563888"/>
            <a:ext cx="3024336" cy="26642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При дефицитном бюджете растёт долг и(или) снижаются остатки средств (накопления)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1009" y="3563888"/>
            <a:ext cx="3096344" cy="26642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При профицитном бюджете снижается долг и(или) растут остатки средств (накопления)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374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Основные параметры исполнения бюджета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2133600"/>
          <a:ext cx="61722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59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019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Наименование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План</a:t>
                      </a:r>
                      <a:r>
                        <a:rPr lang="ru-RU" sz="1900" baseline="0" dirty="0" smtClean="0"/>
                        <a:t> на 2023год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Исполнено за год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% исполнения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Доходы всего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343302,2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336539,5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98,0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Собственные доходы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24247,1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24773,2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102,12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Безвозмездные поступления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319055,1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311766,3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97,7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Расходы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346028,7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335980,7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97,1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Дефицит / </a:t>
                      </a:r>
                    </a:p>
                    <a:p>
                      <a:r>
                        <a:rPr lang="ru-RU" sz="1900" dirty="0" smtClean="0"/>
                        <a:t>Профицит (-/+)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ru-RU" sz="1900" dirty="0" smtClean="0">
                          <a:solidFill>
                            <a:schemeClr val="tx1"/>
                          </a:solidFill>
                        </a:rPr>
                        <a:t>2726,5</a:t>
                      </a:r>
                      <a:endParaRPr lang="ru-RU" sz="1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-558,8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45224" y="1763688"/>
            <a:ext cx="1152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  <a:r>
              <a:rPr lang="ru-RU" dirty="0" smtClean="0"/>
              <a:t>ыс. руб.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934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Исполнение бюджета Малосердобинского района в 2022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42918" y="3286116"/>
            <a:ext cx="5688632" cy="1008112"/>
          </a:xfrm>
          <a:prstGeom prst="downArrow">
            <a:avLst>
              <a:gd name="adj1" fmla="val 84816"/>
              <a:gd name="adj2" fmla="val 50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336539,5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52736" y="1763688"/>
            <a:ext cx="2376264" cy="6480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Налоговые 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21296,2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1008" y="1763688"/>
            <a:ext cx="2376264" cy="6480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Неналоговые 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3477,0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52736" y="255577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Субвенции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158217,0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714620" y="257173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Субсидии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35121,4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65104" y="255577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Дотации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110258,9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0" name="Стрелка вверх 19"/>
          <p:cNvSpPr/>
          <p:nvPr/>
        </p:nvSpPr>
        <p:spPr>
          <a:xfrm>
            <a:off x="620688" y="5364088"/>
            <a:ext cx="5688632" cy="1008112"/>
          </a:xfrm>
          <a:prstGeom prst="up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РАСХОДЫ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335980,7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8680" y="6516216"/>
            <a:ext cx="288032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Национальная экономика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17871,3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501008" y="6516216"/>
            <a:ext cx="288032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Физическая культура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430,7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8680" y="7308304"/>
            <a:ext cx="1584176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Образование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159946,5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214554" y="7286644"/>
            <a:ext cx="1584176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ЖКХ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3073,5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861048" y="7308304"/>
            <a:ext cx="2520280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Социальная политика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72447,3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Лента лицом вверх 25"/>
          <p:cNvSpPr/>
          <p:nvPr/>
        </p:nvSpPr>
        <p:spPr>
          <a:xfrm>
            <a:off x="260648" y="4499992"/>
            <a:ext cx="6408712" cy="792088"/>
          </a:xfrm>
          <a:prstGeom prst="ribbon2">
            <a:avLst>
              <a:gd name="adj1" fmla="val 16667"/>
              <a:gd name="adj2" fmla="val 663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БЮДЖЕТ</a:t>
            </a:r>
            <a:endParaRPr lang="ru-RU" sz="4000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48680" y="8028384"/>
            <a:ext cx="1584176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Культура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13602,0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285992" y="8072462"/>
            <a:ext cx="1584176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Прочие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19029,2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861048" y="8028384"/>
            <a:ext cx="2520280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Общегосударственные вопросы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49580,2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Доходы бюджета Малосердобинского района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547664"/>
          <a:ext cx="6172200" cy="6620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Налог на доходы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физических лиц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42900" y="2123728"/>
          <a:ext cx="6172200" cy="604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Скругленная прямоугольная выноска 8"/>
          <p:cNvSpPr/>
          <p:nvPr/>
        </p:nvSpPr>
        <p:spPr>
          <a:xfrm>
            <a:off x="3500438" y="1714480"/>
            <a:ext cx="2714644" cy="357190"/>
          </a:xfrm>
          <a:prstGeom prst="wedgeRoundRectCallout">
            <a:avLst>
              <a:gd name="adj1" fmla="val -18784"/>
              <a:gd name="adj2" fmla="val 1048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Исполнение 102,7%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783</Words>
  <Application>Microsoft Office PowerPoint</Application>
  <PresentationFormat>Экран (4:3)</PresentationFormat>
  <Paragraphs>258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БЮДЖЕТ ДЛЯ ГРАЖДАН</vt:lpstr>
      <vt:lpstr>Бюджет для граждан </vt:lpstr>
      <vt:lpstr>Основные понятия</vt:lpstr>
      <vt:lpstr>Что такое исполнение бюджета?</vt:lpstr>
      <vt:lpstr>Дефицит и профицит</vt:lpstr>
      <vt:lpstr>Основные параметры исполнения бюджета Малосердобинского района</vt:lpstr>
      <vt:lpstr>Исполнение бюджета Малосердобинского района в 2022 году</vt:lpstr>
      <vt:lpstr>Доходы бюджета Малосердобинского района</vt:lpstr>
      <vt:lpstr>Налог на доходы  физических лиц</vt:lpstr>
      <vt:lpstr>Доходы от имущества, находящегося в муниципальной собственности</vt:lpstr>
      <vt:lpstr> Единый сельскохозяйственный налог</vt:lpstr>
      <vt:lpstr>РАСХОДЫ БЮДЖЕТА</vt:lpstr>
      <vt:lpstr>Расходное обязательство</vt:lpstr>
      <vt:lpstr>Структура расходов бюджета Малосердобинского района</vt:lpstr>
      <vt:lpstr>Расходы по разделу «Образование»</vt:lpstr>
      <vt:lpstr>Расходы бюджета по основным разделам</vt:lpstr>
      <vt:lpstr>Источники финансирования  дефицита бюджета Малосердобинского района</vt:lpstr>
      <vt:lpstr>Способы участия граждан в общественном обсуждении бюджета Малосердобинского района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ASUS</dc:creator>
  <cp:lastModifiedBy>Управление финансов</cp:lastModifiedBy>
  <cp:revision>113</cp:revision>
  <dcterms:created xsi:type="dcterms:W3CDTF">2019-03-26T06:10:46Z</dcterms:created>
  <dcterms:modified xsi:type="dcterms:W3CDTF">2024-04-23T08:00:47Z</dcterms:modified>
</cp:coreProperties>
</file>