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968" y="7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360"/>
      <c:perspective val="30"/>
    </c:view3D>
    <c:plotArea>
      <c:layout>
        <c:manualLayout>
          <c:layoutTarget val="inner"/>
          <c:xMode val="edge"/>
          <c:yMode val="edge"/>
          <c:x val="0.12551440329218128"/>
          <c:y val="0"/>
          <c:w val="0.78214510223259226"/>
          <c:h val="0.8651643861109868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1071514208872062"/>
                  <c:y val="-1.492668304525786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6B6-4045-9B0E-3B59F7A9A2AA}"/>
                </c:ext>
              </c:extLst>
            </c:dLbl>
            <c:dLbl>
              <c:idx val="1"/>
              <c:layout>
                <c:manualLayout>
                  <c:x val="-5.9652230971128803E-2"/>
                  <c:y val="-2.527996877352719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B6-4045-9B0E-3B59F7A9A2AA}"/>
                </c:ext>
              </c:extLst>
            </c:dLbl>
            <c:dLbl>
              <c:idx val="2"/>
              <c:layout>
                <c:manualLayout>
                  <c:x val="-2.3245034185541632E-2"/>
                  <c:y val="-6.710579901220903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6B6-4045-9B0E-3B59F7A9A2AA}"/>
                </c:ext>
              </c:extLst>
            </c:dLbl>
            <c:dLbl>
              <c:idx val="3"/>
              <c:layout>
                <c:manualLayout>
                  <c:x val="-5.8480201548880541E-2"/>
                  <c:y val="4.078746542308615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B6-4045-9B0E-3B59F7A9A2AA}"/>
                </c:ext>
              </c:extLst>
            </c:dLbl>
            <c:dLbl>
              <c:idx val="4"/>
              <c:layout>
                <c:manualLayout>
                  <c:x val="0.16017497812773404"/>
                  <c:y val="0.24781314992211534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6B6-4045-9B0E-3B59F7A9A2AA}"/>
                </c:ext>
              </c:extLst>
            </c:dLbl>
            <c:numFmt formatCode="#,##0.00" sourceLinked="0"/>
            <c:spPr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Налоговые и неналоговые доходы (20 768,2)</c:v>
                </c:pt>
                <c:pt idx="1">
                  <c:v>Дотации бюджетам субъектов РФ (64 770,6)</c:v>
                </c:pt>
                <c:pt idx="2">
                  <c:v>Субсидии бюджетам субъектов РФ (31 274,6)</c:v>
                </c:pt>
                <c:pt idx="3">
                  <c:v>Субвенции бюджетам субъектов РФ (137 877,2)</c:v>
                </c:pt>
                <c:pt idx="4">
                  <c:v>Прочие безвозмездные поступления (547,1)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 formatCode="#,##0.00">
                  <c:v>20768.2</c:v>
                </c:pt>
                <c:pt idx="1">
                  <c:v>64770.6</c:v>
                </c:pt>
                <c:pt idx="2">
                  <c:v>31274.6</c:v>
                </c:pt>
                <c:pt idx="3">
                  <c:v>137877.20000000001</c:v>
                </c:pt>
                <c:pt idx="4">
                  <c:v>547.1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6B6-4045-9B0E-3B59F7A9A2AA}"/>
            </c:ext>
          </c:extLst>
        </c:ser>
      </c:pie3DChart>
    </c:plotArea>
    <c:legend>
      <c:legendPos val="b"/>
      <c:layout>
        <c:manualLayout>
          <c:xMode val="edge"/>
          <c:yMode val="edge"/>
          <c:x val="4.398917727876607E-2"/>
          <c:y val="0.7270546149077407"/>
          <c:w val="0.92848255079226005"/>
          <c:h val="0.2633532748521758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2.8806584362139884E-2"/>
                  <c:y val="-5.371581734446890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7F-4203-B1E5-3690FCCD4C3A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10975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07F-4203-B1E5-3690FCCD4C3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5.1440329218106998E-2"/>
                  <c:y val="-5.755266144050243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07F-4203-B1E5-3690FCCD4C3A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11424.3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07F-4203-B1E5-3690FCCD4C3A}"/>
            </c:ext>
          </c:extLst>
        </c:ser>
        <c:shape val="box"/>
        <c:axId val="115661440"/>
        <c:axId val="125964672"/>
        <c:axId val="0"/>
      </c:bar3DChart>
      <c:catAx>
        <c:axId val="115661440"/>
        <c:scaling>
          <c:orientation val="minMax"/>
        </c:scaling>
        <c:delete val="1"/>
        <c:axPos val="b"/>
        <c:numFmt formatCode="General" sourceLinked="0"/>
        <c:tickLblPos val="none"/>
        <c:crossAx val="125964672"/>
        <c:crosses val="autoZero"/>
        <c:auto val="1"/>
        <c:lblAlgn val="ctr"/>
        <c:lblOffset val="100"/>
      </c:catAx>
      <c:valAx>
        <c:axId val="125964672"/>
        <c:scaling>
          <c:orientation val="minMax"/>
        </c:scaling>
        <c:axPos val="l"/>
        <c:majorGridlines/>
        <c:numFmt formatCode="General" sourceLinked="1"/>
        <c:tickLblPos val="nextTo"/>
        <c:crossAx val="115661440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114723641430562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B3B-4EC1-A500-D5EEB056668E}"/>
                </c:ext>
              </c:extLst>
            </c:dLbl>
            <c:dLbl>
              <c:idx val="1"/>
              <c:layout>
                <c:manualLayout>
                  <c:x val="4.11522633744856E-3"/>
                  <c:y val="-3.34417092429168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3B-4EC1-A500-D5EEB056668E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Арендная плата за землю</c:v>
                </c:pt>
                <c:pt idx="1">
                  <c:v>Арендная плата за муниципальное имущество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1740</c:v>
                </c:pt>
                <c:pt idx="1">
                  <c:v>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B3B-4EC1-A500-D5EEB056668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0.14814814814814836"/>
                  <c:y val="2.415234556432889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B3B-4EC1-A500-D5EEB056668E}"/>
                </c:ext>
              </c:extLst>
            </c:dLbl>
            <c:dLbl>
              <c:idx val="1"/>
              <c:layout>
                <c:manualLayout>
                  <c:x val="1.2345679012345696E-2"/>
                  <c:y val="-3.158383650719930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3B-4EC1-A500-D5EEB056668E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Арендная плата за землю</c:v>
                </c:pt>
                <c:pt idx="1">
                  <c:v>Арендная плата за муниципальное имущество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1827.5</c:v>
                </c:pt>
                <c:pt idx="1">
                  <c:v>91.3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B3B-4EC1-A500-D5EEB056668E}"/>
            </c:ext>
          </c:extLst>
        </c:ser>
        <c:shape val="box"/>
        <c:axId val="126026496"/>
        <c:axId val="126028032"/>
        <c:axId val="0"/>
      </c:bar3DChart>
      <c:catAx>
        <c:axId val="126026496"/>
        <c:scaling>
          <c:orientation val="minMax"/>
        </c:scaling>
        <c:axPos val="b"/>
        <c:numFmt formatCode="General" sourceLinked="0"/>
        <c:tickLblPos val="nextTo"/>
        <c:crossAx val="126028032"/>
        <c:crosses val="autoZero"/>
        <c:auto val="1"/>
        <c:lblAlgn val="ctr"/>
        <c:lblOffset val="100"/>
      </c:catAx>
      <c:valAx>
        <c:axId val="126028032"/>
        <c:scaling>
          <c:orientation val="minMax"/>
        </c:scaling>
        <c:axPos val="l"/>
        <c:majorGridlines/>
        <c:numFmt formatCode="General" sourceLinked="1"/>
        <c:tickLblPos val="nextTo"/>
        <c:crossAx val="126026496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1.0288065843621401E-2"/>
                  <c:y val="-7.620957031761987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1C-401B-AAB1-BB903D6BB7F2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1550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31C-401B-AAB1-BB903D6BB7F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3.7037037037037056E-2"/>
                  <c:y val="-6.217096525911096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31C-401B-AAB1-BB903D6BB7F2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1553.9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31C-401B-AAB1-BB903D6BB7F2}"/>
            </c:ext>
          </c:extLst>
        </c:ser>
        <c:shape val="box"/>
        <c:axId val="126088704"/>
        <c:axId val="126090240"/>
        <c:axId val="0"/>
      </c:bar3DChart>
      <c:catAx>
        <c:axId val="126088704"/>
        <c:scaling>
          <c:orientation val="minMax"/>
        </c:scaling>
        <c:delete val="1"/>
        <c:axPos val="b"/>
        <c:numFmt formatCode="General" sourceLinked="0"/>
        <c:tickLblPos val="none"/>
        <c:crossAx val="126090240"/>
        <c:crosses val="autoZero"/>
        <c:auto val="1"/>
        <c:lblAlgn val="ctr"/>
        <c:lblOffset val="100"/>
      </c:catAx>
      <c:valAx>
        <c:axId val="126090240"/>
        <c:scaling>
          <c:orientation val="minMax"/>
        </c:scaling>
        <c:axPos val="l"/>
        <c:majorGridlines/>
        <c:numFmt formatCode="General" sourceLinked="1"/>
        <c:tickLblPos val="nextTo"/>
        <c:crossAx val="126088704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2.2633744855967131E-2"/>
          <c:y val="2.1573913509454999E-2"/>
          <c:w val="0.97736625514403297"/>
          <c:h val="0.51202324855572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1.8034979423868325E-2"/>
                  <c:y val="1.044544016607264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6DE-490E-A452-757C2467ABDC}"/>
                </c:ext>
              </c:extLst>
            </c:dLbl>
            <c:dLbl>
              <c:idx val="5"/>
              <c:layout>
                <c:manualLayout>
                  <c:x val="-6.2556543857943847E-2"/>
                  <c:y val="3.261307201380242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6DE-490E-A452-757C2467ABDC}"/>
                </c:ext>
              </c:extLst>
            </c:dLbl>
            <c:dLbl>
              <c:idx val="7"/>
              <c:layout>
                <c:manualLayout>
                  <c:x val="1.1327160493827185E-2"/>
                  <c:y val="-1.960293297132488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6DE-490E-A452-757C2467ABDC}"/>
                </c:ext>
              </c:extLst>
            </c:dLbl>
            <c:dLbl>
              <c:idx val="8"/>
              <c:layout>
                <c:manualLayout>
                  <c:x val="7.7630990570623129E-2"/>
                  <c:y val="8.9991920567887573E-4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DE-490E-A452-757C2467ABDC}"/>
                </c:ext>
              </c:extLst>
            </c:dLbl>
            <c:dLbl>
              <c:idx val="9"/>
              <c:layout>
                <c:manualLayout>
                  <c:x val="-2.1663102297398009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6DE-490E-A452-757C2467ABDC}"/>
                </c:ext>
              </c:extLst>
            </c:dLbl>
            <c:dLbl>
              <c:idx val="10"/>
              <c:layout>
                <c:manualLayout>
                  <c:x val="0.14035125238974758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6DE-490E-A452-757C2467ABDC}"/>
                </c:ext>
              </c:extLst>
            </c:dLbl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 (33 750,9)</c:v>
                </c:pt>
                <c:pt idx="1">
                  <c:v>Национальная оборона (602,1)</c:v>
                </c:pt>
                <c:pt idx="2">
                  <c:v>Правоохранительная деятельность (1060)</c:v>
                </c:pt>
                <c:pt idx="3">
                  <c:v>Национальная экономика (11 919)</c:v>
                </c:pt>
                <c:pt idx="4">
                  <c:v>ЖКХ (91,9)</c:v>
                </c:pt>
                <c:pt idx="5">
                  <c:v>Образование (116 801,6)</c:v>
                </c:pt>
                <c:pt idx="6">
                  <c:v>Культура (19 818,1)</c:v>
                </c:pt>
                <c:pt idx="7">
                  <c:v>Социальная политика (63 054,6)</c:v>
                </c:pt>
                <c:pt idx="8">
                  <c:v>Физкультура и спорт (199,1)</c:v>
                </c:pt>
                <c:pt idx="9">
                  <c:v>Обслуживание госдолга (7,5)</c:v>
                </c:pt>
                <c:pt idx="10">
                  <c:v>Межбюджетные трансферты (4 876,6)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33750.9</c:v>
                </c:pt>
                <c:pt idx="1">
                  <c:v>602.1</c:v>
                </c:pt>
                <c:pt idx="2">
                  <c:v>1060</c:v>
                </c:pt>
                <c:pt idx="3">
                  <c:v>11919</c:v>
                </c:pt>
                <c:pt idx="4">
                  <c:v>91.9</c:v>
                </c:pt>
                <c:pt idx="5">
                  <c:v>116801.60000000002</c:v>
                </c:pt>
                <c:pt idx="6">
                  <c:v>19818.099999999984</c:v>
                </c:pt>
                <c:pt idx="7">
                  <c:v>63054.6</c:v>
                </c:pt>
                <c:pt idx="8">
                  <c:v>199.1</c:v>
                </c:pt>
                <c:pt idx="9">
                  <c:v>7.5</c:v>
                </c:pt>
                <c:pt idx="10">
                  <c:v>4786.6000000000004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6DE-490E-A452-757C2467ABDC}"/>
            </c:ext>
          </c:extLst>
        </c:ser>
      </c:pie3DChart>
    </c:plotArea>
    <c:legend>
      <c:legendPos val="b"/>
      <c:layout>
        <c:manualLayout>
          <c:xMode val="edge"/>
          <c:yMode val="edge"/>
          <c:x val="7.9963384206603958E-3"/>
          <c:y val="0.58851257827106751"/>
          <c:w val="0.95725818994847867"/>
          <c:h val="0.41148742172893082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60"/>
      <c:perspective val="30"/>
    </c:view3D>
    <c:plotArea>
      <c:layout>
        <c:manualLayout>
          <c:layoutTarget val="inner"/>
          <c:xMode val="edge"/>
          <c:yMode val="edge"/>
          <c:x val="9.1306503353747445E-2"/>
          <c:y val="2.1739228952346881E-2"/>
          <c:w val="0.82973267230485181"/>
          <c:h val="0.6014024922312385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2.3215061080327951E-2"/>
                  <c:y val="0.15312789039807839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759-456E-9809-DFE699975F5E}"/>
                </c:ext>
              </c:extLst>
            </c:dLbl>
            <c:dLbl>
              <c:idx val="1"/>
              <c:layout>
                <c:manualLayout>
                  <c:x val="8.1371472084507943E-2"/>
                  <c:y val="8.330910277950402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59-456E-9809-DFE699975F5E}"/>
                </c:ext>
              </c:extLst>
            </c:dLbl>
            <c:dLbl>
              <c:idx val="2"/>
              <c:layout>
                <c:manualLayout>
                  <c:x val="-4.9505281747189024E-2"/>
                  <c:y val="-4.2186746449876748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759-456E-9809-DFE699975F5E}"/>
                </c:ext>
              </c:extLst>
            </c:dLbl>
            <c:dLbl>
              <c:idx val="3"/>
              <c:layout>
                <c:manualLayout>
                  <c:x val="1.6458232072842739E-2"/>
                  <c:y val="-1.93483347871665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59-456E-9809-DFE699975F5E}"/>
                </c:ext>
              </c:extLst>
            </c:dLbl>
            <c:dLbl>
              <c:idx val="4"/>
              <c:layout>
                <c:manualLayout>
                  <c:x val="6.9511762418586573E-2"/>
                  <c:y val="-3.502795175291063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759-456E-9809-DFE699975F5E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Дошкольное образование (12 875,1)</c:v>
                </c:pt>
                <c:pt idx="1">
                  <c:v>Общее образование (84 868,7)</c:v>
                </c:pt>
                <c:pt idx="2">
                  <c:v>Дополнительное образование (10 724,9)</c:v>
                </c:pt>
                <c:pt idx="3">
                  <c:v>Молодежная политика (1 861,8)</c:v>
                </c:pt>
                <c:pt idx="4">
                  <c:v>Другие вопросы (6 471,1)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 formatCode="#,##0.00">
                  <c:v>12875.1</c:v>
                </c:pt>
                <c:pt idx="1">
                  <c:v>84868.7</c:v>
                </c:pt>
                <c:pt idx="2">
                  <c:v>10724.9</c:v>
                </c:pt>
                <c:pt idx="3">
                  <c:v>1861.8</c:v>
                </c:pt>
                <c:pt idx="4">
                  <c:v>6471.1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759-456E-9809-DFE699975F5E}"/>
            </c:ext>
          </c:extLst>
        </c:ser>
      </c:pie3DChart>
    </c:plotArea>
    <c:legend>
      <c:legendPos val="b"/>
      <c:layout>
        <c:manualLayout>
          <c:xMode val="edge"/>
          <c:yMode val="edge"/>
          <c:x val="6.6900618904118483E-2"/>
          <c:y val="0.69315201423513972"/>
          <c:w val="0.86233028741777662"/>
          <c:h val="0.25486376288879081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525B-4495-4387-9326-52CC4BB13EEA}" type="datetimeFigureOut">
              <a:rPr lang="ru-RU" smtClean="0"/>
              <a:pPr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D8722-C8D4-4462-AC60-5DBAD788C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8680" y="1619672"/>
            <a:ext cx="5829300" cy="11553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БЮДЖЕТ ДЛЯ ГРАЖДАН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2" y="3419872"/>
            <a:ext cx="6120680" cy="162264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Об исполнении бюджета Малосердобинского района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за 20</a:t>
            </a:r>
            <a:r>
              <a:rPr lang="en-US" dirty="0" smtClean="0">
                <a:solidFill>
                  <a:schemeClr val="tx1"/>
                </a:solidFill>
              </a:rPr>
              <a:t>19</a:t>
            </a:r>
            <a:r>
              <a:rPr lang="ru-RU" dirty="0" smtClean="0">
                <a:solidFill>
                  <a:schemeClr val="tx1"/>
                </a:solidFill>
              </a:rPr>
              <a:t> год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2896" y="8532440"/>
            <a:ext cx="22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Малая Сердоба 20</a:t>
            </a:r>
            <a:r>
              <a:rPr lang="en-US" dirty="0" smtClean="0"/>
              <a:t>21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4614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Доходы от имущества, находящегося в муниципальной собственности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1763688"/>
          <a:ext cx="6172200" cy="64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кругленная прямоугольная выноска 4"/>
          <p:cNvSpPr/>
          <p:nvPr/>
        </p:nvSpPr>
        <p:spPr>
          <a:xfrm>
            <a:off x="1844824" y="1763688"/>
            <a:ext cx="2232248" cy="432048"/>
          </a:xfrm>
          <a:prstGeom prst="wedgeRoundRectCallout">
            <a:avLst>
              <a:gd name="adj1" fmla="val -20183"/>
              <a:gd name="adj2" fmla="val 960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Исполнение 105,0%</a:t>
            </a: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4149080" y="4860032"/>
            <a:ext cx="2232248" cy="432048"/>
          </a:xfrm>
          <a:prstGeom prst="wedgeRoundRectCallout">
            <a:avLst>
              <a:gd name="adj1" fmla="val -20183"/>
              <a:gd name="adj2" fmla="val 960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Исполнение 105,0%</a:t>
            </a:r>
          </a:p>
          <a:p>
            <a:pPr algn="ctr"/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2656" y="467544"/>
            <a:ext cx="6172200" cy="53340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Единый налог на вмененный доход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1835150"/>
          <a:ext cx="6172200" cy="6332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Скругленная прямоугольная выноска 4"/>
          <p:cNvSpPr/>
          <p:nvPr/>
        </p:nvSpPr>
        <p:spPr>
          <a:xfrm>
            <a:off x="2643182" y="1428728"/>
            <a:ext cx="2500330" cy="428628"/>
          </a:xfrm>
          <a:prstGeom prst="wedgeRoundRectCallout">
            <a:avLst>
              <a:gd name="adj1" fmla="val -18529"/>
              <a:gd name="adj2" fmla="val 960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Исполнение 100,3</a:t>
            </a:r>
          </a:p>
          <a:p>
            <a:pPr algn="ctr"/>
            <a:r>
              <a:rPr lang="ru-RU" dirty="0" smtClean="0"/>
              <a:t>%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89344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РАСХОДЫ БЮДЖЕТА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Лента лицом вверх 3"/>
          <p:cNvSpPr/>
          <p:nvPr/>
        </p:nvSpPr>
        <p:spPr>
          <a:xfrm>
            <a:off x="1268760" y="1619672"/>
            <a:ext cx="4536504" cy="504056"/>
          </a:xfrm>
          <a:prstGeom prst="ribbon2">
            <a:avLst>
              <a:gd name="adj1" fmla="val 16667"/>
              <a:gd name="adj2" fmla="val 615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Расходы</a:t>
            </a:r>
            <a:endParaRPr lang="ru-RU" sz="2400" dirty="0"/>
          </a:p>
        </p:txBody>
      </p:sp>
      <p:sp>
        <p:nvSpPr>
          <p:cNvPr id="5" name="Овал 4"/>
          <p:cNvSpPr/>
          <p:nvPr/>
        </p:nvSpPr>
        <p:spPr>
          <a:xfrm>
            <a:off x="404664" y="2699792"/>
            <a:ext cx="244827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 типам расходных обязательств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149080" y="2699792"/>
            <a:ext cx="244827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 функциям государства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276872" y="3779912"/>
            <a:ext cx="244827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 ведомствам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564904" y="2195736"/>
            <a:ext cx="86409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501008" y="2195736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573016" y="2195736"/>
            <a:ext cx="79208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32656" y="6588224"/>
            <a:ext cx="62646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Расходы бюджета </a:t>
            </a:r>
            <a:r>
              <a:rPr lang="ru-RU" sz="2000" dirty="0" smtClean="0"/>
              <a:t>– это выплачиваемые из бюджета денежные средства</a:t>
            </a: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67742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Расходное обязательство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0688" y="1331640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Расходное обязательство </a:t>
            </a:r>
            <a:r>
              <a:rPr lang="ru-RU" dirty="0" smtClean="0"/>
              <a:t>- это обязанность выплатить  денежные средства из соответствующего бюджета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32656" y="2555776"/>
          <a:ext cx="6172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0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341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Расходные обязательства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Основания</a:t>
                      </a:r>
                      <a:r>
                        <a:rPr lang="ru-RU" baseline="0" dirty="0" smtClean="0"/>
                        <a:t> для возникновения оплаты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Публичные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Законы, определяющие объемы и правила определения объема обязательств перед гражданами, организациями, органами власти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 том числе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законы, устанавливающие права граждан на получение социальных выплат (пенсий, пособий, компенсаций)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Гражданско-правовые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Муниципальный контракт, трудовое соглашение и т.д.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74943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Структура расходов бюджета Малосердобинского района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1692275"/>
          <a:ext cx="6172200" cy="7056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094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Расходы по разделу «Образование»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1763713"/>
          <a:ext cx="6172200" cy="6840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82144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Расходы бюджета по основным разделам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4664" y="2411760"/>
            <a:ext cx="6244208" cy="320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25348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Источники финансирования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дефицита бюджета Малосердобинского района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2133600"/>
          <a:ext cx="6172200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21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299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Назначено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Исполнено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Бюджетные</a:t>
                      </a:r>
                      <a:r>
                        <a:rPr lang="ru-RU" sz="1600" baseline="0" dirty="0" smtClean="0"/>
                        <a:t> кредиты от других бюджетов бюджетной системы Российской Федерации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-2 271,7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-2 271,7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Погашение бюджетных </a:t>
                      </a:r>
                      <a:r>
                        <a:rPr lang="ru-RU" sz="1600" baseline="0" dirty="0" smtClean="0"/>
                        <a:t>кредитов, полученных от других бюджетов бюджетной системы Российской Федерации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-2 271,7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-2 271,7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Изменение остатков средств на счетах по учету средств бюджета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-641,9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-1 495,5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Увеличение прочих остатков денежных средств бюджетов муниципальных</a:t>
                      </a:r>
                      <a:r>
                        <a:rPr lang="ru-RU" sz="1600" baseline="0" dirty="0" smtClean="0"/>
                        <a:t> районов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-255 110,8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-255 237,7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Уменьшение прочих остатков денежных средств бюджетов муниципальных</a:t>
                      </a:r>
                      <a:r>
                        <a:rPr lang="ru-RU" sz="1600" baseline="0" dirty="0" smtClean="0"/>
                        <a:t> районов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254 468,9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253 742,2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ВСЕГО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-2</a:t>
                      </a:r>
                      <a:r>
                        <a:rPr lang="ru-RU" sz="1600" baseline="0" dirty="0" smtClean="0"/>
                        <a:t> 913,6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-3 767,2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39750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Способы участия граждан в общественном обсуждении бюджета Малосердобинского района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000" dirty="0" smtClean="0"/>
              <a:t>Проект бюджета города на очередной финансовый год и плановый период и отчет об исполнении бюджета:</a:t>
            </a:r>
          </a:p>
          <a:p>
            <a:pPr>
              <a:buNone/>
            </a:pPr>
            <a:endParaRPr lang="ru-RU" sz="800" dirty="0" smtClean="0"/>
          </a:p>
          <a:p>
            <a:pPr>
              <a:buNone/>
            </a:pPr>
            <a:r>
              <a:rPr lang="ru-RU" sz="1800" dirty="0" smtClean="0"/>
              <a:t>	           публикуются в средствах массовой информации; </a:t>
            </a:r>
          </a:p>
          <a:p>
            <a:pPr>
              <a:buNone/>
            </a:pPr>
            <a:endParaRPr lang="ru-RU" sz="800" dirty="0" smtClean="0"/>
          </a:p>
          <a:p>
            <a:pPr>
              <a:buNone/>
            </a:pPr>
            <a:r>
              <a:rPr lang="ru-RU" sz="1800" dirty="0"/>
              <a:t>	</a:t>
            </a:r>
            <a:r>
              <a:rPr lang="ru-RU" sz="1800" dirty="0" smtClean="0"/>
              <a:t>	выносятся на публичные слушания в сроки, 	определенные бюджетным законодательством 	Российской Федерации.</a:t>
            </a:r>
            <a:endParaRPr lang="ru-RU" sz="18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836712" y="3491880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836712" y="3995936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96545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Бюджет для граждан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2656" y="1259634"/>
            <a:ext cx="6264696" cy="23762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    документ, содержащий основные положения решения Малосердобинского района о бюджете и отчёте о его исполнении в виде открытой и понятной информации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76672" y="4283969"/>
            <a:ext cx="60486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Представленная  информация  предназначена  для  широкого  круга  пользователей  и будет интересна и полезна как студентам, педагогам, врачам, молодым семьям, так и пенсионерам  и  другим  категориям  населения,  так  как  бюджет  затрагивает  интересы </a:t>
            </a:r>
          </a:p>
          <a:p>
            <a:pPr algn="just"/>
            <a:r>
              <a:rPr lang="ru-RU" dirty="0" smtClean="0"/>
              <a:t>каждого жителя Малосердобинского района.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Граждане  —  и  как  налогоплательщики,  и  как  потребители  общественных  благ  — должны  быть  уверены  в  том,  что  передаваемые  ими  в  распоряжение  государства средства используются прозрачно и эффективно, приносят конкретные результаты как </a:t>
            </a:r>
          </a:p>
          <a:p>
            <a:pPr algn="just"/>
            <a:r>
              <a:rPr lang="ru-RU" dirty="0" smtClean="0"/>
              <a:t>для общества в целом, так и для каждой семьи, для каждого человека.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7494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Основные понятия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763689"/>
            <a:ext cx="6172200" cy="6404531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Бюджет</a:t>
            </a:r>
            <a:r>
              <a:rPr lang="ru-RU" dirty="0" smtClean="0"/>
              <a:t>  -  форма  образования  и  расходования  денежных  средств, предназначенных для финансового обеспечения задач и функций государства и местного самоуправления.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Доходы  бюджета</a:t>
            </a:r>
            <a:r>
              <a:rPr lang="ru-RU" b="1" dirty="0" smtClean="0"/>
              <a:t> </a:t>
            </a:r>
            <a:r>
              <a:rPr lang="ru-RU" dirty="0" smtClean="0"/>
              <a:t>- поступающие  в  бюджет  денежные  средства,  за исключением источников финансирования дефицита бюджета.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Расходы бюджета </a:t>
            </a:r>
            <a:r>
              <a:rPr lang="ru-RU" dirty="0" smtClean="0"/>
              <a:t>- выплачиваемые из бюджета денежные средства, за исключением источников финансирования дефицита бюджета.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Дефицит бюджета </a:t>
            </a:r>
            <a:r>
              <a:rPr lang="ru-RU" dirty="0" smtClean="0"/>
              <a:t>- превышение расходов бюджета над его доходами. 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Профицит</a:t>
            </a:r>
            <a:r>
              <a:rPr lang="ru-RU" b="1" dirty="0" smtClean="0">
                <a:solidFill>
                  <a:srgbClr val="C00000"/>
                </a:solidFill>
              </a:rPr>
              <a:t>  бюджета  </a:t>
            </a:r>
            <a:r>
              <a:rPr lang="ru-RU" dirty="0" smtClean="0"/>
              <a:t>-  превышение  доходов  бюджета  над  его расходами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25348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Что такое исполнение бюджета?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Исполнение бюджета </a:t>
            </a:r>
            <a:r>
              <a:rPr lang="ru-RU" dirty="0" smtClean="0"/>
              <a:t>— процесс сбора и учета доходов и осуществление расходов на основе сводной бюджетной росписи и кассового плана.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Этап бюджетного процесса, который начинается с момента утверждения решения о бюджете представительным органом муниципального образования и продолжается в течение финансового года.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Основные этапы исполнения бюджета: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dirty="0" smtClean="0">
                <a:solidFill>
                  <a:srgbClr val="C00000"/>
                </a:solidFill>
              </a:rPr>
              <a:t>Исполнение бюджета по доходам - </a:t>
            </a:r>
            <a:r>
              <a:rPr lang="ru-RU" dirty="0" smtClean="0"/>
              <a:t>обеспечение полного и своевременного поступления в бюджет налогов, сборов, доходов от использования имущества и других обязательных платежей, в соответствии с утвержденными бюджетными назначениями; 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dirty="0" smtClean="0">
                <a:solidFill>
                  <a:srgbClr val="C00000"/>
                </a:solidFill>
              </a:rPr>
              <a:t>Исполнение  бюджета  по  расходам</a:t>
            </a:r>
            <a:r>
              <a:rPr lang="ru-RU" dirty="0" smtClean="0"/>
              <a:t>  - обеспечение  последовательного финансирования  мероприятий,  предусмотренных  решением  о  бюджете,  в  пределах утвержденных  сумм  с  целью  исполнения  принятых  муниципальным  образованием расходных обязательств.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60541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Дефицит и </a:t>
            </a:r>
            <a:r>
              <a:rPr lang="ru-RU" b="1" dirty="0" err="1" smtClean="0">
                <a:solidFill>
                  <a:srgbClr val="C00000"/>
                </a:solidFill>
              </a:rPr>
              <a:t>профицит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76673" y="2051720"/>
            <a:ext cx="2664296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ДЕФИЦИТ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17033" y="2051720"/>
            <a:ext cx="2664296" cy="79208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</a:rPr>
              <a:t>ПРОФИЦИТ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2656" y="3563888"/>
            <a:ext cx="3024336" cy="26642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При дефицитном бюджете растёт долг и(или) снижаются остатки средств (накопления)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01009" y="3563888"/>
            <a:ext cx="3096344" cy="266429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B050"/>
                </a:solidFill>
              </a:rPr>
              <a:t>При </a:t>
            </a:r>
            <a:r>
              <a:rPr lang="ru-RU" sz="2400" dirty="0" err="1" smtClean="0">
                <a:solidFill>
                  <a:srgbClr val="00B050"/>
                </a:solidFill>
              </a:rPr>
              <a:t>профицитном</a:t>
            </a:r>
            <a:r>
              <a:rPr lang="ru-RU" sz="2400" dirty="0" smtClean="0">
                <a:solidFill>
                  <a:srgbClr val="00B050"/>
                </a:solidFill>
              </a:rPr>
              <a:t> бюджете снижается долг и(или) растут остатки средств (накопления)</a:t>
            </a:r>
            <a:endParaRPr lang="ru-RU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3746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Основные параметры исполнения бюджета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Малосердобинского района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2133600"/>
          <a:ext cx="6172200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59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019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Наименование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План</a:t>
                      </a:r>
                      <a:r>
                        <a:rPr lang="ru-RU" sz="1900" baseline="0" dirty="0" smtClean="0"/>
                        <a:t> на 201</a:t>
                      </a:r>
                      <a:r>
                        <a:rPr lang="en-US" sz="1900" baseline="0" dirty="0" smtClean="0"/>
                        <a:t>9</a:t>
                      </a:r>
                      <a:r>
                        <a:rPr lang="ru-RU" sz="1900" baseline="0" dirty="0" smtClean="0"/>
                        <a:t> год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Исполнено за год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% исполнения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Доходы всего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900" dirty="0" smtClean="0"/>
                        <a:t>255110,8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900" dirty="0" smtClean="0"/>
                        <a:t>255237,7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100,1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Собственные доходы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900" dirty="0" smtClean="0"/>
                    </a:p>
                    <a:p>
                      <a:pPr algn="r"/>
                      <a:r>
                        <a:rPr lang="ru-RU" sz="1900" dirty="0" smtClean="0"/>
                        <a:t>20037,6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900" dirty="0" smtClean="0"/>
                    </a:p>
                    <a:p>
                      <a:pPr algn="r"/>
                      <a:r>
                        <a:rPr lang="ru-RU" sz="1900" dirty="0" smtClean="0"/>
                        <a:t>20768,2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900" dirty="0" smtClean="0"/>
                    </a:p>
                    <a:p>
                      <a:pPr algn="ctr"/>
                      <a:r>
                        <a:rPr lang="ru-RU" sz="1900" dirty="0" smtClean="0"/>
                        <a:t>103,6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Безвозмездные поступления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900" dirty="0" smtClean="0"/>
                    </a:p>
                    <a:p>
                      <a:pPr algn="r"/>
                      <a:r>
                        <a:rPr lang="ru-RU" sz="1900" dirty="0" smtClean="0"/>
                        <a:t>235073,2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900" dirty="0" smtClean="0"/>
                    </a:p>
                    <a:p>
                      <a:pPr algn="r"/>
                      <a:r>
                        <a:rPr lang="ru-RU" sz="1900" dirty="0" smtClean="0"/>
                        <a:t>234469,5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900" dirty="0" smtClean="0"/>
                    </a:p>
                    <a:p>
                      <a:pPr algn="ctr"/>
                      <a:r>
                        <a:rPr lang="ru-RU" sz="1900" dirty="0" smtClean="0"/>
                        <a:t>99,7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Расходы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252</a:t>
                      </a:r>
                      <a:r>
                        <a:rPr lang="en-US" sz="1900" baseline="0" dirty="0" smtClean="0"/>
                        <a:t> 197</a:t>
                      </a:r>
                      <a:r>
                        <a:rPr lang="ru-RU" sz="1900" baseline="0" dirty="0" smtClean="0"/>
                        <a:t>,</a:t>
                      </a:r>
                      <a:r>
                        <a:rPr lang="en-US" sz="1900" baseline="0" dirty="0" smtClean="0"/>
                        <a:t>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251 470</a:t>
                      </a:r>
                      <a:r>
                        <a:rPr lang="ru-RU" sz="1900" dirty="0" smtClean="0"/>
                        <a:t>,</a:t>
                      </a:r>
                      <a:r>
                        <a:rPr lang="en-US" sz="1900" dirty="0" smtClean="0"/>
                        <a:t>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 smtClean="0"/>
                        <a:t>9</a:t>
                      </a:r>
                      <a:r>
                        <a:rPr lang="en-US" sz="1900" dirty="0" smtClean="0"/>
                        <a:t>9</a:t>
                      </a:r>
                      <a:r>
                        <a:rPr lang="ru-RU" sz="1900" dirty="0" smtClean="0"/>
                        <a:t>,</a:t>
                      </a:r>
                      <a:r>
                        <a:rPr lang="en-US" sz="1900" dirty="0" smtClean="0"/>
                        <a:t>7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Дефицит / </a:t>
                      </a:r>
                    </a:p>
                    <a:p>
                      <a:r>
                        <a:rPr lang="ru-RU" sz="1900" dirty="0" err="1" smtClean="0"/>
                        <a:t>Профицит</a:t>
                      </a:r>
                      <a:r>
                        <a:rPr lang="ru-RU" sz="1900" dirty="0" smtClean="0"/>
                        <a:t> (-/+)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900" dirty="0" smtClean="0"/>
                    </a:p>
                    <a:p>
                      <a:pPr algn="ctr"/>
                      <a:r>
                        <a:rPr lang="en-US" sz="1900" dirty="0" smtClean="0"/>
                        <a:t>2 913</a:t>
                      </a:r>
                      <a:r>
                        <a:rPr lang="ru-RU" sz="1900" dirty="0" smtClean="0"/>
                        <a:t>,</a:t>
                      </a:r>
                      <a:r>
                        <a:rPr lang="en-US" sz="1900" dirty="0" smtClean="0"/>
                        <a:t>6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900" dirty="0" smtClean="0"/>
                    </a:p>
                    <a:p>
                      <a:pPr algn="ctr"/>
                      <a:r>
                        <a:rPr lang="ru-RU" sz="1900" dirty="0" smtClean="0"/>
                        <a:t>3 767,2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900" dirty="0" smtClean="0"/>
                    </a:p>
                    <a:p>
                      <a:pPr algn="ctr"/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45224" y="1763688"/>
            <a:ext cx="1152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</a:t>
            </a:r>
            <a:r>
              <a:rPr lang="ru-RU" dirty="0" smtClean="0"/>
              <a:t>ыс. руб.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89344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Исполнение бюджета Малосердобинского района в 2019 году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620688" y="3275856"/>
            <a:ext cx="5688632" cy="1008112"/>
          </a:xfrm>
          <a:prstGeom prst="downArrow">
            <a:avLst>
              <a:gd name="adj1" fmla="val 84816"/>
              <a:gd name="adj2" fmla="val 50000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00B050"/>
              </a:solidFill>
            </a:endParaRP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ДОХОДЫ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238 144,4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52736" y="1763688"/>
            <a:ext cx="2376264" cy="64807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Налоговые доходы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16792,3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01008" y="1763688"/>
            <a:ext cx="2376264" cy="64807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Неналоговые доходы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3975,9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052736" y="2555776"/>
            <a:ext cx="1512168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Субвенции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137877,2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708920" y="2555776"/>
            <a:ext cx="1512168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Субсидии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31274,6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65104" y="2555776"/>
            <a:ext cx="1512168" cy="5760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Дотации</a:t>
            </a: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64770,6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20" name="Стрелка вверх 19"/>
          <p:cNvSpPr/>
          <p:nvPr/>
        </p:nvSpPr>
        <p:spPr>
          <a:xfrm>
            <a:off x="620688" y="5364088"/>
            <a:ext cx="5688632" cy="1008112"/>
          </a:xfrm>
          <a:prstGeom prst="up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РАСХОДЫ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251 470,5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48680" y="6516216"/>
            <a:ext cx="2880320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Национальная экономика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11 901,9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501008" y="6516216"/>
            <a:ext cx="2880320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Физическая культура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199,1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48680" y="7308304"/>
            <a:ext cx="1584176" cy="57606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Образование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116 801,6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204864" y="7308304"/>
            <a:ext cx="1584176" cy="57606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ЖКХ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91,9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861048" y="7308304"/>
            <a:ext cx="2520280" cy="57606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Социальная политика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62 450,9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Лента лицом вверх 25"/>
          <p:cNvSpPr/>
          <p:nvPr/>
        </p:nvSpPr>
        <p:spPr>
          <a:xfrm>
            <a:off x="260648" y="4499992"/>
            <a:ext cx="6408712" cy="792088"/>
          </a:xfrm>
          <a:prstGeom prst="ribbon2">
            <a:avLst>
              <a:gd name="adj1" fmla="val 16667"/>
              <a:gd name="adj2" fmla="val 663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БЮДЖЕТ</a:t>
            </a:r>
            <a:endParaRPr lang="ru-RU" sz="4000" b="1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48680" y="8028384"/>
            <a:ext cx="1584176" cy="8640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Культура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19 818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204864" y="8028384"/>
            <a:ext cx="1584176" cy="8640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Прочие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6 456,2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861048" y="8028384"/>
            <a:ext cx="2520280" cy="8640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Общегосударственные вопросы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33 750,9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60541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Доходы бюджета Малосердобинского района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42900" y="1547664"/>
          <a:ext cx="6172200" cy="6620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60541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Налог на доходы 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физических лиц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42900" y="2123728"/>
          <a:ext cx="6172200" cy="6043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Скругленная прямоугольная выноска 8"/>
          <p:cNvSpPr/>
          <p:nvPr/>
        </p:nvSpPr>
        <p:spPr>
          <a:xfrm>
            <a:off x="3789040" y="1907704"/>
            <a:ext cx="2232248" cy="360040"/>
          </a:xfrm>
          <a:prstGeom prst="wedgeRoundRectCallout">
            <a:avLst>
              <a:gd name="adj1" fmla="val -18784"/>
              <a:gd name="adj2" fmla="val 1048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Исполнение 104,1%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</TotalTime>
  <Words>706</Words>
  <Application>Microsoft Office PowerPoint</Application>
  <PresentationFormat>Экран (4:3)</PresentationFormat>
  <Paragraphs>166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БЮДЖЕТ ДЛЯ ГРАЖДАН</vt:lpstr>
      <vt:lpstr>Бюджет для граждан </vt:lpstr>
      <vt:lpstr>Основные понятия</vt:lpstr>
      <vt:lpstr>Что такое исполнение бюджета?</vt:lpstr>
      <vt:lpstr>Дефицит и профицит</vt:lpstr>
      <vt:lpstr>Основные параметры исполнения бюджета Малосердобинского района</vt:lpstr>
      <vt:lpstr>Исполнение бюджета Малосердобинского района в 2019 году</vt:lpstr>
      <vt:lpstr>Доходы бюджета Малосердобинского района</vt:lpstr>
      <vt:lpstr>Налог на доходы  физических лиц</vt:lpstr>
      <vt:lpstr>Доходы от имущества, находящегося в муниципальной собственности</vt:lpstr>
      <vt:lpstr>Единый налог на вмененный доход</vt:lpstr>
      <vt:lpstr>РАСХОДЫ БЮДЖЕТА</vt:lpstr>
      <vt:lpstr>Расходное обязательство</vt:lpstr>
      <vt:lpstr>Структура расходов бюджета Малосердобинского района</vt:lpstr>
      <vt:lpstr>Расходы по разделу «Образование»</vt:lpstr>
      <vt:lpstr>Расходы бюджета по основным разделам</vt:lpstr>
      <vt:lpstr>Источники финансирования  дефицита бюджета Малосердобинского района</vt:lpstr>
      <vt:lpstr>Способы участия граждан в общественном обсуждении бюджета Малосердобинского района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ASUS</dc:creator>
  <cp:lastModifiedBy>ASUS</cp:lastModifiedBy>
  <cp:revision>65</cp:revision>
  <dcterms:created xsi:type="dcterms:W3CDTF">2019-03-26T06:10:46Z</dcterms:created>
  <dcterms:modified xsi:type="dcterms:W3CDTF">2021-05-13T13:33:48Z</dcterms:modified>
</cp:coreProperties>
</file>