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292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360"/>
      <c:perspective val="30"/>
    </c:view3D>
    <c:plotArea>
      <c:layout>
        <c:manualLayout>
          <c:layoutTarget val="inner"/>
          <c:xMode val="edge"/>
          <c:yMode val="edge"/>
          <c:x val="0.12551440329218141"/>
          <c:y val="0"/>
          <c:w val="0.78214510223259726"/>
          <c:h val="0.8651643861109868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0.1107151420887217"/>
                  <c:y val="-1.492668304525798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35953,7</a:t>
                    </a:r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6B6-4045-9B0E-3B59F7A9A2AA}"/>
                </c:ext>
              </c:extLst>
            </c:dLbl>
            <c:dLbl>
              <c:idx val="1"/>
              <c:layout>
                <c:manualLayout>
                  <c:x val="-5.9652230971129525E-2"/>
                  <c:y val="-2.527996877352761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137304,6</a:t>
                    </a:r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6B6-4045-9B0E-3B59F7A9A2AA}"/>
                </c:ext>
              </c:extLst>
            </c:dLbl>
            <c:dLbl>
              <c:idx val="2"/>
              <c:layout>
                <c:manualLayout>
                  <c:x val="-2.3245034185541632E-2"/>
                  <c:y val="-6.71057990122090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46685,0</a:t>
                    </a:r>
                  </a:p>
                  <a:p>
                    <a:endParaRPr lang="ru-RU" dirty="0" smtClean="0"/>
                  </a:p>
                  <a:p>
                    <a:endParaRPr lang="ru-RU" dirty="0" smtClean="0"/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6B6-4045-9B0E-3B59F7A9A2AA}"/>
                </c:ext>
              </c:extLst>
            </c:dLbl>
            <c:dLbl>
              <c:idx val="3"/>
              <c:layout>
                <c:manualLayout>
                  <c:x val="2.0576131687242852E-3"/>
                  <c:y val="4.078746542308649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166110,2</a:t>
                    </a:r>
                  </a:p>
                  <a:p>
                    <a:endParaRPr lang="ru-RU" dirty="0" smtClean="0"/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6B6-4045-9B0E-3B59F7A9A2AA}"/>
                </c:ext>
              </c:extLst>
            </c:dLbl>
            <c:dLbl>
              <c:idx val="4"/>
              <c:layout>
                <c:manualLayout>
                  <c:x val="-4.5586338744693894E-2"/>
                  <c:y val="0.171076268001445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19168,3</a:t>
                    </a:r>
                  </a:p>
                  <a:p>
                    <a:endParaRPr lang="ru-RU" dirty="0" smtClean="0"/>
                  </a:p>
                  <a:p>
                    <a:endParaRPr lang="ru-RU" dirty="0" smtClean="0"/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6B6-4045-9B0E-3B59F7A9A2AA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ru-RU" smtClean="0"/>
                      <a:t>335,0</a:t>
                    </a:r>
                  </a:p>
                  <a:p>
                    <a:endParaRPr lang="en-US"/>
                  </a:p>
                </c:rich>
              </c:tx>
              <c:showVal val="1"/>
            </c:dLbl>
            <c:numFmt formatCode="#,##0.00" sourceLinked="0"/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Налоговые и неналоговые доходы (35953,7)</c:v>
                </c:pt>
                <c:pt idx="1">
                  <c:v>Дотации бюджетам субъектов РФ (137304,6)</c:v>
                </c:pt>
                <c:pt idx="2">
                  <c:v>Субсидии бюджетам субъектов РФ (46685,0)</c:v>
                </c:pt>
                <c:pt idx="3">
                  <c:v>Субвенции бюджетам субъектов РФ (166110,2)</c:v>
                </c:pt>
                <c:pt idx="4">
                  <c:v>Иные межбюджетные трансферты (19168,3)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35953.699999999997</c:v>
                </c:pt>
                <c:pt idx="1">
                  <c:v>137304.6</c:v>
                </c:pt>
                <c:pt idx="2">
                  <c:v>46685</c:v>
                </c:pt>
                <c:pt idx="3">
                  <c:v>166110.20000000001</c:v>
                </c:pt>
                <c:pt idx="4">
                  <c:v>19168.3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6B6-4045-9B0E-3B59F7A9A2AA}"/>
            </c:ext>
          </c:extLst>
        </c:ser>
      </c:pie3DChart>
    </c:plotArea>
    <c:legend>
      <c:legendPos val="b"/>
      <c:layout>
        <c:manualLayout>
          <c:xMode val="edge"/>
          <c:yMode val="edge"/>
          <c:x val="4.6046790447490424E-2"/>
          <c:y val="0.65031773298707074"/>
          <c:w val="0.89316353974271656"/>
          <c:h val="0.34009015677284704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dLbls>
            <c:dLbl>
              <c:idx val="0"/>
              <c:layout>
                <c:manualLayout>
                  <c:x val="2.8806584362139787E-2"/>
                  <c:y val="-5.3715817344468904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dirty="0" smtClean="0"/>
                      <a:t>21555,0</a:t>
                    </a:r>
                  </a:p>
                  <a:p>
                    <a:pPr>
                      <a:defRPr/>
                    </a:pPr>
                    <a:endParaRPr lang="en-US" dirty="0"/>
                  </a:p>
                </c:rich>
              </c:tx>
              <c:spPr/>
              <c:showVal val="1"/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21555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07F-4203-B1E5-3690FCCD4C3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dLbls>
            <c:dLbl>
              <c:idx val="0"/>
              <c:layout>
                <c:manualLayout>
                  <c:x val="5.7613168724279795E-2"/>
                  <c:y val="-4.4945036035976424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dirty="0" smtClean="0"/>
                      <a:t>22317,4</a:t>
                    </a:r>
                    <a:endParaRPr lang="ru-RU" dirty="0"/>
                  </a:p>
                  <a:p>
                    <a:pPr>
                      <a:defRPr/>
                    </a:pPr>
                    <a:endParaRPr lang="en-US" dirty="0"/>
                  </a:p>
                </c:rich>
              </c:tx>
              <c:spPr/>
              <c:showVal val="1"/>
            </c:dLbl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22317.4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07F-4203-B1E5-3690FCCD4C3A}"/>
            </c:ext>
          </c:extLst>
        </c:ser>
        <c:shape val="box"/>
        <c:axId val="96387840"/>
        <c:axId val="96389376"/>
        <c:axId val="0"/>
      </c:bar3DChart>
      <c:catAx>
        <c:axId val="96387840"/>
        <c:scaling>
          <c:orientation val="minMax"/>
        </c:scaling>
        <c:delete val="1"/>
        <c:axPos val="b"/>
        <c:numFmt formatCode="General" sourceLinked="0"/>
        <c:tickLblPos val="none"/>
        <c:crossAx val="96389376"/>
        <c:crosses val="autoZero"/>
        <c:auto val="1"/>
        <c:lblAlgn val="ctr"/>
        <c:lblOffset val="100"/>
      </c:catAx>
      <c:valAx>
        <c:axId val="96389376"/>
        <c:scaling>
          <c:orientation val="minMax"/>
        </c:scaling>
        <c:axPos val="l"/>
        <c:majorGridlines/>
        <c:numFmt formatCode="General" sourceLinked="1"/>
        <c:tickLblPos val="nextTo"/>
        <c:crossAx val="96387840"/>
        <c:crosses val="autoZero"/>
        <c:crossBetween val="between"/>
      </c:valAx>
    </c:plotArea>
    <c:legend>
      <c:legendPos val="b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1.114723641430562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</a:t>
                    </a:r>
                    <a:r>
                      <a:rPr lang="ru-RU" dirty="0" smtClean="0"/>
                      <a:t>208,1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B3B-4EC1-A500-D5EEB056668E}"/>
                </c:ext>
              </c:extLst>
            </c:dLbl>
            <c:dLbl>
              <c:idx val="1"/>
              <c:layout>
                <c:manualLayout>
                  <c:x val="4.11522633744856E-3"/>
                  <c:y val="-3.34417092429168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13,5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B3B-4EC1-A500-D5EEB056668E}"/>
                </c:ext>
              </c:extLst>
            </c:dLbl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Арендная плата за землю</c:v>
                </c:pt>
                <c:pt idx="1">
                  <c:v>Арендная плата за муниципальное имущество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2208.1</c:v>
                </c:pt>
                <c:pt idx="1">
                  <c:v>17.100000000000001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B3B-4EC1-A500-D5EEB056668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dLbls>
            <c:dLbl>
              <c:idx val="0"/>
              <c:layout>
                <c:manualLayout>
                  <c:x val="0.14814814814814894"/>
                  <c:y val="2.415234556432889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2218,9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B3B-4EC1-A500-D5EEB056668E}"/>
                </c:ext>
              </c:extLst>
            </c:dLbl>
            <c:dLbl>
              <c:idx val="1"/>
              <c:layout>
                <c:manualLayout>
                  <c:x val="1.2345679012345723E-2"/>
                  <c:y val="-3.158383650719960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13,5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B3B-4EC1-A500-D5EEB056668E}"/>
                </c:ext>
              </c:extLst>
            </c:dLbl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Арендная плата за землю</c:v>
                </c:pt>
                <c:pt idx="1">
                  <c:v>Арендная плата за муниципальное имущество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2218.1</c:v>
                </c:pt>
                <c:pt idx="1">
                  <c:v>17.100000000000001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B3B-4EC1-A500-D5EEB056668E}"/>
            </c:ext>
          </c:extLst>
        </c:ser>
        <c:shape val="box"/>
        <c:axId val="96463488"/>
        <c:axId val="97534336"/>
        <c:axId val="0"/>
      </c:bar3DChart>
      <c:catAx>
        <c:axId val="96463488"/>
        <c:scaling>
          <c:orientation val="minMax"/>
        </c:scaling>
        <c:axPos val="b"/>
        <c:numFmt formatCode="General" sourceLinked="0"/>
        <c:tickLblPos val="nextTo"/>
        <c:crossAx val="97534336"/>
        <c:crosses val="autoZero"/>
        <c:auto val="1"/>
        <c:lblAlgn val="ctr"/>
        <c:lblOffset val="100"/>
      </c:catAx>
      <c:valAx>
        <c:axId val="97534336"/>
        <c:scaling>
          <c:orientation val="minMax"/>
        </c:scaling>
        <c:axPos val="l"/>
        <c:majorGridlines/>
        <c:numFmt formatCode="General" sourceLinked="1"/>
        <c:tickLblPos val="nextTo"/>
        <c:crossAx val="96463488"/>
        <c:crosses val="autoZero"/>
        <c:crossBetween val="between"/>
      </c:valAx>
    </c:plotArea>
    <c:legend>
      <c:legendPos val="b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dLbls>
            <c:dLbl>
              <c:idx val="0"/>
              <c:layout>
                <c:manualLayout>
                  <c:x val="3.7037037037037056E-2"/>
                  <c:y val="-5.6154420234035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4361,5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31C-401B-AAB1-BB903D6BB7F2}"/>
                </c:ext>
              </c:extLst>
            </c:dLbl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4361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31C-401B-AAB1-BB903D6BB7F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dLbls>
            <c:dLbl>
              <c:idx val="0"/>
              <c:layout>
                <c:manualLayout>
                  <c:x val="4.1152263374485673E-2"/>
                  <c:y val="-5.414890522567729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4361,7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31C-401B-AAB1-BB903D6BB7F2}"/>
                </c:ext>
              </c:extLst>
            </c:dLbl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4361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31C-401B-AAB1-BB903D6BB7F2}"/>
            </c:ext>
          </c:extLst>
        </c:ser>
        <c:shape val="box"/>
        <c:axId val="97581312"/>
        <c:axId val="97599488"/>
        <c:axId val="0"/>
      </c:bar3DChart>
      <c:catAx>
        <c:axId val="97581312"/>
        <c:scaling>
          <c:orientation val="minMax"/>
        </c:scaling>
        <c:delete val="1"/>
        <c:axPos val="b"/>
        <c:numFmt formatCode="General" sourceLinked="0"/>
        <c:tickLblPos val="none"/>
        <c:crossAx val="97599488"/>
        <c:crosses val="autoZero"/>
        <c:auto val="1"/>
        <c:lblAlgn val="ctr"/>
        <c:lblOffset val="100"/>
      </c:catAx>
      <c:valAx>
        <c:axId val="97599488"/>
        <c:scaling>
          <c:orientation val="minMax"/>
        </c:scaling>
        <c:axPos val="l"/>
        <c:majorGridlines/>
        <c:numFmt formatCode="General" sourceLinked="1"/>
        <c:tickLblPos val="nextTo"/>
        <c:crossAx val="97581312"/>
        <c:crosses val="autoZero"/>
        <c:crossBetween val="between"/>
      </c:valAx>
    </c:plotArea>
    <c:legend>
      <c:legendPos val="b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2.2633744855967249E-2"/>
          <c:y val="1.9073566513269451E-2"/>
          <c:w val="0.97736625514403297"/>
          <c:h val="0.5120232485557292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2"/>
          <c:dLbls>
            <c:dLbl>
              <c:idx val="0"/>
              <c:layout>
                <c:manualLayout>
                  <c:x val="-1.8034979423868325E-2"/>
                  <c:y val="1.044544016607264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60785,1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ru-RU" dirty="0" smtClean="0"/>
                      <a:t>826</a:t>
                    </a:r>
                  </a:p>
                </c:rich>
              </c:tx>
              <c:showVal val="1"/>
            </c:dLbl>
            <c:dLbl>
              <c:idx val="2"/>
              <c:layout>
                <c:manualLayout>
                  <c:x val="-4.11522633744856E-3"/>
                  <c:y val="-5.301622554580608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1812,2</a:t>
                    </a: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ru-RU" dirty="0" smtClean="0"/>
                      <a:t>9942,9</a:t>
                    </a:r>
                    <a:endParaRPr lang="en-US" dirty="0" smtClean="0"/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ru-RU" dirty="0" smtClean="0"/>
                      <a:t>6083,6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-6.2556543857944194E-2"/>
                  <c:y val="3.261307201380271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193930,1</a:t>
                    </a:r>
                    <a:endParaRPr lang="en-US" dirty="0"/>
                  </a:p>
                </c:rich>
              </c:tx>
              <c:showVal val="1"/>
            </c:dLbl>
            <c:dLbl>
              <c:idx val="6"/>
              <c:tx>
                <c:rich>
                  <a:bodyPr/>
                  <a:lstStyle/>
                  <a:p>
                    <a:r>
                      <a:rPr lang="ru-RU" dirty="0" smtClean="0"/>
                      <a:t>19538,9</a:t>
                    </a:r>
                  </a:p>
                </c:rich>
              </c:tx>
              <c:showVal val="1"/>
            </c:dLbl>
            <c:dLbl>
              <c:idx val="7"/>
              <c:layout>
                <c:manualLayout>
                  <c:x val="1.1327160493827303E-2"/>
                  <c:y val="-1.960293297132488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72087,8</a:t>
                    </a:r>
                    <a:endParaRPr lang="en-US" dirty="0"/>
                  </a:p>
                </c:rich>
              </c:tx>
              <c:showVal val="1"/>
            </c:dLbl>
            <c:dLbl>
              <c:idx val="8"/>
              <c:layout>
                <c:manualLayout>
                  <c:x val="7.7630990570623129E-2"/>
                  <c:y val="8.9991920567888983E-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451,2</a:t>
                    </a:r>
                    <a:endParaRPr lang="en-US" dirty="0"/>
                  </a:p>
                </c:rich>
              </c:tx>
              <c:showVal val="1"/>
            </c:dLbl>
            <c:dLbl>
              <c:idx val="9"/>
              <c:delete val="1"/>
            </c:dLbl>
            <c:dLbl>
              <c:idx val="10"/>
              <c:layout>
                <c:manualLayout>
                  <c:x val="0.14035125238974758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2049,4</a:t>
                    </a:r>
                    <a:endParaRPr lang="en-US" dirty="0"/>
                  </a:p>
                </c:rich>
              </c:tx>
              <c:showVal val="1"/>
            </c:dLbl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Лист1!$A$2:$A$12</c:f>
              <c:strCache>
                <c:ptCount val="11"/>
                <c:pt idx="0">
                  <c:v>Общегосударственные вопросы (60 785,1)</c:v>
                </c:pt>
                <c:pt idx="1">
                  <c:v>Национальная оборона (826)</c:v>
                </c:pt>
                <c:pt idx="2">
                  <c:v>Правоохранительная деятельность (1 812,2)</c:v>
                </c:pt>
                <c:pt idx="3">
                  <c:v>Национальная экономика (9 942,9)</c:v>
                </c:pt>
                <c:pt idx="4">
                  <c:v>ЖКХ (6 083,6)</c:v>
                </c:pt>
                <c:pt idx="5">
                  <c:v>Образование (193 930,1)</c:v>
                </c:pt>
                <c:pt idx="6">
                  <c:v>Культура (19 538,9)</c:v>
                </c:pt>
                <c:pt idx="7">
                  <c:v>Социальная политика (72 087,8)</c:v>
                </c:pt>
                <c:pt idx="8">
                  <c:v>Физкультура и спорт (451,2)</c:v>
                </c:pt>
                <c:pt idx="9">
                  <c:v>Межбюджетные трансферты (159 61,4)</c:v>
                </c:pt>
                <c:pt idx="10">
                  <c:v>Охрана окружающей среды (2049,4)</c:v>
                </c:pt>
              </c:strCache>
            </c:str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60785.1</c:v>
                </c:pt>
                <c:pt idx="1">
                  <c:v>826</c:v>
                </c:pt>
                <c:pt idx="2">
                  <c:v>1812.2</c:v>
                </c:pt>
                <c:pt idx="3">
                  <c:v>9942.9</c:v>
                </c:pt>
                <c:pt idx="4">
                  <c:v>6083.6</c:v>
                </c:pt>
                <c:pt idx="5">
                  <c:v>193930.1</c:v>
                </c:pt>
                <c:pt idx="6">
                  <c:v>19538.900000000001</c:v>
                </c:pt>
                <c:pt idx="7">
                  <c:v>72087.8</c:v>
                </c:pt>
                <c:pt idx="8">
                  <c:v>451.2</c:v>
                </c:pt>
                <c:pt idx="9">
                  <c:v>15961.4</c:v>
                </c:pt>
                <c:pt idx="10">
                  <c:v>2049.4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6DE-490E-A452-757C2467ABDC}"/>
            </c:ext>
          </c:extLst>
        </c:ser>
      </c:pie3DChart>
    </c:plotArea>
    <c:legend>
      <c:legendPos val="b"/>
      <c:layout>
        <c:manualLayout>
          <c:xMode val="edge"/>
          <c:yMode val="edge"/>
          <c:x val="7.9963384206604583E-3"/>
          <c:y val="0.58851257827105885"/>
          <c:w val="0.97407925861119682"/>
          <c:h val="0.41148737098268923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60"/>
      <c:perspective val="30"/>
    </c:view3D>
    <c:plotArea>
      <c:layout>
        <c:manualLayout>
          <c:layoutTarget val="inner"/>
          <c:xMode val="edge"/>
          <c:yMode val="edge"/>
          <c:x val="9.3364116522471743E-2"/>
          <c:y val="3.287870528293349E-2"/>
          <c:w val="0.82973267230485681"/>
          <c:h val="0.601402492231238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2.3215061080327951E-2"/>
                  <c:y val="0.15312789039807839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17 475.8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759-456E-9809-DFE699975F5E}"/>
                </c:ext>
              </c:extLst>
            </c:dLbl>
            <c:dLbl>
              <c:idx val="1"/>
              <c:layout>
                <c:manualLayout>
                  <c:x val="8.1371472084507943E-2"/>
                  <c:y val="8.330910277950402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140 904.2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759-456E-9809-DFE699975F5E}"/>
                </c:ext>
              </c:extLst>
            </c:dLbl>
            <c:dLbl>
              <c:idx val="2"/>
              <c:layout>
                <c:manualLayout>
                  <c:x val="-4.9505281747189024E-2"/>
                  <c:y val="-4.218674644987683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20 396.7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759-456E-9809-DFE699975F5E}"/>
                </c:ext>
              </c:extLst>
            </c:dLbl>
            <c:dLbl>
              <c:idx val="3"/>
              <c:layout>
                <c:manualLayout>
                  <c:x val="1.6458232072842739E-2"/>
                  <c:y val="-1.934833478716671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15 153.4</a:t>
                    </a:r>
                    <a:endParaRPr lang="ru-RU" dirty="0" smtClean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759-456E-9809-DFE699975F5E}"/>
                </c:ext>
              </c:extLst>
            </c:dLbl>
            <c:dLbl>
              <c:idx val="4"/>
              <c:layout>
                <c:manualLayout>
                  <c:x val="6.9511762418586573E-2"/>
                  <c:y val="-3.502795175291063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14105,6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759-456E-9809-DFE699975F5E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Дошкольное образование (17475,8)</c:v>
                </c:pt>
                <c:pt idx="1">
                  <c:v>Общее образование (140904,2)</c:v>
                </c:pt>
                <c:pt idx="2">
                  <c:v>Дополнительное образование (20396,7)</c:v>
                </c:pt>
                <c:pt idx="3">
                  <c:v>Другие вопросы (15153,4)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#,##0.00">
                  <c:v>17475.8</c:v>
                </c:pt>
                <c:pt idx="1">
                  <c:v>140904.20000000001</c:v>
                </c:pt>
                <c:pt idx="2">
                  <c:v>20396.7</c:v>
                </c:pt>
                <c:pt idx="3">
                  <c:v>15153.4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4759-456E-9809-DFE699975F5E}"/>
            </c:ext>
          </c:extLst>
        </c:ser>
      </c:pie3DChart>
    </c:plotArea>
    <c:legend>
      <c:legendPos val="b"/>
      <c:layout>
        <c:manualLayout>
          <c:xMode val="edge"/>
          <c:yMode val="edge"/>
          <c:x val="6.6900618904118483E-2"/>
          <c:y val="0.69315201423513972"/>
          <c:w val="0.86233028741777662"/>
          <c:h val="0.25486376288879081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0E5B56-018F-4AAA-BAB1-EB0783DF55F6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97C7E0-B9C4-4F77-BA82-5505031239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7C7E0-B9C4-4F77-BA82-5505031239C6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C525B-4495-4387-9326-52CC4BB13EEA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8680" y="1619672"/>
            <a:ext cx="5829300" cy="115536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БЮДЖЕТ ДЛЯ ГРАЖДАН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6672" y="3419872"/>
            <a:ext cx="6120680" cy="1622648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Об исполнении бюджета Малосердобинского района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за 2025 год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92896" y="8532440"/>
            <a:ext cx="223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Малая Сердоба 20</a:t>
            </a:r>
            <a:r>
              <a:rPr lang="en-US" dirty="0" smtClean="0"/>
              <a:t>2</a:t>
            </a:r>
            <a:r>
              <a:rPr lang="ru-RU" dirty="0" smtClean="0"/>
              <a:t>6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96545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Бюджет для граждан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2656" y="1259634"/>
            <a:ext cx="6264696" cy="2376263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    документ, содержащий основные положения решения Малосердобинского района о бюджете и отчёте о его исполнении в виде открытой и понятной информации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76672" y="4283969"/>
            <a:ext cx="60486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Представленная  информация  предназначена  для  широкого  круга  пользователей  и будет интересна и полезна как студентам, педагогам, врачам, молодым семьям, так и пенсионерам  и  другим  категориям  населения,  так  как  бюджет  затрагивает  интересы </a:t>
            </a:r>
          </a:p>
          <a:p>
            <a:pPr algn="just"/>
            <a:r>
              <a:rPr lang="ru-RU" dirty="0" smtClean="0"/>
              <a:t>каждого жителя Малосердобинского района. 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Граждане  —  и  как  налогоплательщики,  и  как  потребители  общественных  благ  — должны  быть  уверены  в  том,  что  передаваемые  ими  в  распоряжение  государства средства используются прозрачно и эффективно, приносят конкретные результаты как </a:t>
            </a:r>
          </a:p>
          <a:p>
            <a:pPr algn="just"/>
            <a:r>
              <a:rPr lang="ru-RU" dirty="0" smtClean="0"/>
              <a:t>для общества в целом, так и для каждой семьи, для каждого человека.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7494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Основные понятия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1763689"/>
            <a:ext cx="6172200" cy="6404531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Бюджет</a:t>
            </a:r>
            <a:r>
              <a:rPr lang="ru-RU" dirty="0" smtClean="0"/>
              <a:t>  -  форма  образования  и  расходования  денежных  средств, предназначенных для финансового обеспечения задач и функций государства и местного самоуправления.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Доходы  бюджета</a:t>
            </a:r>
            <a:r>
              <a:rPr lang="ru-RU" b="1" dirty="0" smtClean="0"/>
              <a:t> </a:t>
            </a:r>
            <a:r>
              <a:rPr lang="ru-RU" dirty="0" smtClean="0"/>
              <a:t>- поступающие  в  бюджет  денежные  средства,  за исключением источников финансирования дефицита бюджета.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Расходы бюджета </a:t>
            </a:r>
            <a:r>
              <a:rPr lang="ru-RU" dirty="0" smtClean="0"/>
              <a:t>- выплачиваемые из бюджета денежные средства, за исключением источников финансирования дефицита бюджета.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Дефицит бюджета </a:t>
            </a:r>
            <a:r>
              <a:rPr lang="ru-RU" dirty="0" smtClean="0"/>
              <a:t>- превышение расходов бюджета над его доходами.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Профицит  бюджета  </a:t>
            </a:r>
            <a:r>
              <a:rPr lang="ru-RU" dirty="0" smtClean="0"/>
              <a:t>-  превышение  доходов  бюджета  над  его расходами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253488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Что такое исполнение бюджета?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Исполнение бюджета </a:t>
            </a:r>
            <a:r>
              <a:rPr lang="ru-RU" dirty="0" smtClean="0"/>
              <a:t>—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Этап бюджетного процесса, который начинается с момента утверждения решения о бюджете представительным органом муниципального образования и продолжается в течение финансового года.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Основные этапы исполнения бюджета: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</a:t>
            </a:r>
            <a:r>
              <a:rPr lang="ru-RU" dirty="0" smtClean="0">
                <a:solidFill>
                  <a:srgbClr val="C00000"/>
                </a:solidFill>
              </a:rPr>
              <a:t>Исполнение бюджета по доходам - </a:t>
            </a:r>
            <a:r>
              <a:rPr lang="ru-RU" dirty="0" smtClean="0"/>
              <a:t>обеспечение полного и своевременного поступления в бюджет налогов, сборов, доходов от использования имущества и других обязательных платежей, в соответствии с утвержденными бюджетными назначениями; </a:t>
            </a:r>
          </a:p>
          <a:p>
            <a:pPr>
              <a:buNone/>
            </a:pPr>
            <a:r>
              <a:rPr lang="ru-RU" dirty="0" smtClean="0"/>
              <a:t>       </a:t>
            </a:r>
            <a:r>
              <a:rPr lang="ru-RU" dirty="0" smtClean="0">
                <a:solidFill>
                  <a:srgbClr val="C00000"/>
                </a:solidFill>
              </a:rPr>
              <a:t>Исполнение  бюджета  по  расходам</a:t>
            </a:r>
            <a:r>
              <a:rPr lang="ru-RU" dirty="0" smtClean="0"/>
              <a:t>  - обеспечение  последовательного финансирования  мероприятий,  предусмотренных  решением  о  бюджете,  в  пределах утвержденных  сумм  с  целью  исполнения  принятых  муниципальным  образованием расходных обязательств.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0541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Дефицит и </a:t>
            </a:r>
            <a:r>
              <a:rPr lang="ru-RU" b="1" dirty="0" err="1" smtClean="0">
                <a:solidFill>
                  <a:srgbClr val="C00000"/>
                </a:solidFill>
              </a:rPr>
              <a:t>профицит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6673" y="2051720"/>
            <a:ext cx="2664296" cy="7920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ДЕФИЦИТ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17033" y="2051720"/>
            <a:ext cx="2664296" cy="79208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</a:rPr>
              <a:t>ПРОФИЦИТ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2656" y="3563888"/>
            <a:ext cx="3024336" cy="26642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При дефицитном бюджете растёт долг и(или) снижаются остатки средств (накопления)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01009" y="3563888"/>
            <a:ext cx="3096344" cy="266429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B050"/>
                </a:solidFill>
              </a:rPr>
              <a:t>При профицитном бюджете снижается долг и(или) растут остатки средств (накопления)</a:t>
            </a:r>
            <a:endParaRPr lang="ru-RU" sz="24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03746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Основные параметры исполнения бюджета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Малосердобинского района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2133600"/>
          <a:ext cx="6172200" cy="344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9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0192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5920"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Наименование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План</a:t>
                      </a:r>
                      <a:r>
                        <a:rPr lang="ru-RU" sz="1900" baseline="0" dirty="0" smtClean="0"/>
                        <a:t> на 2025год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Исполнено за год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% исполнения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Доходы всего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  394310,5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395221,8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100,2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Собственные доходы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34813,7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35953,7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/>
                        <a:t>103,3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Безвозмездные поступления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359496,8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359268,1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/>
                        <a:t>99,9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Расходы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383815,0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383468,6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99,9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Дефицит / </a:t>
                      </a:r>
                    </a:p>
                    <a:p>
                      <a:r>
                        <a:rPr lang="ru-RU" sz="1900" dirty="0" smtClean="0"/>
                        <a:t>Профицит (-/+)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>
                          <a:solidFill>
                            <a:schemeClr val="tx1"/>
                          </a:solidFill>
                        </a:rPr>
                        <a:t>10495,5</a:t>
                      </a:r>
                      <a:endParaRPr lang="ru-RU" sz="19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smtClean="0"/>
                        <a:t>11753,2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45224" y="1763688"/>
            <a:ext cx="1152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</a:t>
            </a:r>
            <a:r>
              <a:rPr lang="ru-RU" dirty="0" smtClean="0"/>
              <a:t>ыс. руб.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89344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Исполнение бюджета Малосердобинского района в 2025 году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571480" y="3286116"/>
            <a:ext cx="5688632" cy="1008112"/>
          </a:xfrm>
          <a:prstGeom prst="downArrow">
            <a:avLst>
              <a:gd name="adj1" fmla="val 84816"/>
              <a:gd name="adj2" fmla="val 5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rgbClr val="00B050"/>
              </a:solidFill>
            </a:endParaRP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ДОХОДЫ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395221,8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71546" y="1571604"/>
            <a:ext cx="2376264" cy="6480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rgbClr val="00B050"/>
              </a:solidFill>
            </a:endParaRP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Налоговые доходы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32644,6</a:t>
            </a:r>
          </a:p>
          <a:p>
            <a:pPr algn="ctr"/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500438" y="1571604"/>
            <a:ext cx="2376264" cy="6480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Неналоговые доходы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3309,1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57166" y="2285984"/>
            <a:ext cx="1440730" cy="86181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Субвенции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166110,2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857364" y="2285984"/>
            <a:ext cx="1512168" cy="86181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Субсидии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46685,0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429000" y="2285984"/>
            <a:ext cx="1512168" cy="86181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Дотации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137304,6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20" name="Стрелка вверх 19"/>
          <p:cNvSpPr/>
          <p:nvPr/>
        </p:nvSpPr>
        <p:spPr>
          <a:xfrm>
            <a:off x="620688" y="5364088"/>
            <a:ext cx="5688632" cy="1008112"/>
          </a:xfrm>
          <a:prstGeom prst="up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РАСХОДЫ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383468,6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48680" y="6516216"/>
            <a:ext cx="2880320" cy="6480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Национальная экономика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9942,9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01008" y="6516216"/>
            <a:ext cx="2880320" cy="6480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Физическая культура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451,2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48680" y="7308304"/>
            <a:ext cx="1584176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Образование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193930,1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214554" y="7286644"/>
            <a:ext cx="1584176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ЖКХ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6083,6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861048" y="7308304"/>
            <a:ext cx="2520280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Социальная политика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72087,8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6" name="Лента лицом вверх 25"/>
          <p:cNvSpPr/>
          <p:nvPr/>
        </p:nvSpPr>
        <p:spPr>
          <a:xfrm>
            <a:off x="260648" y="4499992"/>
            <a:ext cx="6408712" cy="792088"/>
          </a:xfrm>
          <a:prstGeom prst="ribbon2">
            <a:avLst>
              <a:gd name="adj1" fmla="val 16667"/>
              <a:gd name="adj2" fmla="val 663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БЮДЖЕТ</a:t>
            </a:r>
            <a:endParaRPr lang="ru-RU" sz="4000" b="1" dirty="0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48680" y="8028384"/>
            <a:ext cx="1584176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Культура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19538,9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2285992" y="8072462"/>
            <a:ext cx="1584176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Прочие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20649,0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861048" y="8028384"/>
            <a:ext cx="2520280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Общегосударственные вопросы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60785,1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000636" y="2285984"/>
            <a:ext cx="1512168" cy="86181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Иные трансферты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19168,3</a:t>
            </a:r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0541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Доходы бюджета Малосердобинского района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547664"/>
          <a:ext cx="6172200" cy="6620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0541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Налог на доходы 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физических лиц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42900" y="2123728"/>
          <a:ext cx="6172200" cy="6043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Скругленная прямоугольная выноска 8"/>
          <p:cNvSpPr/>
          <p:nvPr/>
        </p:nvSpPr>
        <p:spPr>
          <a:xfrm>
            <a:off x="3500438" y="1714480"/>
            <a:ext cx="2714644" cy="357190"/>
          </a:xfrm>
          <a:prstGeom prst="wedgeRoundRectCallout">
            <a:avLst>
              <a:gd name="adj1" fmla="val -18784"/>
              <a:gd name="adj2" fmla="val 10482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Исполнение 103,5%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4614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Доходы от   имущества, находящегося в муниципальной собственности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763688"/>
          <a:ext cx="6172200" cy="640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ая прямоугольная выноска 4"/>
          <p:cNvSpPr/>
          <p:nvPr/>
        </p:nvSpPr>
        <p:spPr>
          <a:xfrm>
            <a:off x="1857364" y="1214414"/>
            <a:ext cx="2232248" cy="428628"/>
          </a:xfrm>
          <a:prstGeom prst="wedgeRoundRectCallout">
            <a:avLst>
              <a:gd name="adj1" fmla="val -20183"/>
              <a:gd name="adj2" fmla="val 960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Исполнение 100,5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4149080" y="4786314"/>
            <a:ext cx="2232248" cy="505766"/>
          </a:xfrm>
          <a:prstGeom prst="wedgeRoundRectCallout">
            <a:avLst>
              <a:gd name="adj1" fmla="val -20183"/>
              <a:gd name="adj2" fmla="val 960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Исполнение 100,0%</a:t>
            </a:r>
          </a:p>
          <a:p>
            <a:pPr algn="ctr"/>
            <a:endParaRPr lang="ru-RU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2656" y="467544"/>
            <a:ext cx="6172200" cy="53340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Единый сельскохозяйственный налог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90" y="2428860"/>
          <a:ext cx="6172200" cy="6332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ая прямоугольная выноска 4"/>
          <p:cNvSpPr/>
          <p:nvPr/>
        </p:nvSpPr>
        <p:spPr>
          <a:xfrm>
            <a:off x="3571876" y="1928794"/>
            <a:ext cx="2928958" cy="428628"/>
          </a:xfrm>
          <a:prstGeom prst="wedgeRoundRectCallout">
            <a:avLst>
              <a:gd name="adj1" fmla="val -18529"/>
              <a:gd name="adj2" fmla="val 960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Исполнение 100,0%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89344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РАСХОДЫ БЮДЖЕТА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Лента лицом вверх 3"/>
          <p:cNvSpPr/>
          <p:nvPr/>
        </p:nvSpPr>
        <p:spPr>
          <a:xfrm>
            <a:off x="1268760" y="1619672"/>
            <a:ext cx="4536504" cy="504056"/>
          </a:xfrm>
          <a:prstGeom prst="ribbon2">
            <a:avLst>
              <a:gd name="adj1" fmla="val 16667"/>
              <a:gd name="adj2" fmla="val 615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Расходы</a:t>
            </a:r>
            <a:endParaRPr lang="ru-RU" sz="2400" dirty="0"/>
          </a:p>
        </p:txBody>
      </p:sp>
      <p:sp>
        <p:nvSpPr>
          <p:cNvPr id="5" name="Овал 4"/>
          <p:cNvSpPr/>
          <p:nvPr/>
        </p:nvSpPr>
        <p:spPr>
          <a:xfrm>
            <a:off x="404664" y="2699792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типам расходных обязательств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4149080" y="2699792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функциям государства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2276872" y="3779912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ведомствам</a:t>
            </a:r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564904" y="2195736"/>
            <a:ext cx="86409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501008" y="2195736"/>
            <a:ext cx="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573016" y="2195736"/>
            <a:ext cx="79208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32656" y="6588224"/>
            <a:ext cx="62646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Расходы бюджета </a:t>
            </a:r>
            <a:r>
              <a:rPr lang="ru-RU" sz="2000" dirty="0" smtClean="0"/>
              <a:t>– это выплачиваемые из бюджета денежные средства</a:t>
            </a:r>
            <a:endParaRPr lang="ru-RU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7742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Расходное обязательство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0688" y="1331640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Расходное обязательство </a:t>
            </a:r>
            <a:r>
              <a:rPr lang="ru-RU" dirty="0" smtClean="0"/>
              <a:t>- это обязанность выплатить  денежные средства из соответствующего бюджета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32656" y="2555776"/>
          <a:ext cx="61722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80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341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Расходные обязательства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Основания</a:t>
                      </a:r>
                      <a:r>
                        <a:rPr lang="ru-RU" baseline="0" dirty="0" smtClean="0"/>
                        <a:t> для возникновения оплаты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Публичные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Законы, определяющие объемы и правила определения объема обязательств перед гражданами, организациями, органами власти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законы, устанавливающие права граждан на получение социальных выплат (пенсий, пособий, компенсаций)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Гражданско-правовые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Муниципальный контракт, трудовое соглашение и т.д.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74943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Структура расходов бюджета Малосердобинского района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66" y="1571604"/>
          <a:ext cx="6172200" cy="73419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1094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Расходы по разделу «Образование»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763713"/>
          <a:ext cx="6172200" cy="68405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82144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Расходы бюджета по основным разделам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42900" y="2133600"/>
          <a:ext cx="6172200" cy="5443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770"/>
                <a:gridCol w="2928958"/>
                <a:gridCol w="857256"/>
                <a:gridCol w="857256"/>
                <a:gridCol w="94296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Раздел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Наименование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Назначено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Исполнено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Процент выполнения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Всего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383815,0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383468,6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Общегосударственные вопросы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60874,8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60785,1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Национальная оборона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826,0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826,0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Национальная безопасность и правоохранительная деятельность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1812,2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1812,2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Национальная экономика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10076,1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9942,9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98,7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Жилищно-коммунальное хозяйство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6083,6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6083,6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Calibri"/>
                          <a:cs typeface="Times New Roman"/>
                        </a:rPr>
                        <a:t>06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Calibri"/>
                          <a:cs typeface="Times New Roman"/>
                        </a:rPr>
                        <a:t>Охрана окружающей среды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Calibri"/>
                          <a:cs typeface="Times New Roman"/>
                        </a:rPr>
                        <a:t>2049,4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Calibri"/>
                          <a:cs typeface="Times New Roman"/>
                        </a:rPr>
                        <a:t>2049,4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Calibri"/>
                          <a:cs typeface="Times New Roman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Образование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193970,3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193930,1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Культура и кинематография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19567,3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19538,9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Социальная политика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72142,7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72087,8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Физическая культура и спорт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451,2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451,2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Обслуживание государственного и муниципального долга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15961,4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15961,4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25348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Источники финансирования 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дефицита бюджета Малосердобинского района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2133600"/>
          <a:ext cx="6172200" cy="485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21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299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Назначено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Исполнено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Бюджетные</a:t>
                      </a:r>
                      <a:r>
                        <a:rPr lang="ru-RU" sz="1600" baseline="0" dirty="0" smtClean="0"/>
                        <a:t> кредиты от других бюджетов бюджетной системы Российской Федерации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0,0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0,0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Погашение бюджетных </a:t>
                      </a:r>
                      <a:r>
                        <a:rPr lang="ru-RU" sz="1600" baseline="0" dirty="0" smtClean="0"/>
                        <a:t>кредитов, полученных от других бюджетов бюджетной системы Российской Федерации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Изменение остатков средств на счетах по учету средств бюджета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-10495,5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-11753,2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Увеличение прочих остатков денежных средств бюджетов муниципальных</a:t>
                      </a:r>
                      <a:r>
                        <a:rPr lang="ru-RU" sz="1600" baseline="0" dirty="0" smtClean="0"/>
                        <a:t> районов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-394310,5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-395221,8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Уменьшение прочих остатков денежных средств бюджетов муниципальных</a:t>
                      </a:r>
                      <a:r>
                        <a:rPr lang="ru-RU" sz="1600" baseline="0" dirty="0" smtClean="0"/>
                        <a:t> районов</a:t>
                      </a:r>
                      <a:endParaRPr lang="ru-RU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383815,0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383468,6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ВСЕГО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10495,5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11753,2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39750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Способы участия граждан в общественном обсуждении бюджета Малосердобинского района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000" dirty="0" smtClean="0"/>
              <a:t>Проект бюджета города на очередной финансовый год и плановый период и отчет об исполнении бюджета:</a:t>
            </a:r>
          </a:p>
          <a:p>
            <a:pPr>
              <a:buNone/>
            </a:pPr>
            <a:endParaRPr lang="ru-RU" sz="800" dirty="0" smtClean="0"/>
          </a:p>
          <a:p>
            <a:pPr>
              <a:buNone/>
            </a:pPr>
            <a:r>
              <a:rPr lang="ru-RU" sz="1800" dirty="0" smtClean="0"/>
              <a:t>	           публикуются в средствах массовой информации; </a:t>
            </a:r>
          </a:p>
          <a:p>
            <a:pPr>
              <a:buNone/>
            </a:pPr>
            <a:endParaRPr lang="ru-RU" sz="800" dirty="0" smtClean="0"/>
          </a:p>
          <a:p>
            <a:pPr>
              <a:buNone/>
            </a:pPr>
            <a:r>
              <a:rPr lang="ru-RU" sz="1800" dirty="0"/>
              <a:t>	</a:t>
            </a:r>
            <a:r>
              <a:rPr lang="ru-RU" sz="1800" dirty="0" smtClean="0"/>
              <a:t>	выносятся на публичные слушания в сроки, 	определенные бюджетным законодательством 	Российской Федерации.</a:t>
            </a:r>
            <a:endParaRPr lang="ru-RU" sz="1800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836712" y="3491880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836712" y="3995936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942</TotalTime>
  <Words>798</Words>
  <Application>Microsoft Office PowerPoint</Application>
  <PresentationFormat>Экран (4:3)</PresentationFormat>
  <Paragraphs>268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БЮДЖЕТ ДЛЯ ГРАЖДАН</vt:lpstr>
      <vt:lpstr>Бюджет для граждан </vt:lpstr>
      <vt:lpstr>Основные понятия</vt:lpstr>
      <vt:lpstr>Что такое исполнение бюджета?</vt:lpstr>
      <vt:lpstr>Дефицит и профицит</vt:lpstr>
      <vt:lpstr>Основные параметры исполнения бюджета Малосердобинского района</vt:lpstr>
      <vt:lpstr>Исполнение бюджета Малосердобинского района в 2025 году</vt:lpstr>
      <vt:lpstr>Доходы бюджета Малосердобинского района</vt:lpstr>
      <vt:lpstr>Налог на доходы  физических лиц</vt:lpstr>
      <vt:lpstr>Доходы от   имущества, находящегося в муниципальной собственности</vt:lpstr>
      <vt:lpstr> Единый сельскохозяйственный налог</vt:lpstr>
      <vt:lpstr>РАСХОДЫ БЮДЖЕТА</vt:lpstr>
      <vt:lpstr>Расходное обязательство</vt:lpstr>
      <vt:lpstr>Структура расходов бюджета Малосердобинского района</vt:lpstr>
      <vt:lpstr>Расходы по разделу «Образование»</vt:lpstr>
      <vt:lpstr>Расходы бюджета по основным разделам</vt:lpstr>
      <vt:lpstr>Источники финансирования  дефицита бюджета Малосердобинского района</vt:lpstr>
      <vt:lpstr>Способы участия граждан в общественном обсуждении бюджета Малосердобинского района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ASUS</dc:creator>
  <cp:lastModifiedBy>ASUS</cp:lastModifiedBy>
  <cp:revision>144</cp:revision>
  <dcterms:created xsi:type="dcterms:W3CDTF">2019-03-26T06:10:46Z</dcterms:created>
  <dcterms:modified xsi:type="dcterms:W3CDTF">2026-03-26T10:03:13Z</dcterms:modified>
</cp:coreProperties>
</file>