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236" y="15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rotY val="360"/>
      <c:perspective val="30"/>
    </c:view3D>
    <c:plotArea>
      <c:layout>
        <c:manualLayout>
          <c:layoutTarget val="inner"/>
          <c:xMode val="edge"/>
          <c:yMode val="edge"/>
          <c:x val="0.12551440329218139"/>
          <c:y val="0"/>
          <c:w val="0.78214510223259293"/>
          <c:h val="0.8651643861109868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1071514208872073"/>
                  <c:y val="-1.49266830452578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20074,4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6B6-4045-9B0E-3B59F7A9A2AA}"/>
                </c:ext>
              </c:extLst>
            </c:dLbl>
            <c:dLbl>
              <c:idx val="1"/>
              <c:layout>
                <c:manualLayout>
                  <c:x val="-5.9652230971128907E-2"/>
                  <c:y val="-2.527996877352724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6B6-4045-9B0E-3B59F7A9A2AA}"/>
                </c:ext>
              </c:extLst>
            </c:dLbl>
            <c:dLbl>
              <c:idx val="2"/>
              <c:layout>
                <c:manualLayout>
                  <c:x val="-2.3245034185541632E-2"/>
                  <c:y val="-6.710579901220903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6B6-4045-9B0E-3B59F7A9A2AA}"/>
                </c:ext>
              </c:extLst>
            </c:dLbl>
            <c:dLbl>
              <c:idx val="3"/>
              <c:layout>
                <c:manualLayout>
                  <c:x val="2.0576131687242804E-3"/>
                  <c:y val="4.078746542308609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6B6-4045-9B0E-3B59F7A9A2AA}"/>
                </c:ext>
              </c:extLst>
            </c:dLbl>
            <c:dLbl>
              <c:idx val="4"/>
              <c:layout>
                <c:manualLayout>
                  <c:x val="-4.558633874469388E-2"/>
                  <c:y val="0.17107626800144535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6B6-4045-9B0E-3B59F7A9A2AA}"/>
                </c:ext>
              </c:extLst>
            </c:dLbl>
            <c:numFmt formatCode="#,##0.00" sourceLinked="0"/>
            <c:spPr>
              <a:effectLst>
                <a:outerShdw blurRad="50800" dist="38100" dir="5400000" algn="t" rotWithShape="0">
                  <a:schemeClr val="bg1">
                    <a:alpha val="40000"/>
                  </a:schemeClr>
                </a:outerShdw>
              </a:effectLst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Налоговые и неналоговые доходы (20 074,4)</c:v>
                </c:pt>
                <c:pt idx="1">
                  <c:v>Дотации бюджетам субъектов РФ (71 261,9)</c:v>
                </c:pt>
                <c:pt idx="2">
                  <c:v>Субсидии бюджетам субъектов РФ (27 046,8)</c:v>
                </c:pt>
                <c:pt idx="3">
                  <c:v>Субвенции бюджетам субъектов РФ (151 337,6)</c:v>
                </c:pt>
                <c:pt idx="4">
                  <c:v>Иные межбюджетные трансферты (1 805,3)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20074.400000000001</c:v>
                </c:pt>
                <c:pt idx="1">
                  <c:v>71261.899999999994</c:v>
                </c:pt>
                <c:pt idx="2">
                  <c:v>27046.799999999996</c:v>
                </c:pt>
                <c:pt idx="3">
                  <c:v>151337.60000000001</c:v>
                </c:pt>
                <c:pt idx="4">
                  <c:v>1805.3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6B6-4045-9B0E-3B59F7A9A2AA}"/>
            </c:ext>
          </c:extLst>
        </c:ser>
      </c:pie3DChart>
    </c:plotArea>
    <c:legend>
      <c:legendPos val="b"/>
      <c:layout>
        <c:manualLayout>
          <c:xMode val="edge"/>
          <c:yMode val="edge"/>
          <c:x val="4.398917727876607E-2"/>
          <c:y val="0.7270546149077407"/>
          <c:w val="0.92848255079225894"/>
          <c:h val="0.2633532748521758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2.8806584362139866E-2"/>
                  <c:y val="-5.3715817344468904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11459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07F-4203-B1E5-3690FCCD4C3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4.7325102880658436E-2"/>
                  <c:y val="-5.7552664147347117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11709.4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07F-4203-B1E5-3690FCCD4C3A}"/>
            </c:ext>
          </c:extLst>
        </c:ser>
        <c:shape val="box"/>
        <c:axId val="67600768"/>
        <c:axId val="67602304"/>
        <c:axId val="0"/>
      </c:bar3DChart>
      <c:catAx>
        <c:axId val="67600768"/>
        <c:scaling>
          <c:orientation val="minMax"/>
        </c:scaling>
        <c:delete val="1"/>
        <c:axPos val="b"/>
        <c:numFmt formatCode="General" sourceLinked="0"/>
        <c:tickLblPos val="none"/>
        <c:crossAx val="67602304"/>
        <c:crosses val="autoZero"/>
        <c:auto val="1"/>
        <c:lblAlgn val="ctr"/>
        <c:lblOffset val="100"/>
      </c:catAx>
      <c:valAx>
        <c:axId val="67602304"/>
        <c:scaling>
          <c:orientation val="minMax"/>
        </c:scaling>
        <c:axPos val="l"/>
        <c:majorGridlines/>
        <c:numFmt formatCode="General" sourceLinked="1"/>
        <c:tickLblPos val="nextTo"/>
        <c:crossAx val="67600768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114723641430562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3B-4EC1-A500-D5EEB056668E}"/>
                </c:ext>
              </c:extLst>
            </c:dLbl>
            <c:dLbl>
              <c:idx val="1"/>
              <c:layout>
                <c:manualLayout>
                  <c:x val="4.11522633744856E-3"/>
                  <c:y val="-3.34417092429168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B3B-4EC1-A500-D5EEB056668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2150</c:v>
                </c:pt>
                <c:pt idx="1">
                  <c:v>159.19999999999999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B3B-4EC1-A500-D5EEB056668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0.14814814814814847"/>
                  <c:y val="2.41523455643288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B3B-4EC1-A500-D5EEB056668E}"/>
                </c:ext>
              </c:extLst>
            </c:dLbl>
            <c:dLbl>
              <c:idx val="1"/>
              <c:layout>
                <c:manualLayout>
                  <c:x val="1.2345679012345706E-2"/>
                  <c:y val="-3.158383650719934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B3B-4EC1-A500-D5EEB056668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1980</c:v>
                </c:pt>
                <c:pt idx="1">
                  <c:v>153.19999999999999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B3B-4EC1-A500-D5EEB056668E}"/>
            </c:ext>
          </c:extLst>
        </c:ser>
        <c:shape val="box"/>
        <c:axId val="99769728"/>
        <c:axId val="99783808"/>
        <c:axId val="0"/>
      </c:bar3DChart>
      <c:catAx>
        <c:axId val="99769728"/>
        <c:scaling>
          <c:orientation val="minMax"/>
        </c:scaling>
        <c:axPos val="b"/>
        <c:numFmt formatCode="General" sourceLinked="0"/>
        <c:tickLblPos val="nextTo"/>
        <c:crossAx val="99783808"/>
        <c:crosses val="autoZero"/>
        <c:auto val="1"/>
        <c:lblAlgn val="ctr"/>
        <c:lblOffset val="100"/>
      </c:catAx>
      <c:valAx>
        <c:axId val="99783808"/>
        <c:scaling>
          <c:orientation val="minMax"/>
        </c:scaling>
        <c:axPos val="l"/>
        <c:majorGridlines/>
        <c:numFmt formatCode="General" sourceLinked="1"/>
        <c:tickLblPos val="nextTo"/>
        <c:crossAx val="99769728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1.0288065843621401E-2"/>
                  <c:y val="-7.620957031761987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31C-401B-AAB1-BB903D6BB7F2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1409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31C-401B-AAB1-BB903D6BB7F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3.7037037037037056E-2"/>
                  <c:y val="-6.217096525911096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31C-401B-AAB1-BB903D6BB7F2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1463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31C-401B-AAB1-BB903D6BB7F2}"/>
            </c:ext>
          </c:extLst>
        </c:ser>
        <c:shape val="box"/>
        <c:axId val="110213760"/>
        <c:axId val="110223744"/>
        <c:axId val="0"/>
      </c:bar3DChart>
      <c:catAx>
        <c:axId val="110213760"/>
        <c:scaling>
          <c:orientation val="minMax"/>
        </c:scaling>
        <c:delete val="1"/>
        <c:axPos val="b"/>
        <c:numFmt formatCode="General" sourceLinked="0"/>
        <c:tickLblPos val="none"/>
        <c:crossAx val="110223744"/>
        <c:crosses val="autoZero"/>
        <c:auto val="1"/>
        <c:lblAlgn val="ctr"/>
        <c:lblOffset val="100"/>
      </c:catAx>
      <c:valAx>
        <c:axId val="110223744"/>
        <c:scaling>
          <c:orientation val="minMax"/>
        </c:scaling>
        <c:axPos val="l"/>
        <c:majorGridlines/>
        <c:numFmt formatCode="General" sourceLinked="1"/>
        <c:tickLblPos val="nextTo"/>
        <c:crossAx val="110213760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2.2633744855967166E-2"/>
          <c:y val="2.1573913509455041E-2"/>
          <c:w val="0.97736625514403297"/>
          <c:h val="0.5120232485557292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1.8034979423868325E-2"/>
                  <c:y val="1.044544016607264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</a:t>
                    </a:r>
                    <a:r>
                      <a:rPr lang="ru-RU" dirty="0" smtClean="0"/>
                      <a:t>7878,1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6DE-490E-A452-757C2467ABDC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6</a:t>
                    </a:r>
                    <a:r>
                      <a:rPr lang="ru-RU" smtClean="0"/>
                      <a:t>65,2</a:t>
                    </a:r>
                    <a:endParaRPr lang="en-US"/>
                  </a:p>
                </c:rich>
              </c:tx>
              <c:showVal val="1"/>
            </c:dLbl>
            <c:dLbl>
              <c:idx val="5"/>
              <c:layout>
                <c:manualLayout>
                  <c:x val="-6.255654385794393E-2"/>
                  <c:y val="3.261307201380245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6DE-490E-A452-757C2467ABDC}"/>
                </c:ext>
              </c:extLst>
            </c:dLbl>
            <c:dLbl>
              <c:idx val="7"/>
              <c:layout>
                <c:manualLayout>
                  <c:x val="1.1327160493827199E-2"/>
                  <c:y val="-1.960293297132488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6DE-490E-A452-757C2467ABDC}"/>
                </c:ext>
              </c:extLst>
            </c:dLbl>
            <c:dLbl>
              <c:idx val="8"/>
              <c:layout>
                <c:manualLayout>
                  <c:x val="7.7630990570623129E-2"/>
                  <c:y val="8.9991920567887758E-4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6DE-490E-A452-757C2467ABDC}"/>
                </c:ext>
              </c:extLst>
            </c:dLbl>
            <c:dLbl>
              <c:idx val="9"/>
              <c:layout>
                <c:manualLayout>
                  <c:x val="-2.1663102297398009E-2"/>
                  <c:y val="0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6DE-490E-A452-757C2467ABDC}"/>
                </c:ext>
              </c:extLst>
            </c:dLbl>
            <c:dLbl>
              <c:idx val="10"/>
              <c:layout>
                <c:manualLayout>
                  <c:x val="0.14035125238974758"/>
                  <c:y val="0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6DE-490E-A452-757C2467ABDC}"/>
                </c:ext>
              </c:extLst>
            </c:dLbl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11"/>
                <c:pt idx="0">
                  <c:v>Общегосударственные вопросы (37878,1)</c:v>
                </c:pt>
                <c:pt idx="1">
                  <c:v>Национальная оборона (665,2)</c:v>
                </c:pt>
                <c:pt idx="2">
                  <c:v>Правоохранительная деятельность (1100)</c:v>
                </c:pt>
                <c:pt idx="3">
                  <c:v>Национальная экономика (13435,6)</c:v>
                </c:pt>
                <c:pt idx="4">
                  <c:v>ЖКХ (121,8)</c:v>
                </c:pt>
                <c:pt idx="5">
                  <c:v>Образование (123088,3)</c:v>
                </c:pt>
                <c:pt idx="6">
                  <c:v>Культура (11102,6)</c:v>
                </c:pt>
                <c:pt idx="7">
                  <c:v>Социальная политика (76953,5)</c:v>
                </c:pt>
                <c:pt idx="8">
                  <c:v>Физкультура и спорт (74,7)</c:v>
                </c:pt>
                <c:pt idx="9">
                  <c:v>Обслуживание госдолга (4,6)</c:v>
                </c:pt>
                <c:pt idx="10">
                  <c:v>Межбюджетные трансферты (6369,9)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37878.1</c:v>
                </c:pt>
                <c:pt idx="1">
                  <c:v>665.2</c:v>
                </c:pt>
                <c:pt idx="2">
                  <c:v>1100</c:v>
                </c:pt>
                <c:pt idx="3">
                  <c:v>13435.6</c:v>
                </c:pt>
                <c:pt idx="4">
                  <c:v>121.8</c:v>
                </c:pt>
                <c:pt idx="5">
                  <c:v>123088.3</c:v>
                </c:pt>
                <c:pt idx="6">
                  <c:v>11102.6</c:v>
                </c:pt>
                <c:pt idx="7">
                  <c:v>76953.5</c:v>
                </c:pt>
                <c:pt idx="8">
                  <c:v>74.7</c:v>
                </c:pt>
                <c:pt idx="9">
                  <c:v>4.5999999999999996</c:v>
                </c:pt>
                <c:pt idx="10">
                  <c:v>6369.9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6DE-490E-A452-757C2467ABDC}"/>
            </c:ext>
          </c:extLst>
        </c:ser>
      </c:pie3DChart>
    </c:plotArea>
    <c:legend>
      <c:legendPos val="b"/>
      <c:layout>
        <c:manualLayout>
          <c:xMode val="edge"/>
          <c:yMode val="edge"/>
          <c:x val="7.9963384206604027E-3"/>
          <c:y val="0.58851257827106651"/>
          <c:w val="0.95725818994847867"/>
          <c:h val="0.41148742172893082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60"/>
      <c:perspective val="30"/>
    </c:view3D>
    <c:plotArea>
      <c:layout>
        <c:manualLayout>
          <c:layoutTarget val="inner"/>
          <c:xMode val="edge"/>
          <c:yMode val="edge"/>
          <c:x val="9.1306503353747445E-2"/>
          <c:y val="2.1739228952346881E-2"/>
          <c:w val="0.82973267230485226"/>
          <c:h val="0.601402492231238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2.3215061080327951E-2"/>
                  <c:y val="0.15312789039807839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759-456E-9809-DFE699975F5E}"/>
                </c:ext>
              </c:extLst>
            </c:dLbl>
            <c:dLbl>
              <c:idx val="1"/>
              <c:layout>
                <c:manualLayout>
                  <c:x val="8.1371472084507943E-2"/>
                  <c:y val="8.3309102779504027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759-456E-9809-DFE699975F5E}"/>
                </c:ext>
              </c:extLst>
            </c:dLbl>
            <c:dLbl>
              <c:idx val="2"/>
              <c:layout>
                <c:manualLayout>
                  <c:x val="-4.9505281747189024E-2"/>
                  <c:y val="-4.21867464498768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759-456E-9809-DFE699975F5E}"/>
                </c:ext>
              </c:extLst>
            </c:dLbl>
            <c:dLbl>
              <c:idx val="3"/>
              <c:layout>
                <c:manualLayout>
                  <c:x val="1.6458232072842739E-2"/>
                  <c:y val="-1.934833478716660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759-456E-9809-DFE699975F5E}"/>
                </c:ext>
              </c:extLst>
            </c:dLbl>
            <c:dLbl>
              <c:idx val="4"/>
              <c:layout>
                <c:manualLayout>
                  <c:x val="6.9511762418586573E-2"/>
                  <c:y val="-3.502795175291063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759-456E-9809-DFE699975F5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Дошкольное образование (13049,9)</c:v>
                </c:pt>
                <c:pt idx="1">
                  <c:v>Общее образование (91481,6)</c:v>
                </c:pt>
                <c:pt idx="2">
                  <c:v>Дополнительное образование (11421,5)</c:v>
                </c:pt>
                <c:pt idx="3">
                  <c:v>Молодежная политика (606,8)</c:v>
                </c:pt>
                <c:pt idx="4">
                  <c:v>Другие вопросы (6 528,5)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0">
                  <c:v>13049.9</c:v>
                </c:pt>
                <c:pt idx="1">
                  <c:v>91481.600000000006</c:v>
                </c:pt>
                <c:pt idx="2">
                  <c:v>11421.5</c:v>
                </c:pt>
                <c:pt idx="3">
                  <c:v>606.79999999999995</c:v>
                </c:pt>
                <c:pt idx="4">
                  <c:v>6528.5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759-456E-9809-DFE699975F5E}"/>
            </c:ext>
          </c:extLst>
        </c:ser>
      </c:pie3DChart>
    </c:plotArea>
    <c:legend>
      <c:legendPos val="b"/>
      <c:layout>
        <c:manualLayout>
          <c:xMode val="edge"/>
          <c:yMode val="edge"/>
          <c:x val="6.6900618904118483E-2"/>
          <c:y val="0.69315201423513972"/>
          <c:w val="0.86233028741777662"/>
          <c:h val="0.25486376288879081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C525B-4495-4387-9326-52CC4BB13EEA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680" y="1619672"/>
            <a:ext cx="5829300" cy="115536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6672" y="3419872"/>
            <a:ext cx="6120680" cy="162264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Об исполнении бюджета Малосердобинского района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за 2020 год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2896" y="8532440"/>
            <a:ext cx="223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Малая Сердоба 20</a:t>
            </a:r>
            <a:r>
              <a:rPr lang="en-US" dirty="0" smtClean="0"/>
              <a:t>2</a:t>
            </a:r>
            <a:r>
              <a:rPr lang="ru-RU" dirty="0" smtClean="0"/>
              <a:t>1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96545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2656" y="1259634"/>
            <a:ext cx="6264696" cy="237626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   документ, содержащий основные положения решения Малосердобинского района о бюджете и отчёте о его исполнении в виде открытой и понятной информации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4283969"/>
            <a:ext cx="60486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Представленная  информация  предназначена  для  широкого  круга  пользователей  и будет интересна и полезна как студентам, педагогам, врачам, молодым семьям, так и пенсионерам  и  другим  категориям  населения,  так  как  бюджет  затрагивает  интересы </a:t>
            </a:r>
          </a:p>
          <a:p>
            <a:pPr algn="just"/>
            <a:r>
              <a:rPr lang="ru-RU" dirty="0" smtClean="0"/>
              <a:t>каждого жителя Малосердобинского района. 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Граждане  —  и  как  налогоплательщики,  и  как  потребители  общественных  благ  — должны  быть  уверены  в  том,  что  передаваемые  ими  в  распоряжение  государства средства используются прозрачно и эффективно, приносят конкретные результаты как </a:t>
            </a:r>
          </a:p>
          <a:p>
            <a:pPr algn="just"/>
            <a:r>
              <a:rPr lang="ru-RU" dirty="0" smtClean="0"/>
              <a:t>для общества в целом, так и для каждой семьи, для каждого человека.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Основные понятия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1763689"/>
            <a:ext cx="6172200" cy="6404531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</a:t>
            </a:r>
            <a:r>
              <a:rPr lang="ru-RU" dirty="0" smtClean="0"/>
              <a:t>  -  форма  образования  и  расходования  денежных  средств, предназначенных для финансового обеспечения задач и функций государства и местного самоуправления.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Доходы  бюджета</a:t>
            </a:r>
            <a:r>
              <a:rPr lang="ru-RU" b="1" dirty="0" smtClean="0"/>
              <a:t> </a:t>
            </a:r>
            <a:r>
              <a:rPr lang="ru-RU" dirty="0" smtClean="0"/>
              <a:t>- поступающие  в  бюджет  денежные  средства, 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dirty="0" smtClean="0"/>
              <a:t>- выплачиваемые из бюджета денежные средства,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Дефицит бюджета </a:t>
            </a:r>
            <a:r>
              <a:rPr lang="ru-RU" dirty="0" smtClean="0"/>
              <a:t>- превышение расходов бюджета над его доходами.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Профицит  бюджета  </a:t>
            </a:r>
            <a:r>
              <a:rPr lang="ru-RU" dirty="0" smtClean="0"/>
              <a:t>-  превышение  доходов  бюджета  над  его расходами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Что такое исполнение бюджета?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Исполнение бюджета </a:t>
            </a:r>
            <a:r>
              <a:rPr lang="ru-RU" dirty="0" smtClean="0"/>
              <a:t>—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Этап бюджетного процесса, который начинается с момента утверждения решения о бюджете представительным органом муниципального образования и продолжается в течение финансового года.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Основные этапы исполнения бюджета: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бюджета по доходам - </a:t>
            </a:r>
            <a:r>
              <a:rPr lang="ru-RU" dirty="0" smtClean="0"/>
              <a:t>обеспечение полного и своевременного поступления в бюджет налогов, сборов, доходов от использования имущества и других обязательных платежей, в соответствии с утвержденными бюджетными назначениями; </a:t>
            </a:r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 бюджета  по  расходам</a:t>
            </a:r>
            <a:r>
              <a:rPr lang="ru-RU" dirty="0" smtClean="0"/>
              <a:t>  - обеспечение  последовательного финансирования  мероприятий,  предусмотренных  решением  о  бюджете,  в  пределах утвержденных  сумм  с  целью  исполнения  принятых  муниципальным  образованием расходных обязательств.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Дефицит и </a:t>
            </a:r>
            <a:r>
              <a:rPr lang="ru-RU" b="1" dirty="0" err="1" smtClean="0">
                <a:solidFill>
                  <a:srgbClr val="C00000"/>
                </a:solidFill>
              </a:rPr>
              <a:t>профицит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6673" y="2051720"/>
            <a:ext cx="2664296" cy="7920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ДЕФИЦИТ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17033" y="2051720"/>
            <a:ext cx="2664296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ПРОФИЦИТ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2656" y="3563888"/>
            <a:ext cx="3024336" cy="26642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При дефицитном бюджете растёт долг и(или) снижаются остатки средств (накопления)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01009" y="3563888"/>
            <a:ext cx="3096344" cy="266429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При профицитном бюджете снижается долг и(или) растут остатки средств (накопления)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03746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Основные параметры исполнения бюджета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9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019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5920"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Наименование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План</a:t>
                      </a:r>
                      <a:r>
                        <a:rPr lang="ru-RU" sz="1900" baseline="0" dirty="0" smtClean="0"/>
                        <a:t> на 2020 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Исполнено за 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% исполнения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Доходы всего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273248,6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271526,0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99,4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Собственные доходы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20012,9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20074,4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100,3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Безвозмездные поступления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253235,7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251451,6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99,3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Расходы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dirty="0" smtClean="0"/>
                        <a:t>2</a:t>
                      </a:r>
                      <a:r>
                        <a:rPr lang="ru-RU" sz="1900" dirty="0" smtClean="0"/>
                        <a:t>72605,4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dirty="0" smtClean="0"/>
                        <a:t>2</a:t>
                      </a:r>
                      <a:r>
                        <a:rPr lang="ru-RU" sz="1900" dirty="0" smtClean="0"/>
                        <a:t>70794,3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9</a:t>
                      </a:r>
                      <a:r>
                        <a:rPr lang="en-US" sz="1900" dirty="0" smtClean="0"/>
                        <a:t>9</a:t>
                      </a:r>
                      <a:r>
                        <a:rPr lang="ru-RU" sz="1900" dirty="0" smtClean="0"/>
                        <a:t>,3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Дефицит / </a:t>
                      </a:r>
                    </a:p>
                    <a:p>
                      <a:r>
                        <a:rPr lang="ru-RU" sz="1900" dirty="0" smtClean="0"/>
                        <a:t>Профицит (-/+)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>
                          <a:solidFill>
                            <a:schemeClr val="tx1"/>
                          </a:solidFill>
                        </a:rPr>
                        <a:t>-643,2</a:t>
                      </a:r>
                      <a:endParaRPr lang="ru-RU" sz="1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-731,7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45224" y="1763688"/>
            <a:ext cx="1152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ыс. руб.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Исполнение бюджета Малосердобинского района в 2020 году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620688" y="3275856"/>
            <a:ext cx="5688632" cy="1008112"/>
          </a:xfrm>
          <a:prstGeom prst="downArrow">
            <a:avLst>
              <a:gd name="adj1" fmla="val 84816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00B050"/>
              </a:solidFill>
            </a:endParaRP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271526,0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52736" y="1763688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17445,4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501008" y="1763688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2629,0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52736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Субвенции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153142,9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708920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Субсидии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27046,8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365104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Дотации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71261,9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20" name="Стрелка вверх 19"/>
          <p:cNvSpPr/>
          <p:nvPr/>
        </p:nvSpPr>
        <p:spPr>
          <a:xfrm>
            <a:off x="620688" y="5364088"/>
            <a:ext cx="5688632" cy="1008112"/>
          </a:xfrm>
          <a:prstGeom prst="up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РАСХОДЫ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270794,3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48680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Национальная экономика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13435,6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01008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Физическая 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74,7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8680" y="730830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Образование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123088,3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204864" y="730830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ЖКХ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121,8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861048" y="7308304"/>
            <a:ext cx="2520280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Социальная политика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76953,5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6" name="Лента лицом вверх 25"/>
          <p:cNvSpPr/>
          <p:nvPr/>
        </p:nvSpPr>
        <p:spPr>
          <a:xfrm>
            <a:off x="260648" y="4499992"/>
            <a:ext cx="6408712" cy="792088"/>
          </a:xfrm>
          <a:prstGeom prst="ribbon2">
            <a:avLst>
              <a:gd name="adj1" fmla="val 16667"/>
              <a:gd name="adj2" fmla="val 663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БЮДЖЕТ</a:t>
            </a:r>
            <a:endParaRPr lang="ru-RU" sz="4000" b="1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48680" y="8028384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11102,6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285992" y="8001024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Прочие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6 456,2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861048" y="8028384"/>
            <a:ext cx="2520280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Общегосударственные вопросы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39561,5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Доходы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547664"/>
          <a:ext cx="6172200" cy="6620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Налог на доходы 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физических лиц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42900" y="2123728"/>
          <a:ext cx="6172200" cy="604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Скругленная прямоугольная выноска 8"/>
          <p:cNvSpPr/>
          <p:nvPr/>
        </p:nvSpPr>
        <p:spPr>
          <a:xfrm>
            <a:off x="3789040" y="1907704"/>
            <a:ext cx="2232248" cy="360040"/>
          </a:xfrm>
          <a:prstGeom prst="wedgeRoundRectCallout">
            <a:avLst>
              <a:gd name="adj1" fmla="val -18784"/>
              <a:gd name="adj2" fmla="val 10482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Исполнение 102,2%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4614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Доходы от имущества, находящегося в муниципальной собственности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688"/>
          <a:ext cx="6172200" cy="640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1844824" y="1763688"/>
            <a:ext cx="2232248" cy="432048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92,1%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149080" y="4860032"/>
            <a:ext cx="2232248" cy="432048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96,2%</a:t>
            </a:r>
          </a:p>
          <a:p>
            <a:pPr algn="ctr"/>
            <a:endParaRPr lang="ru-RU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656" y="467544"/>
            <a:ext cx="6172200" cy="5334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Единый налог на вмененный доход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835150"/>
          <a:ext cx="6172200" cy="6332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2643182" y="1428728"/>
            <a:ext cx="2500330" cy="428628"/>
          </a:xfrm>
          <a:prstGeom prst="wedgeRoundRectCallout">
            <a:avLst>
              <a:gd name="adj1" fmla="val -18529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103,8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%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1268760" y="1619672"/>
            <a:ext cx="4536504" cy="504056"/>
          </a:xfrm>
          <a:prstGeom prst="ribbon2">
            <a:avLst>
              <a:gd name="adj1" fmla="val 16667"/>
              <a:gd name="adj2" fmla="val 615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Расходы</a:t>
            </a:r>
            <a:endParaRPr lang="ru-RU" sz="2400" dirty="0"/>
          </a:p>
        </p:txBody>
      </p:sp>
      <p:sp>
        <p:nvSpPr>
          <p:cNvPr id="5" name="Овал 4"/>
          <p:cNvSpPr/>
          <p:nvPr/>
        </p:nvSpPr>
        <p:spPr>
          <a:xfrm>
            <a:off x="404664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типам расходных обязательств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149080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функциям государства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276872" y="377991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ведомствам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564904" y="2195736"/>
            <a:ext cx="86409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501008" y="2195736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573016" y="2195736"/>
            <a:ext cx="7920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32656" y="6588224"/>
            <a:ext cx="6264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sz="2000" dirty="0" smtClean="0"/>
              <a:t>– это выплачиваемые из бюджета денежные средства</a:t>
            </a:r>
            <a:endParaRPr lang="ru-RU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7742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0688" y="133164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 </a:t>
            </a:r>
            <a:r>
              <a:rPr lang="ru-RU" dirty="0" smtClean="0"/>
              <a:t>- это обязанность выплатить  денежные средства из соответствующего бюджета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32656" y="2555776"/>
          <a:ext cx="6172200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0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341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Расходные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Основания</a:t>
                      </a:r>
                      <a:r>
                        <a:rPr lang="ru-RU" baseline="0" dirty="0" smtClean="0"/>
                        <a:t> для возникновения оплаты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Публичные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определяющие объемы и правила определения объема обязательств перед гражданами, организациями, органами власти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устанавливающие права граждан на получение социальных выплат (пенсий, пособий, компенсаций)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Гражданско-правовые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Муниципальный контракт, трудовое соглашение и т.д.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Структура расходов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8" y="1785918"/>
          <a:ext cx="6172200" cy="7056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1094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по разделу «Образование»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713"/>
          <a:ext cx="6172200" cy="6840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2144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 по основным разделам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5072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70"/>
                <a:gridCol w="2928958"/>
                <a:gridCol w="857256"/>
                <a:gridCol w="857256"/>
                <a:gridCol w="94296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Раздел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Наименование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Назначено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Исполнено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Процент выполнения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Всего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272 605,4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270 794,3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Общегосударственные вопросы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37 886,2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37 878,1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оборона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665,2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665,2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безопасность и правоохранительная деятельность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1 100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1100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экономика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13 455,7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13 435,6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Жилищно-коммунальное хозяйство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121,8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121,8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Образование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123 236,1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123 088,3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Культура и кинематография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11 102,6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11 102,6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Социальная политика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78 588,6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76 953,5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97,9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Физическая культура и спорт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74,7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74,7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Обслуживание государственного и муниципального долга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4,6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4,6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6 369,9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6 369,9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Источники финансирования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дефицита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485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2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299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Назначено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Исполнено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Бюджетные</a:t>
                      </a:r>
                      <a:r>
                        <a:rPr lang="ru-RU" sz="1600" baseline="0" dirty="0" smtClean="0"/>
                        <a:t> кредиты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-2 271,7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-2 271,7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Погашение бюджетных </a:t>
                      </a:r>
                      <a:r>
                        <a:rPr lang="ru-RU" sz="1600" baseline="0" dirty="0" smtClean="0"/>
                        <a:t>кредитов, полученных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-3403,7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-3403,7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Изменение остатков средств на счетах по учету средств бюджета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2760,5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2672,0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Увеличение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-273248,6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-271526,0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Уменьшение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276009,1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274198,0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ВСЕГО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-643,2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-731,7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39750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Способы участия граждан в общественном обсуждении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dirty="0" smtClean="0"/>
              <a:t>Проект бюджета города на очередной финансовый год и плановый период и отчет об исполнении бюджета: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 smtClean="0"/>
              <a:t>	           публикуются в средствах массовой информации; 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/>
              <a:t>	</a:t>
            </a:r>
            <a:r>
              <a:rPr lang="ru-RU" sz="1800" dirty="0" smtClean="0"/>
              <a:t>	выносятся на публичные слушания в сроки, 	определенные бюджетным законодательством 	Российской Федерации.</a:t>
            </a:r>
            <a:endParaRPr lang="ru-RU" sz="18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836712" y="3491880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836712" y="3995936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541</TotalTime>
  <Words>820</Words>
  <Application>Microsoft Office PowerPoint</Application>
  <PresentationFormat>Экран (4:3)</PresentationFormat>
  <Paragraphs>256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БЮДЖЕТ ДЛЯ ГРАЖДАН</vt:lpstr>
      <vt:lpstr>Бюджет для граждан </vt:lpstr>
      <vt:lpstr>Основные понятия</vt:lpstr>
      <vt:lpstr>Что такое исполнение бюджета?</vt:lpstr>
      <vt:lpstr>Дефицит и профицит</vt:lpstr>
      <vt:lpstr>Основные параметры исполнения бюджета Малосердобинского района</vt:lpstr>
      <vt:lpstr>Исполнение бюджета Малосердобинского района в 2020 году</vt:lpstr>
      <vt:lpstr>Доходы бюджета Малосердобинского района</vt:lpstr>
      <vt:lpstr>Налог на доходы  физических лиц</vt:lpstr>
      <vt:lpstr>Доходы от имущества, находящегося в муниципальной собственности</vt:lpstr>
      <vt:lpstr>Единый налог на вмененный доход</vt:lpstr>
      <vt:lpstr>РАСХОДЫ БЮДЖЕТА</vt:lpstr>
      <vt:lpstr>Расходное обязательство</vt:lpstr>
      <vt:lpstr>Структура расходов бюджета Малосердобинского района</vt:lpstr>
      <vt:lpstr>Расходы по разделу «Образование»</vt:lpstr>
      <vt:lpstr>Расходы бюджета по основным разделам</vt:lpstr>
      <vt:lpstr>Источники финансирования  дефицита бюджета Малосердобинского района</vt:lpstr>
      <vt:lpstr>Способы участия граждан в общественном обсуждении бюджета Малосердобинского района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ASUS</dc:creator>
  <cp:lastModifiedBy>ASUS</cp:lastModifiedBy>
  <cp:revision>77</cp:revision>
  <dcterms:created xsi:type="dcterms:W3CDTF">2019-03-26T06:10:46Z</dcterms:created>
  <dcterms:modified xsi:type="dcterms:W3CDTF">2022-04-18T06:13:05Z</dcterms:modified>
</cp:coreProperties>
</file>