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17" r:id="rId2"/>
    <p:sldId id="290" r:id="rId3"/>
    <p:sldId id="259" r:id="rId4"/>
    <p:sldId id="291" r:id="rId5"/>
    <p:sldId id="306" r:id="rId6"/>
    <p:sldId id="311" r:id="rId7"/>
    <p:sldId id="315" r:id="rId8"/>
    <p:sldId id="318" r:id="rId9"/>
    <p:sldId id="294" r:id="rId10"/>
    <p:sldId id="304" r:id="rId11"/>
    <p:sldId id="298" r:id="rId12"/>
    <p:sldId id="303" r:id="rId13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CAB34C0-BCB8-4E65-8360-C06CB388DDBD}">
          <p14:sldIdLst>
            <p14:sldId id="317"/>
            <p14:sldId id="290"/>
            <p14:sldId id="259"/>
            <p14:sldId id="291"/>
            <p14:sldId id="306"/>
            <p14:sldId id="311"/>
            <p14:sldId id="315"/>
            <p14:sldId id="318"/>
            <p14:sldId id="294"/>
            <p14:sldId id="304"/>
            <p14:sldId id="298"/>
            <p14:sldId id="30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743"/>
    <a:srgbClr val="202F44"/>
    <a:srgbClr val="336699"/>
    <a:srgbClr val="996633"/>
    <a:srgbClr val="9999FF"/>
    <a:srgbClr val="CFA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660" autoAdjust="0"/>
  </p:normalViewPr>
  <p:slideViewPr>
    <p:cSldViewPr showGuides="1">
      <p:cViewPr varScale="1">
        <p:scale>
          <a:sx n="92" d="100"/>
          <a:sy n="92" d="100"/>
        </p:scale>
        <p:origin x="-240" y="-102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DE63B-D551-45A8-A3DA-9AC45E6D12A3}" type="datetimeFigureOut">
              <a:rPr lang="ru-RU" smtClean="0"/>
              <a:t>16.06.2026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F4A57-6FE2-4ECE-B20A-2405D68B9F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08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40CA-ABF9-4E59-BC76-32C88DB5270F}" type="datetime1">
              <a:rPr lang="ru-RU" smtClean="0"/>
              <a:t>16.06.2026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40CA-ABF9-4E59-BC76-32C88DB5270F}" type="datetime1">
              <a:rPr lang="ru-RU" smtClean="0"/>
              <a:t>16.06.2026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40CA-ABF9-4E59-BC76-32C88DB5270F}" type="datetime1">
              <a:rPr lang="ru-RU" smtClean="0"/>
              <a:t>16.06.2026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40CA-ABF9-4E59-BC76-32C88DB5270F}" type="datetime1">
              <a:rPr lang="ru-RU" smtClean="0"/>
              <a:t>16.06.2026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40CA-ABF9-4E59-BC76-32C88DB5270F}" type="datetime1">
              <a:rPr lang="ru-RU" smtClean="0"/>
              <a:t>16.06.2026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40CA-ABF9-4E59-BC76-32C88DB5270F}" type="datetime1">
              <a:rPr lang="ru-RU" smtClean="0"/>
              <a:t>16.06.2026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40CA-ABF9-4E59-BC76-32C88DB5270F}" type="datetime1">
              <a:rPr lang="ru-RU" smtClean="0"/>
              <a:t>16.06.2026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40CA-ABF9-4E59-BC76-32C88DB5270F}" type="datetime1">
              <a:rPr lang="ru-RU" smtClean="0"/>
              <a:t>16.06.2026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40CA-ABF9-4E59-BC76-32C88DB5270F}" type="datetime1">
              <a:rPr lang="ru-RU" smtClean="0"/>
              <a:t>16.06.2026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40CA-ABF9-4E59-BC76-32C88DB5270F}" type="datetime1">
              <a:rPr lang="ru-RU" smtClean="0"/>
              <a:t>16.06.2026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40CA-ABF9-4E59-BC76-32C88DB5270F}" type="datetime1">
              <a:rPr lang="ru-RU" smtClean="0"/>
              <a:t>16.06.2026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E40CA-ABF9-4E59-BC76-32C88DB5270F}" type="datetime1">
              <a:rPr lang="ru-RU" smtClean="0"/>
              <a:t>16.06.2026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39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87688" y="3103590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ru-RU" sz="4000" b="1" spc="-80" dirty="0">
                <a:solidFill>
                  <a:srgbClr val="213743"/>
                </a:solidFill>
                <a:effectLst>
                  <a:outerShdw blurRad="50800" dist="50800" dir="2700000" algn="tl" rotWithShape="0">
                    <a:prstClr val="black">
                      <a:alpha val="31000"/>
                    </a:prst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ФОНД РАЗВИТИЯ ПРОМЫШЛЕННОСТИ ПЕНЗЕНСКОЙ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012" y="6309320"/>
            <a:ext cx="1159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3743"/>
                </a:solidFill>
              </a:rPr>
              <a:t>2026 г.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179" y="260648"/>
            <a:ext cx="2919091" cy="28429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84" t="12944" r="15221"/>
          <a:stretch>
            <a:fillRect/>
          </a:stretch>
        </p:blipFill>
        <p:spPr>
          <a:xfrm>
            <a:off x="7751390" y="-1690"/>
            <a:ext cx="4440610" cy="6859689"/>
          </a:xfrm>
          <a:prstGeom prst="rect">
            <a:avLst/>
          </a:prstGeom>
        </p:spPr>
      </p:pic>
      <p:sp>
        <p:nvSpPr>
          <p:cNvPr id="58" name="object 46"/>
          <p:cNvSpPr txBox="1"/>
          <p:nvPr/>
        </p:nvSpPr>
        <p:spPr>
          <a:xfrm>
            <a:off x="864518" y="295593"/>
            <a:ext cx="670815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2400" spc="-80" dirty="0">
                <a:solidFill>
                  <a:srgbClr val="213743"/>
                </a:solidFill>
                <a:ea typeface="Tahoma" panose="020B0604030504040204" pitchFamily="34" charset="0"/>
                <a:cs typeface="Arial" panose="020B0604020202020204" pitchFamily="34" charset="0"/>
              </a:rPr>
              <a:t>Требования к обеспечению возврата займа</a:t>
            </a:r>
            <a:endParaRPr lang="ru-RU" sz="2400" dirty="0">
              <a:solidFill>
                <a:srgbClr val="213743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79376" y="249980"/>
            <a:ext cx="206424" cy="57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66677" y="1104059"/>
          <a:ext cx="7196462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101600" dist="50800" dir="5400000" sx="101000" sy="101000" algn="tl" rotWithShape="0">
                    <a:prstClr val="black">
                      <a:alpha val="29000"/>
                    </a:prstClr>
                  </a:outerShdw>
                </a:effectLst>
                <a:tableStyleId>{85BE263C-DBD7-4A20-BB59-AAB30ACAA65A}</a:tableStyleId>
              </a:tblPr>
              <a:tblGrid>
                <a:gridCol w="5744581"/>
                <a:gridCol w="1451881"/>
              </a:tblGrid>
              <a:tr h="505267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Bahnschrift" panose="020B0502040204020203" pitchFamily="34" charset="0"/>
                        </a:rPr>
                        <a:t>ВИДЫ ОСНОВНОГО ОБЕСПЕЧЕНИЯ, ПРИНИМАЕМОГО ФОНДОМ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2F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Bahnschrift" panose="020B0502040204020203" pitchFamily="34" charset="0"/>
                        </a:rPr>
                        <a:t>ДИСКОНТ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2F4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83713" y="1687792"/>
          <a:ext cx="7148987" cy="413080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756303"/>
                <a:gridCol w="1392684"/>
              </a:tblGrid>
              <a:tr h="504532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» 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НЕЗАВИСИМЫЕ ГАРАНТИИ И ПОРУЧИТЕЛЬСТВА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8522"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  <a:sym typeface="Symbol" panose="05050102010706020507" pitchFamily="18" charset="2"/>
                        </a:rPr>
                        <a:t></a:t>
                      </a:r>
                      <a:r>
                        <a:rPr lang="ru-RU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Light" panose="020B0502040204020203" pitchFamily="34" charset="0"/>
                          <a:sym typeface="Symbol" panose="05050102010706020507" pitchFamily="18" charset="2"/>
                        </a:rPr>
                        <a:t>  </a:t>
                      </a:r>
                      <a:r>
                        <a:rPr lang="ru-RU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Light" panose="020B0502040204020203" pitchFamily="34" charset="0"/>
                        </a:rPr>
                        <a:t>Гарантии кредитных организаций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7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solidFill>
                            <a:srgbClr val="C00000"/>
                          </a:solidFill>
                          <a:latin typeface="+mn-lt"/>
                          <a:sym typeface="Symbol" panose="05050102010706020507" pitchFamily="18" charset="2"/>
                        </a:rPr>
                        <a:t>0%</a:t>
                      </a:r>
                      <a:endParaRPr lang="ru-RU" sz="18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737"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  <a:sym typeface="Symbol" panose="05050102010706020507" pitchFamily="18" charset="2"/>
                        </a:rPr>
                        <a:t></a:t>
                      </a:r>
                      <a:r>
                        <a:rPr lang="ru-RU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Light" panose="020B0502040204020203" pitchFamily="34" charset="0"/>
                          <a:sym typeface="Symbol" panose="05050102010706020507" pitchFamily="18" charset="2"/>
                        </a:rPr>
                        <a:t>  </a:t>
                      </a:r>
                      <a:r>
                        <a:rPr lang="ru-RU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Light" panose="020B0502040204020203" pitchFamily="34" charset="0"/>
                        </a:rPr>
                        <a:t>Гарантии и поручительства Корпорации МСП, региональных фондов содействия кредитованию МСП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0%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737"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  <a:sym typeface="Symbol" panose="05050102010706020507" pitchFamily="18" charset="2"/>
                        </a:rPr>
                        <a:t></a:t>
                      </a:r>
                      <a:r>
                        <a:rPr lang="ru-RU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Light" panose="020B0502040204020203" pitchFamily="34" charset="0"/>
                          <a:sym typeface="Symbol" panose="05050102010706020507" pitchFamily="18" charset="2"/>
                        </a:rPr>
                        <a:t>  </a:t>
                      </a:r>
                      <a:r>
                        <a:rPr lang="ru-RU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Light" panose="020B0502040204020203" pitchFamily="34" charset="0"/>
                        </a:rPr>
                        <a:t>Поручительство и гарантии юридических лиц, имеющих устойчивое финансовое положение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0%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8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»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ЗАЛОГИ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5020">
                <a:tc>
                  <a:txBody>
                    <a:bodyPr/>
                    <a:lstStyle/>
                    <a:p>
                      <a:pPr marL="17780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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Bahnschrift Light" panose="020B0502040204020203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 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Недвижимые имущественные активы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15-40%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737">
                <a:tc>
                  <a:txBody>
                    <a:bodyPr/>
                    <a:lstStyle/>
                    <a:p>
                      <a:pPr marL="17780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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Bahnschrift Light" panose="020B0502040204020203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 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Движимые имущественные активы (в т.ч. приобретаемое в процессе реализации проекта) и транспортные средства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25%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Номер слайда 59"/>
          <p:cNvSpPr>
            <a:spLocks noGrp="1"/>
          </p:cNvSpPr>
          <p:nvPr>
            <p:ph type="sldNum" sz="quarter" idx="12"/>
          </p:nvPr>
        </p:nvSpPr>
        <p:spPr>
          <a:xfrm>
            <a:off x="11640614" y="6379844"/>
            <a:ext cx="412369" cy="365125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640616" y="6400800"/>
            <a:ext cx="0" cy="457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334" y="-23978"/>
            <a:ext cx="1729726" cy="16846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Номер слайда 59"/>
          <p:cNvSpPr>
            <a:spLocks noGrp="1"/>
          </p:cNvSpPr>
          <p:nvPr>
            <p:ph type="sldNum" sz="quarter" idx="12"/>
          </p:nvPr>
        </p:nvSpPr>
        <p:spPr>
          <a:xfrm>
            <a:off x="11640614" y="6379844"/>
            <a:ext cx="412369" cy="365125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11</a:t>
            </a:fld>
            <a:endParaRPr lang="ru-RU" dirty="0"/>
          </a:p>
        </p:txBody>
      </p:sp>
      <p:sp>
        <p:nvSpPr>
          <p:cNvPr id="58" name="object 46"/>
          <p:cNvSpPr txBox="1"/>
          <p:nvPr/>
        </p:nvSpPr>
        <p:spPr>
          <a:xfrm>
            <a:off x="864518" y="295593"/>
            <a:ext cx="1005601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3000" spc="-80" dirty="0">
                <a:solidFill>
                  <a:srgbClr val="213743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Процесс рассмотрения заявки по программам Фонда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79376" y="249980"/>
            <a:ext cx="206424" cy="57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1640616" y="6400800"/>
            <a:ext cx="0" cy="457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3"/>
          <p:cNvSpPr txBox="1"/>
          <p:nvPr/>
        </p:nvSpPr>
        <p:spPr>
          <a:xfrm>
            <a:off x="3319388" y="1212445"/>
            <a:ext cx="1504709" cy="42191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spcBef>
                <a:spcPts val="330"/>
              </a:spcBef>
            </a:pPr>
            <a:r>
              <a:rPr lang="ru-RU" sz="1200" spc="-50" dirty="0">
                <a:solidFill>
                  <a:srgbClr val="162733"/>
                </a:solidFill>
                <a:cs typeface="Tahoma" panose="020B0604030504040204"/>
              </a:rPr>
              <a:t>ЭКСПРЕСС ОЦЕНКА</a:t>
            </a:r>
            <a:endParaRPr sz="1200" dirty="0">
              <a:cs typeface="Tahoma" panose="020B0604030504040204"/>
            </a:endParaRPr>
          </a:p>
          <a:p>
            <a:pPr marL="12700">
              <a:spcBef>
                <a:spcPts val="230"/>
              </a:spcBef>
            </a:pPr>
            <a:r>
              <a:rPr sz="1100" spc="-45" dirty="0">
                <a:solidFill>
                  <a:srgbClr val="C00000"/>
                </a:solidFill>
                <a:cs typeface="Trebuchet MS" panose="020B0603020202020204"/>
              </a:rPr>
              <a:t>≤</a:t>
            </a:r>
            <a:r>
              <a:rPr sz="1100" spc="-5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100" spc="80" dirty="0">
                <a:solidFill>
                  <a:srgbClr val="C00000"/>
                </a:solidFill>
                <a:cs typeface="Trebuchet MS" panose="020B0603020202020204"/>
              </a:rPr>
              <a:t>5</a:t>
            </a:r>
            <a:r>
              <a:rPr sz="1100" spc="-5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100" spc="15" dirty="0">
                <a:solidFill>
                  <a:srgbClr val="C00000"/>
                </a:solidFill>
                <a:cs typeface="Trebuchet MS" panose="020B0603020202020204"/>
              </a:rPr>
              <a:t>днeй</a:t>
            </a:r>
            <a:endParaRPr sz="1100" dirty="0">
              <a:solidFill>
                <a:srgbClr val="C00000"/>
              </a:solidFill>
              <a:cs typeface="Trebuchet MS" panose="020B0603020202020204"/>
            </a:endParaRPr>
          </a:p>
        </p:txBody>
      </p:sp>
      <p:sp>
        <p:nvSpPr>
          <p:cNvPr id="20" name="object 4"/>
          <p:cNvSpPr txBox="1"/>
          <p:nvPr/>
        </p:nvSpPr>
        <p:spPr>
          <a:xfrm>
            <a:off x="5832747" y="1157281"/>
            <a:ext cx="13101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200" spc="-55" dirty="0">
                <a:solidFill>
                  <a:srgbClr val="1627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en-US" sz="1200" spc="-55" dirty="0">
                <a:solidFill>
                  <a:srgbClr val="1627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ru-RU" sz="1200" spc="-55" dirty="0">
                <a:solidFill>
                  <a:srgbClr val="1627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200" spc="-75" dirty="0">
                <a:solidFill>
                  <a:srgbClr val="1627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en-US" sz="1200" spc="-55" dirty="0">
                <a:solidFill>
                  <a:srgbClr val="1627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OTOBKA</a:t>
            </a:r>
            <a:r>
              <a:rPr lang="en-US" sz="1200" spc="-65" dirty="0">
                <a:solidFill>
                  <a:srgbClr val="1627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-65" dirty="0">
                <a:solidFill>
                  <a:srgbClr val="1627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200" spc="-65" dirty="0">
                <a:solidFill>
                  <a:srgbClr val="162733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spc="-65" dirty="0">
                <a:solidFill>
                  <a:srgbClr val="1627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sz="1200" spc="-70" dirty="0">
                <a:ea typeface="Tahoma" panose="020B0604030504040204" pitchFamily="34" charset="0"/>
                <a:cs typeface="Tahoma" panose="020B0604030504040204" pitchFamily="34" charset="0"/>
              </a:rPr>
              <a:t>OMПЛEK</a:t>
            </a:r>
            <a:r>
              <a:rPr sz="1200" spc="-110" dirty="0"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sz="1200" spc="-20" dirty="0"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200" spc="-20" dirty="0">
                <a:solidFill>
                  <a:srgbClr val="1627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200" spc="-20" dirty="0">
                <a:solidFill>
                  <a:srgbClr val="1627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200" spc="-20" dirty="0">
                <a:solidFill>
                  <a:srgbClr val="162733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1200" spc="-60" dirty="0">
                <a:solidFill>
                  <a:srgbClr val="1627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ДOK</a:t>
            </a:r>
            <a:r>
              <a:rPr lang="ru-RU" sz="1200" spc="-60" dirty="0">
                <a:solidFill>
                  <a:srgbClr val="1627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sz="1200" spc="-60" dirty="0">
                <a:solidFill>
                  <a:srgbClr val="1627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MEHTOB</a:t>
            </a:r>
            <a:endParaRPr sz="1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4219518" y="4381722"/>
            <a:ext cx="16112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spc="-130" dirty="0">
                <a:solidFill>
                  <a:srgbClr val="162733"/>
                </a:solidFill>
                <a:cs typeface="Tahoma" panose="020B0604030504040204"/>
              </a:rPr>
              <a:t>НАБЛЮДАТЕЛЬНЫЙ  СОВЕТ</a:t>
            </a:r>
            <a:endParaRPr sz="1200" dirty="0">
              <a:cs typeface="Tahoma" panose="020B0604030504040204"/>
            </a:endParaRPr>
          </a:p>
        </p:txBody>
      </p:sp>
      <p:sp>
        <p:nvSpPr>
          <p:cNvPr id="22" name="object 6"/>
          <p:cNvSpPr txBox="1"/>
          <p:nvPr/>
        </p:nvSpPr>
        <p:spPr>
          <a:xfrm>
            <a:off x="4176898" y="5403731"/>
            <a:ext cx="80088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spc="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Oтк</a:t>
            </a:r>
            <a:r>
              <a:rPr lang="ru-RU" sz="1100" spc="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л</a:t>
            </a:r>
            <a:r>
              <a:rPr sz="1100" spc="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oнeн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cs typeface="Trebuchet MS" panose="020B0603020202020204"/>
            </a:endParaRPr>
          </a:p>
        </p:txBody>
      </p:sp>
      <p:sp>
        <p:nvSpPr>
          <p:cNvPr id="23" name="object 7"/>
          <p:cNvSpPr txBox="1"/>
          <p:nvPr/>
        </p:nvSpPr>
        <p:spPr>
          <a:xfrm>
            <a:off x="4176898" y="3586035"/>
            <a:ext cx="115601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873760" algn="l"/>
                <a:tab pos="1227455" algn="l"/>
              </a:tabLst>
            </a:pPr>
            <a:r>
              <a:rPr sz="1100" spc="1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Oтпpaв</a:t>
            </a:r>
            <a:r>
              <a:rPr lang="ru-RU" sz="11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л</a:t>
            </a:r>
            <a:r>
              <a:rPr sz="1100" spc="1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eн</a:t>
            </a:r>
            <a:r>
              <a:rPr lang="ru-RU" sz="11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на доработку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  <a:cs typeface="Trebuchet MS" panose="020B0603020202020204"/>
            </a:endParaRPr>
          </a:p>
        </p:txBody>
      </p:sp>
      <p:sp>
        <p:nvSpPr>
          <p:cNvPr id="24" name="object 8"/>
          <p:cNvSpPr txBox="1"/>
          <p:nvPr/>
        </p:nvSpPr>
        <p:spPr>
          <a:xfrm>
            <a:off x="8110887" y="1242932"/>
            <a:ext cx="2277029" cy="665567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38430">
              <a:lnSpc>
                <a:spcPct val="90000"/>
              </a:lnSpc>
            </a:pPr>
            <a:r>
              <a:rPr sz="1200" spc="-55" dirty="0">
                <a:solidFill>
                  <a:srgbClr val="1627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BXOДHA</a:t>
            </a:r>
            <a:r>
              <a:rPr lang="ru-RU" sz="1200" spc="-55" dirty="0">
                <a:solidFill>
                  <a:srgbClr val="1627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Я</a:t>
            </a:r>
            <a:r>
              <a:rPr sz="1200" spc="-55" dirty="0">
                <a:solidFill>
                  <a:srgbClr val="1627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spc="-55" dirty="0">
                <a:solidFill>
                  <a:srgbClr val="16273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ЭКСПЕРТИЗА</a:t>
            </a:r>
            <a:endParaRPr sz="1200" spc="-55" dirty="0">
              <a:solidFill>
                <a:srgbClr val="162733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8430">
              <a:lnSpc>
                <a:spcPct val="90000"/>
              </a:lnSpc>
            </a:pPr>
            <a:r>
              <a:rPr sz="1100" spc="-45" dirty="0">
                <a:solidFill>
                  <a:srgbClr val="C00000"/>
                </a:solidFill>
                <a:cs typeface="Trebuchet MS" panose="020B0603020202020204"/>
              </a:rPr>
              <a:t>≤</a:t>
            </a:r>
            <a:r>
              <a:rPr sz="1100" spc="-5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100" spc="80" dirty="0">
                <a:solidFill>
                  <a:srgbClr val="C00000"/>
                </a:solidFill>
                <a:cs typeface="Trebuchet MS" panose="020B0603020202020204"/>
              </a:rPr>
              <a:t>5</a:t>
            </a:r>
            <a:r>
              <a:rPr sz="1100" spc="-5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100" spc="15" dirty="0">
                <a:solidFill>
                  <a:srgbClr val="C00000"/>
                </a:solidFill>
                <a:cs typeface="Trebuchet MS" panose="020B0603020202020204"/>
              </a:rPr>
              <a:t>днeй</a:t>
            </a:r>
            <a:endParaRPr sz="1100" dirty="0">
              <a:solidFill>
                <a:srgbClr val="C00000"/>
              </a:solidFill>
              <a:cs typeface="Trebuchet MS" panose="020B0603020202020204"/>
            </a:endParaRPr>
          </a:p>
          <a:p>
            <a:pPr marL="138430" marR="268605">
              <a:lnSpc>
                <a:spcPct val="90000"/>
              </a:lnSpc>
            </a:pPr>
            <a:r>
              <a:rPr sz="1100" dirty="0">
                <a:solidFill>
                  <a:srgbClr val="C00000"/>
                </a:solidFill>
                <a:cs typeface="Trebuchet MS" panose="020B0603020202020204"/>
              </a:rPr>
              <a:t>+</a:t>
            </a:r>
            <a:r>
              <a:rPr sz="1100" spc="-5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100" spc="80" dirty="0">
                <a:solidFill>
                  <a:srgbClr val="C00000"/>
                </a:solidFill>
                <a:cs typeface="Trebuchet MS" panose="020B0603020202020204"/>
              </a:rPr>
              <a:t>2</a:t>
            </a:r>
            <a:r>
              <a:rPr sz="1100" spc="-5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100" spc="25" dirty="0">
                <a:solidFill>
                  <a:srgbClr val="C00000"/>
                </a:solidFill>
                <a:cs typeface="Trebuchet MS" panose="020B0603020202020204"/>
              </a:rPr>
              <a:t>дня</a:t>
            </a:r>
            <a:r>
              <a:rPr sz="1100" spc="-5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100" spc="15" dirty="0">
                <a:solidFill>
                  <a:srgbClr val="C00000"/>
                </a:solidFill>
                <a:cs typeface="Trebuchet MS" panose="020B0603020202020204"/>
              </a:rPr>
              <a:t>нa</a:t>
            </a:r>
            <a:r>
              <a:rPr sz="1100" spc="-5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100" spc="15" dirty="0">
                <a:solidFill>
                  <a:srgbClr val="C00000"/>
                </a:solidFill>
                <a:cs typeface="Trebuchet MS" panose="020B0603020202020204"/>
              </a:rPr>
              <a:t>aкцeпт</a:t>
            </a:r>
            <a:r>
              <a:rPr sz="1100" spc="-85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100" spc="10" dirty="0">
                <a:solidFill>
                  <a:srgbClr val="C00000"/>
                </a:solidFill>
                <a:cs typeface="Trebuchet MS" panose="020B0603020202020204"/>
              </a:rPr>
              <a:t>пo  </a:t>
            </a:r>
            <a:r>
              <a:rPr sz="1100" spc="-25" dirty="0">
                <a:solidFill>
                  <a:srgbClr val="C00000"/>
                </a:solidFill>
                <a:cs typeface="Trebuchet MS" panose="020B0603020202020204"/>
              </a:rPr>
              <a:t>дoп.</a:t>
            </a:r>
            <a:r>
              <a:rPr sz="1100" spc="-6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100" spc="5" dirty="0" err="1">
                <a:solidFill>
                  <a:srgbClr val="C00000"/>
                </a:solidFill>
                <a:cs typeface="Trebuchet MS" panose="020B0603020202020204"/>
              </a:rPr>
              <a:t>дoкyмeнтaм</a:t>
            </a:r>
            <a:endParaRPr sz="1100" dirty="0">
              <a:solidFill>
                <a:srgbClr val="C00000"/>
              </a:solidFill>
              <a:cs typeface="Trebuchet MS" panose="020B0603020202020204"/>
            </a:endParaRPr>
          </a:p>
        </p:txBody>
      </p:sp>
      <p:sp>
        <p:nvSpPr>
          <p:cNvPr id="25" name="object 9"/>
          <p:cNvSpPr txBox="1"/>
          <p:nvPr/>
        </p:nvSpPr>
        <p:spPr>
          <a:xfrm>
            <a:off x="8229196" y="2603004"/>
            <a:ext cx="2277030" cy="736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marR="5080">
              <a:spcBef>
                <a:spcPts val="100"/>
              </a:spcBef>
              <a:defRPr sz="1050" spc="15">
                <a:solidFill>
                  <a:srgbClr val="9B9A9A"/>
                </a:solidFill>
                <a:latin typeface="Bahnschrift Light" panose="020B0502040204020203" pitchFamily="34" charset="0"/>
                <a:cs typeface="Trebuchet MS" panose="020B0603020202020204"/>
              </a:defRPr>
            </a:lvl1pPr>
          </a:lstStyle>
          <a:p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Пpeкpaщeнa paбoтa </a:t>
            </a:r>
            <a:r>
              <a:rPr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пo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пpoeктy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</a:t>
            </a:r>
            <a:r>
              <a:rPr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тeчeниe</a:t>
            </a:r>
            <a:r>
              <a:rPr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</a:t>
            </a:r>
            <a:r>
              <a:rPr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мec. </a:t>
            </a:r>
            <a:r>
              <a:rPr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нe</a:t>
            </a:r>
            <a:r>
              <a:rPr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ycтpaнeны</a:t>
            </a:r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нeдocтaтки</a:t>
            </a:r>
            <a:r>
              <a:rPr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нe</a:t>
            </a:r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пpeдocтaв</a:t>
            </a:r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л</a:t>
            </a:r>
            <a:r>
              <a:rPr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eны</a:t>
            </a:r>
            <a:r>
              <a:rPr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дoкyмeнты</a:t>
            </a:r>
            <a:r>
              <a:rPr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</a:t>
            </a:r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нe</a:t>
            </a:r>
            <a:r>
              <a:rPr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aктya</a:t>
            </a:r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л</a:t>
            </a:r>
            <a:r>
              <a:rPr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изиpoвaнa</a:t>
            </a:r>
            <a:r>
              <a:rPr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инфopмaция</a:t>
            </a:r>
            <a:endParaRPr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0" name="object 23"/>
          <p:cNvSpPr txBox="1"/>
          <p:nvPr/>
        </p:nvSpPr>
        <p:spPr>
          <a:xfrm>
            <a:off x="6964974" y="4380550"/>
            <a:ext cx="84722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spc="-50" dirty="0">
                <a:solidFill>
                  <a:srgbClr val="162733"/>
                </a:solidFill>
                <a:cs typeface="Tahoma" panose="020B0604030504040204"/>
              </a:rPr>
              <a:t>ОДОБРЕН</a:t>
            </a:r>
            <a:endParaRPr sz="1200" dirty="0">
              <a:cs typeface="Tahoma" panose="020B0604030504040204"/>
            </a:endParaRPr>
          </a:p>
        </p:txBody>
      </p:sp>
      <p:sp>
        <p:nvSpPr>
          <p:cNvPr id="39" name="object 44"/>
          <p:cNvSpPr txBox="1"/>
          <p:nvPr/>
        </p:nvSpPr>
        <p:spPr>
          <a:xfrm>
            <a:off x="896370" y="1288882"/>
            <a:ext cx="194789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12420" algn="l"/>
              </a:tabLst>
            </a:pPr>
            <a:r>
              <a:rPr lang="ru-RU" sz="1200" spc="-60" dirty="0">
                <a:solidFill>
                  <a:srgbClr val="D40F28"/>
                </a:solidFill>
                <a:cs typeface="Tahoma" panose="020B0604030504040204"/>
              </a:rPr>
              <a:t>ПОДАЧА ЗАЯВКИ</a:t>
            </a:r>
            <a:endParaRPr sz="1200" dirty="0">
              <a:cs typeface="Tahoma" panose="020B0604030504040204"/>
            </a:endParaRPr>
          </a:p>
        </p:txBody>
      </p:sp>
      <p:sp>
        <p:nvSpPr>
          <p:cNvPr id="40" name="object 45"/>
          <p:cNvSpPr/>
          <p:nvPr/>
        </p:nvSpPr>
        <p:spPr>
          <a:xfrm>
            <a:off x="6701224" y="4831925"/>
            <a:ext cx="1598836" cy="658017"/>
          </a:xfrm>
          <a:custGeom>
            <a:avLst/>
            <a:gdLst/>
            <a:ahLst/>
            <a:cxnLst/>
            <a:rect l="l" t="t" r="r" b="b"/>
            <a:pathLst>
              <a:path w="1607820" h="608329">
                <a:moveTo>
                  <a:pt x="0" y="0"/>
                </a:moveTo>
                <a:lnTo>
                  <a:pt x="1325" y="39965"/>
                </a:lnTo>
                <a:lnTo>
                  <a:pt x="5302" y="79240"/>
                </a:lnTo>
                <a:lnTo>
                  <a:pt x="11926" y="117744"/>
                </a:lnTo>
                <a:lnTo>
                  <a:pt x="21196" y="155398"/>
                </a:lnTo>
                <a:lnTo>
                  <a:pt x="33109" y="192121"/>
                </a:lnTo>
                <a:lnTo>
                  <a:pt x="47664" y="227834"/>
                </a:lnTo>
                <a:lnTo>
                  <a:pt x="64859" y="262456"/>
                </a:lnTo>
                <a:lnTo>
                  <a:pt x="84690" y="295906"/>
                </a:lnTo>
                <a:lnTo>
                  <a:pt x="107156" y="328106"/>
                </a:lnTo>
                <a:lnTo>
                  <a:pt x="132254" y="358975"/>
                </a:lnTo>
                <a:lnTo>
                  <a:pt x="159983" y="388432"/>
                </a:lnTo>
                <a:lnTo>
                  <a:pt x="190340" y="416399"/>
                </a:lnTo>
                <a:lnTo>
                  <a:pt x="223323" y="442794"/>
                </a:lnTo>
                <a:lnTo>
                  <a:pt x="258929" y="467537"/>
                </a:lnTo>
                <a:lnTo>
                  <a:pt x="297157" y="490549"/>
                </a:lnTo>
                <a:lnTo>
                  <a:pt x="338004" y="511750"/>
                </a:lnTo>
                <a:lnTo>
                  <a:pt x="381468" y="531059"/>
                </a:lnTo>
                <a:lnTo>
                  <a:pt x="427546" y="548396"/>
                </a:lnTo>
                <a:lnTo>
                  <a:pt x="476238" y="563682"/>
                </a:lnTo>
                <a:lnTo>
                  <a:pt x="527539" y="576835"/>
                </a:lnTo>
                <a:lnTo>
                  <a:pt x="581449" y="587777"/>
                </a:lnTo>
                <a:lnTo>
                  <a:pt x="637965" y="596426"/>
                </a:lnTo>
                <a:lnTo>
                  <a:pt x="697084" y="602704"/>
                </a:lnTo>
                <a:lnTo>
                  <a:pt x="758805" y="606529"/>
                </a:lnTo>
                <a:lnTo>
                  <a:pt x="823125" y="607822"/>
                </a:lnTo>
                <a:lnTo>
                  <a:pt x="1607553" y="607822"/>
                </a:lnTo>
              </a:path>
            </a:pathLst>
          </a:custGeom>
          <a:ln w="6350">
            <a:solidFill>
              <a:srgbClr val="9B9A9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6"/>
          <p:cNvSpPr txBox="1"/>
          <p:nvPr/>
        </p:nvSpPr>
        <p:spPr>
          <a:xfrm>
            <a:off x="8779697" y="4363090"/>
            <a:ext cx="2969531" cy="396262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spcBef>
                <a:spcPts val="210"/>
              </a:spcBef>
            </a:pPr>
            <a:r>
              <a:rPr lang="ru-RU" sz="1200" spc="-50" dirty="0">
                <a:solidFill>
                  <a:srgbClr val="162733"/>
                </a:solidFill>
                <a:cs typeface="Tahoma" panose="020B0604030504040204"/>
              </a:rPr>
              <a:t>ПОДПИСАН ДОГОВОР ЗАЙМА</a:t>
            </a:r>
            <a:endParaRPr sz="900" dirty="0">
              <a:cs typeface="Tahoma" panose="020B0604030504040204"/>
            </a:endParaRPr>
          </a:p>
          <a:p>
            <a:pPr marL="12700" marR="82550"/>
            <a:r>
              <a:rPr lang="ru-RU" sz="1200" spc="80" dirty="0">
                <a:solidFill>
                  <a:srgbClr val="C00000"/>
                </a:solidFill>
                <a:cs typeface="Trebuchet MS" panose="020B0603020202020204"/>
              </a:rPr>
              <a:t>3</a:t>
            </a:r>
            <a:r>
              <a:rPr sz="1200" spc="-105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200" spc="-25" dirty="0">
                <a:solidFill>
                  <a:srgbClr val="C00000"/>
                </a:solidFill>
                <a:cs typeface="Trebuchet MS" panose="020B0603020202020204"/>
              </a:rPr>
              <a:t>мe</a:t>
            </a:r>
            <a:r>
              <a:rPr sz="1200" spc="-35" dirty="0">
                <a:solidFill>
                  <a:srgbClr val="C00000"/>
                </a:solidFill>
                <a:cs typeface="Trebuchet MS" panose="020B0603020202020204"/>
              </a:rPr>
              <a:t>c</a:t>
            </a:r>
            <a:r>
              <a:rPr sz="1200" spc="-170" dirty="0">
                <a:solidFill>
                  <a:srgbClr val="C00000"/>
                </a:solidFill>
                <a:cs typeface="Trebuchet MS" panose="020B0603020202020204"/>
              </a:rPr>
              <a:t>.</a:t>
            </a:r>
            <a:r>
              <a:rPr sz="1200" spc="-105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200" spc="35" dirty="0">
                <a:solidFill>
                  <a:srgbClr val="C00000"/>
                </a:solidFill>
                <a:cs typeface="Trebuchet MS" panose="020B0603020202020204"/>
              </a:rPr>
              <a:t>c</a:t>
            </a:r>
            <a:r>
              <a:rPr sz="1200" spc="-105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200" spc="-30" dirty="0" err="1">
                <a:solidFill>
                  <a:srgbClr val="C00000"/>
                </a:solidFill>
                <a:cs typeface="Trebuchet MS" panose="020B0603020202020204"/>
              </a:rPr>
              <a:t>мoмeн</a:t>
            </a:r>
            <a:r>
              <a:rPr sz="1200" spc="-40" dirty="0" err="1">
                <a:solidFill>
                  <a:srgbClr val="C00000"/>
                </a:solidFill>
                <a:cs typeface="Trebuchet MS" panose="020B0603020202020204"/>
              </a:rPr>
              <a:t>т</a:t>
            </a:r>
            <a:r>
              <a:rPr sz="1200" spc="10" dirty="0" err="1">
                <a:solidFill>
                  <a:srgbClr val="C00000"/>
                </a:solidFill>
                <a:cs typeface="Trebuchet MS" panose="020B0603020202020204"/>
              </a:rPr>
              <a:t>a</a:t>
            </a:r>
            <a:r>
              <a:rPr sz="1200" spc="-105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200" spc="5" dirty="0">
                <a:solidFill>
                  <a:srgbClr val="C00000"/>
                </a:solidFill>
                <a:cs typeface="Trebuchet MS" panose="020B0603020202020204"/>
              </a:rPr>
              <a:t>pe</a:t>
            </a:r>
            <a:r>
              <a:rPr lang="ru-RU" sz="1200" spc="5" dirty="0">
                <a:solidFill>
                  <a:srgbClr val="C00000"/>
                </a:solidFill>
                <a:cs typeface="Trebuchet MS" panose="020B0603020202020204"/>
              </a:rPr>
              <a:t>ш</a:t>
            </a:r>
            <a:r>
              <a:rPr sz="1200" spc="5" dirty="0" err="1">
                <a:solidFill>
                  <a:srgbClr val="C00000"/>
                </a:solidFill>
                <a:cs typeface="Trebuchet MS" panose="020B0603020202020204"/>
              </a:rPr>
              <a:t>eни</a:t>
            </a:r>
            <a:r>
              <a:rPr sz="1200" spc="35" dirty="0" err="1">
                <a:solidFill>
                  <a:srgbClr val="C00000"/>
                </a:solidFill>
                <a:cs typeface="Trebuchet MS" panose="020B0603020202020204"/>
              </a:rPr>
              <a:t>я</a:t>
            </a:r>
            <a:r>
              <a:rPr sz="1200" spc="-105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lang="ru-RU" sz="1200" spc="50" dirty="0">
                <a:solidFill>
                  <a:srgbClr val="C00000"/>
                </a:solidFill>
                <a:cs typeface="Trebuchet MS" panose="020B0603020202020204"/>
              </a:rPr>
              <a:t>НС</a:t>
            </a:r>
            <a:r>
              <a:rPr sz="1200" spc="50" dirty="0">
                <a:solidFill>
                  <a:srgbClr val="C00000"/>
                </a:solidFill>
                <a:cs typeface="Trebuchet MS" panose="020B0603020202020204"/>
              </a:rPr>
              <a:t>  </a:t>
            </a:r>
            <a:endParaRPr sz="1200" dirty="0">
              <a:solidFill>
                <a:srgbClr val="C00000"/>
              </a:solidFill>
              <a:cs typeface="Trebuchet MS" panose="020B0603020202020204"/>
            </a:endParaRPr>
          </a:p>
        </p:txBody>
      </p:sp>
      <p:sp>
        <p:nvSpPr>
          <p:cNvPr id="42" name="object 47"/>
          <p:cNvSpPr txBox="1"/>
          <p:nvPr/>
        </p:nvSpPr>
        <p:spPr>
          <a:xfrm>
            <a:off x="3208572" y="2165503"/>
            <a:ext cx="177931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050" spc="1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Oтпpaв</a:t>
            </a:r>
            <a:r>
              <a:rPr lang="ru-RU" sz="105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л</a:t>
            </a:r>
            <a:r>
              <a:rPr sz="1050" spc="1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eн</a:t>
            </a:r>
            <a:r>
              <a:rPr sz="1050" spc="-4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105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нa</a:t>
            </a:r>
            <a:r>
              <a:rPr sz="1050" spc="-4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1050" spc="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дopaбoткy</a:t>
            </a:r>
            <a:r>
              <a:rPr sz="1050" spc="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 </a:t>
            </a:r>
            <a:r>
              <a:rPr sz="1050" spc="10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пoc</a:t>
            </a:r>
            <a:r>
              <a:rPr lang="ru-RU" sz="1050" spc="1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л</a:t>
            </a:r>
            <a:r>
              <a:rPr sz="1050" spc="1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</a:t>
            </a:r>
            <a:r>
              <a:rPr sz="1050" spc="-6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lang="ru-RU" sz="1050" spc="2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э</a:t>
            </a:r>
            <a:r>
              <a:rPr sz="1050" spc="2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кcпpecc-oцeнки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cs typeface="Trebuchet MS" panose="020B0603020202020204"/>
            </a:endParaRPr>
          </a:p>
        </p:txBody>
      </p:sp>
      <p:sp>
        <p:nvSpPr>
          <p:cNvPr id="43" name="object 48"/>
          <p:cNvSpPr txBox="1"/>
          <p:nvPr/>
        </p:nvSpPr>
        <p:spPr>
          <a:xfrm>
            <a:off x="8824532" y="5371899"/>
            <a:ext cx="1507849" cy="57464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175895">
              <a:lnSpc>
                <a:spcPct val="103000"/>
              </a:lnSpc>
              <a:spcBef>
                <a:spcPts val="60"/>
              </a:spcBef>
            </a:pPr>
            <a:r>
              <a:rPr sz="1000" spc="15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Пpиocтaнoв</a:t>
            </a:r>
            <a:r>
              <a:rPr lang="ru-RU" sz="10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л</a:t>
            </a:r>
            <a:r>
              <a:rPr sz="1000" spc="15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eнa </a:t>
            </a:r>
            <a:r>
              <a:rPr sz="1000" spc="2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1000" spc="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paбoтa </a:t>
            </a:r>
            <a:r>
              <a:rPr sz="10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пo </a:t>
            </a:r>
            <a:r>
              <a:rPr sz="1000" spc="5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пpoeктy </a:t>
            </a:r>
            <a:r>
              <a:rPr sz="1000" spc="1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800" spc="1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ec</a:t>
            </a:r>
            <a:r>
              <a:rPr lang="ru-RU" sz="800" spc="1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л</a:t>
            </a:r>
            <a:r>
              <a:rPr sz="800" spc="1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и</a:t>
            </a:r>
            <a:r>
              <a:rPr sz="800" spc="-4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80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нe</a:t>
            </a:r>
            <a:r>
              <a:rPr sz="800" spc="-4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8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зaкnючeн</a:t>
            </a:r>
            <a:r>
              <a:rPr sz="800" spc="-4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8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дo</a:t>
            </a:r>
            <a:r>
              <a:rPr sz="800" spc="-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г</a:t>
            </a:r>
            <a:r>
              <a:rPr sz="800" spc="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oвop</a:t>
            </a:r>
            <a:endParaRPr sz="800">
              <a:solidFill>
                <a:schemeClr val="tx1">
                  <a:lumMod val="65000"/>
                  <a:lumOff val="35000"/>
                </a:schemeClr>
              </a:solidFill>
              <a:cs typeface="Trebuchet MS" panose="020B0603020202020204"/>
            </a:endParaRPr>
          </a:p>
          <a:p>
            <a:pPr marL="19685"/>
            <a:r>
              <a:rPr sz="8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зaймa</a:t>
            </a:r>
            <a:r>
              <a:rPr sz="800" spc="-6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800" spc="25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в</a:t>
            </a:r>
            <a:r>
              <a:rPr sz="800" spc="-6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800" spc="1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ycтaнoв</a:t>
            </a:r>
            <a:r>
              <a:rPr lang="ru-RU" sz="800" spc="1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л</a:t>
            </a:r>
            <a:r>
              <a:rPr sz="800" spc="1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eнныe</a:t>
            </a:r>
            <a:r>
              <a:rPr sz="800" spc="-6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800" spc="1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cpoки</a:t>
            </a:r>
            <a:endParaRPr sz="800">
              <a:solidFill>
                <a:schemeClr val="tx1">
                  <a:lumMod val="65000"/>
                  <a:lumOff val="35000"/>
                </a:schemeClr>
              </a:solidFill>
              <a:cs typeface="Trebuchet MS" panose="020B0603020202020204"/>
            </a:endParaRPr>
          </a:p>
        </p:txBody>
      </p:sp>
      <p:sp>
        <p:nvSpPr>
          <p:cNvPr id="44" name="object 49"/>
          <p:cNvSpPr txBox="1"/>
          <p:nvPr/>
        </p:nvSpPr>
        <p:spPr>
          <a:xfrm>
            <a:off x="5978961" y="3586034"/>
            <a:ext cx="3187653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62710">
              <a:spcBef>
                <a:spcPts val="100"/>
              </a:spcBef>
            </a:pPr>
            <a:r>
              <a:rPr lang="ru-RU" sz="10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Приостановлена </a:t>
            </a:r>
            <a:r>
              <a:rPr sz="1000" spc="5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paбo</a:t>
            </a:r>
            <a:r>
              <a:rPr sz="1000" spc="-5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т</a:t>
            </a:r>
            <a:r>
              <a:rPr sz="1000" spc="1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a</a:t>
            </a:r>
            <a:r>
              <a:rPr sz="1000" spc="-45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10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пo</a:t>
            </a:r>
            <a:r>
              <a:rPr sz="1000" spc="-4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1000" spc="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пpoeктy</a:t>
            </a:r>
            <a:endParaRPr sz="1000">
              <a:solidFill>
                <a:schemeClr val="tx1">
                  <a:lumMod val="65000"/>
                  <a:lumOff val="35000"/>
                </a:schemeClr>
              </a:solidFill>
              <a:cs typeface="Trebuchet MS" panose="020B0603020202020204"/>
            </a:endParaRPr>
          </a:p>
          <a:p>
            <a:pPr marL="12700" marR="5080">
              <a:spcBef>
                <a:spcPts val="145"/>
              </a:spcBef>
            </a:pPr>
            <a:r>
              <a:rPr sz="80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нe </a:t>
            </a:r>
            <a:r>
              <a:rPr sz="800" spc="1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пpeдocтaв</a:t>
            </a:r>
            <a:r>
              <a:rPr lang="ru-RU" sz="800" spc="1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л</a:t>
            </a:r>
            <a:r>
              <a:rPr sz="800" spc="1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eнa </a:t>
            </a:r>
            <a:r>
              <a:rPr sz="800" spc="-2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дoп. </a:t>
            </a:r>
            <a:r>
              <a:rPr sz="800" spc="-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инфopмaция, </a:t>
            </a:r>
            <a:r>
              <a:rPr sz="80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нe </a:t>
            </a:r>
            <a:r>
              <a:rPr sz="800" spc="1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ycтpaнeны </a:t>
            </a:r>
            <a:r>
              <a:rPr sz="800" spc="-229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800" spc="1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выяв</a:t>
            </a:r>
            <a:r>
              <a:rPr lang="ru-RU" sz="800" spc="1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л</a:t>
            </a:r>
            <a:r>
              <a:rPr sz="800" spc="1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eнныe</a:t>
            </a:r>
            <a:r>
              <a:rPr sz="800" spc="-4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800" spc="1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нeдocтaтки</a:t>
            </a:r>
            <a:r>
              <a:rPr sz="800" spc="-3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800" spc="25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в</a:t>
            </a:r>
            <a:r>
              <a:rPr sz="800" spc="-4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800" spc="5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oпpeдe</a:t>
            </a:r>
            <a:r>
              <a:rPr lang="ru-RU" sz="800" spc="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л</a:t>
            </a:r>
            <a:r>
              <a:rPr sz="800" spc="5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eнныe</a:t>
            </a:r>
            <a:r>
              <a:rPr sz="800" spc="-35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lang="ru-RU" sz="800" spc="7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НС</a:t>
            </a:r>
            <a:r>
              <a:rPr sz="800" spc="-4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800" spc="1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cpoки</a:t>
            </a:r>
            <a:endParaRPr sz="800">
              <a:solidFill>
                <a:schemeClr val="tx1">
                  <a:lumMod val="65000"/>
                  <a:lumOff val="35000"/>
                </a:schemeClr>
              </a:solidFill>
              <a:cs typeface="Trebuchet MS" panose="020B0603020202020204"/>
            </a:endParaRPr>
          </a:p>
        </p:txBody>
      </p:sp>
      <p:grpSp>
        <p:nvGrpSpPr>
          <p:cNvPr id="45" name="object 50"/>
          <p:cNvGrpSpPr/>
          <p:nvPr/>
        </p:nvGrpSpPr>
        <p:grpSpPr>
          <a:xfrm>
            <a:off x="3210221" y="4423660"/>
            <a:ext cx="383970" cy="119514"/>
            <a:chOff x="3158252" y="3901190"/>
            <a:chExt cx="374015" cy="110489"/>
          </a:xfrm>
        </p:grpSpPr>
        <p:sp>
          <p:nvSpPr>
            <p:cNvPr id="124" name="object 51"/>
            <p:cNvSpPr/>
            <p:nvPr/>
          </p:nvSpPr>
          <p:spPr>
            <a:xfrm>
              <a:off x="3188084" y="3956272"/>
              <a:ext cx="337820" cy="0"/>
            </a:xfrm>
            <a:custGeom>
              <a:avLst/>
              <a:gdLst/>
              <a:ahLst/>
              <a:cxnLst/>
              <a:rect l="l" t="t" r="r" b="b"/>
              <a:pathLst>
                <a:path w="337820">
                  <a:moveTo>
                    <a:pt x="33781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92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52"/>
            <p:cNvSpPr/>
            <p:nvPr/>
          </p:nvSpPr>
          <p:spPr>
            <a:xfrm>
              <a:off x="3477163" y="3907540"/>
              <a:ext cx="48895" cy="97790"/>
            </a:xfrm>
            <a:custGeom>
              <a:avLst/>
              <a:gdLst/>
              <a:ahLst/>
              <a:cxnLst/>
              <a:rect l="l" t="t" r="r" b="b"/>
              <a:pathLst>
                <a:path w="48895" h="97789">
                  <a:moveTo>
                    <a:pt x="0" y="97472"/>
                  </a:moveTo>
                  <a:lnTo>
                    <a:pt x="48742" y="4872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92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53"/>
            <p:cNvSpPr/>
            <p:nvPr/>
          </p:nvSpPr>
          <p:spPr>
            <a:xfrm>
              <a:off x="3164602" y="3940218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23482" y="0"/>
                  </a:moveTo>
                  <a:lnTo>
                    <a:pt x="14342" y="1847"/>
                  </a:lnTo>
                  <a:lnTo>
                    <a:pt x="6878" y="6884"/>
                  </a:lnTo>
                  <a:lnTo>
                    <a:pt x="1845" y="14353"/>
                  </a:lnTo>
                  <a:lnTo>
                    <a:pt x="0" y="23494"/>
                  </a:lnTo>
                  <a:lnTo>
                    <a:pt x="1845" y="32641"/>
                  </a:lnTo>
                  <a:lnTo>
                    <a:pt x="6878" y="40109"/>
                  </a:lnTo>
                  <a:lnTo>
                    <a:pt x="14342" y="45144"/>
                  </a:lnTo>
                  <a:lnTo>
                    <a:pt x="23482" y="46989"/>
                  </a:lnTo>
                  <a:lnTo>
                    <a:pt x="32636" y="45144"/>
                  </a:lnTo>
                  <a:lnTo>
                    <a:pt x="40108" y="40109"/>
                  </a:lnTo>
                  <a:lnTo>
                    <a:pt x="45143" y="32641"/>
                  </a:lnTo>
                  <a:lnTo>
                    <a:pt x="46989" y="23494"/>
                  </a:lnTo>
                  <a:lnTo>
                    <a:pt x="45143" y="14353"/>
                  </a:lnTo>
                  <a:lnTo>
                    <a:pt x="40108" y="6884"/>
                  </a:lnTo>
                  <a:lnTo>
                    <a:pt x="32636" y="1847"/>
                  </a:lnTo>
                  <a:lnTo>
                    <a:pt x="23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54"/>
            <p:cNvSpPr/>
            <p:nvPr/>
          </p:nvSpPr>
          <p:spPr>
            <a:xfrm>
              <a:off x="3164602" y="3940218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46989" y="23494"/>
                  </a:moveTo>
                  <a:lnTo>
                    <a:pt x="45143" y="32641"/>
                  </a:lnTo>
                  <a:lnTo>
                    <a:pt x="40108" y="40109"/>
                  </a:lnTo>
                  <a:lnTo>
                    <a:pt x="32636" y="45144"/>
                  </a:lnTo>
                  <a:lnTo>
                    <a:pt x="23482" y="46989"/>
                  </a:lnTo>
                  <a:lnTo>
                    <a:pt x="14342" y="45144"/>
                  </a:lnTo>
                  <a:lnTo>
                    <a:pt x="6878" y="40109"/>
                  </a:lnTo>
                  <a:lnTo>
                    <a:pt x="1845" y="32641"/>
                  </a:lnTo>
                  <a:lnTo>
                    <a:pt x="0" y="23494"/>
                  </a:lnTo>
                  <a:lnTo>
                    <a:pt x="1845" y="14353"/>
                  </a:lnTo>
                  <a:lnTo>
                    <a:pt x="6878" y="6884"/>
                  </a:lnTo>
                  <a:lnTo>
                    <a:pt x="14342" y="1847"/>
                  </a:lnTo>
                  <a:lnTo>
                    <a:pt x="23482" y="0"/>
                  </a:lnTo>
                  <a:lnTo>
                    <a:pt x="32636" y="1847"/>
                  </a:lnTo>
                  <a:lnTo>
                    <a:pt x="40108" y="6884"/>
                  </a:lnTo>
                  <a:lnTo>
                    <a:pt x="45143" y="14353"/>
                  </a:lnTo>
                  <a:lnTo>
                    <a:pt x="46989" y="23494"/>
                  </a:lnTo>
                  <a:close/>
                </a:path>
              </a:pathLst>
            </a:custGeom>
            <a:ln w="12700">
              <a:solidFill>
                <a:srgbClr val="092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55"/>
          <p:cNvGrpSpPr/>
          <p:nvPr/>
        </p:nvGrpSpPr>
        <p:grpSpPr>
          <a:xfrm>
            <a:off x="5982264" y="4416793"/>
            <a:ext cx="383970" cy="119514"/>
            <a:chOff x="5806624" y="3901190"/>
            <a:chExt cx="374015" cy="110489"/>
          </a:xfrm>
        </p:grpSpPr>
        <p:sp>
          <p:nvSpPr>
            <p:cNvPr id="120" name="object 56"/>
            <p:cNvSpPr/>
            <p:nvPr/>
          </p:nvSpPr>
          <p:spPr>
            <a:xfrm>
              <a:off x="5836469" y="3956272"/>
              <a:ext cx="337820" cy="0"/>
            </a:xfrm>
            <a:custGeom>
              <a:avLst/>
              <a:gdLst/>
              <a:ahLst/>
              <a:cxnLst/>
              <a:rect l="l" t="t" r="r" b="b"/>
              <a:pathLst>
                <a:path w="337820">
                  <a:moveTo>
                    <a:pt x="33780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92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57"/>
            <p:cNvSpPr/>
            <p:nvPr/>
          </p:nvSpPr>
          <p:spPr>
            <a:xfrm>
              <a:off x="6125547" y="3907540"/>
              <a:ext cx="48895" cy="97790"/>
            </a:xfrm>
            <a:custGeom>
              <a:avLst/>
              <a:gdLst/>
              <a:ahLst/>
              <a:cxnLst/>
              <a:rect l="l" t="t" r="r" b="b"/>
              <a:pathLst>
                <a:path w="48895" h="97789">
                  <a:moveTo>
                    <a:pt x="0" y="97472"/>
                  </a:moveTo>
                  <a:lnTo>
                    <a:pt x="48729" y="4872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92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58"/>
            <p:cNvSpPr/>
            <p:nvPr/>
          </p:nvSpPr>
          <p:spPr>
            <a:xfrm>
              <a:off x="5812974" y="3932777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23494" y="0"/>
                  </a:moveTo>
                  <a:lnTo>
                    <a:pt x="14348" y="1847"/>
                  </a:lnTo>
                  <a:lnTo>
                    <a:pt x="6880" y="6884"/>
                  </a:lnTo>
                  <a:lnTo>
                    <a:pt x="1845" y="14353"/>
                  </a:lnTo>
                  <a:lnTo>
                    <a:pt x="0" y="23494"/>
                  </a:lnTo>
                  <a:lnTo>
                    <a:pt x="1845" y="32641"/>
                  </a:lnTo>
                  <a:lnTo>
                    <a:pt x="6880" y="40109"/>
                  </a:lnTo>
                  <a:lnTo>
                    <a:pt x="14348" y="45144"/>
                  </a:lnTo>
                  <a:lnTo>
                    <a:pt x="23494" y="46989"/>
                  </a:lnTo>
                  <a:lnTo>
                    <a:pt x="32641" y="45144"/>
                  </a:lnTo>
                  <a:lnTo>
                    <a:pt x="40109" y="40109"/>
                  </a:lnTo>
                  <a:lnTo>
                    <a:pt x="45144" y="32641"/>
                  </a:lnTo>
                  <a:lnTo>
                    <a:pt x="46989" y="23494"/>
                  </a:lnTo>
                  <a:lnTo>
                    <a:pt x="45144" y="14353"/>
                  </a:lnTo>
                  <a:lnTo>
                    <a:pt x="40109" y="6884"/>
                  </a:lnTo>
                  <a:lnTo>
                    <a:pt x="32641" y="1847"/>
                  </a:lnTo>
                  <a:lnTo>
                    <a:pt x="23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59"/>
            <p:cNvSpPr/>
            <p:nvPr/>
          </p:nvSpPr>
          <p:spPr>
            <a:xfrm>
              <a:off x="5812974" y="3932777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46989" y="23494"/>
                  </a:moveTo>
                  <a:lnTo>
                    <a:pt x="45144" y="32641"/>
                  </a:lnTo>
                  <a:lnTo>
                    <a:pt x="40109" y="40109"/>
                  </a:lnTo>
                  <a:lnTo>
                    <a:pt x="32641" y="45144"/>
                  </a:lnTo>
                  <a:lnTo>
                    <a:pt x="23494" y="46989"/>
                  </a:lnTo>
                  <a:lnTo>
                    <a:pt x="14348" y="45144"/>
                  </a:lnTo>
                  <a:lnTo>
                    <a:pt x="6880" y="40109"/>
                  </a:lnTo>
                  <a:lnTo>
                    <a:pt x="1845" y="32641"/>
                  </a:lnTo>
                  <a:lnTo>
                    <a:pt x="0" y="23494"/>
                  </a:lnTo>
                  <a:lnTo>
                    <a:pt x="1845" y="14353"/>
                  </a:lnTo>
                  <a:lnTo>
                    <a:pt x="6880" y="6884"/>
                  </a:lnTo>
                  <a:lnTo>
                    <a:pt x="14348" y="1847"/>
                  </a:lnTo>
                  <a:lnTo>
                    <a:pt x="23494" y="0"/>
                  </a:lnTo>
                  <a:lnTo>
                    <a:pt x="32641" y="1847"/>
                  </a:lnTo>
                  <a:lnTo>
                    <a:pt x="40109" y="6884"/>
                  </a:lnTo>
                  <a:lnTo>
                    <a:pt x="45144" y="14353"/>
                  </a:lnTo>
                  <a:lnTo>
                    <a:pt x="46989" y="23494"/>
                  </a:lnTo>
                  <a:close/>
                </a:path>
              </a:pathLst>
            </a:custGeom>
            <a:ln w="12700">
              <a:solidFill>
                <a:srgbClr val="092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65"/>
          <p:cNvGrpSpPr/>
          <p:nvPr/>
        </p:nvGrpSpPr>
        <p:grpSpPr>
          <a:xfrm>
            <a:off x="2305425" y="1344468"/>
            <a:ext cx="383970" cy="119514"/>
            <a:chOff x="2163956" y="997832"/>
            <a:chExt cx="374015" cy="110489"/>
          </a:xfrm>
        </p:grpSpPr>
        <p:sp>
          <p:nvSpPr>
            <p:cNvPr id="112" name="object 66"/>
            <p:cNvSpPr/>
            <p:nvPr/>
          </p:nvSpPr>
          <p:spPr>
            <a:xfrm>
              <a:off x="2482880" y="1004182"/>
              <a:ext cx="48895" cy="97790"/>
            </a:xfrm>
            <a:custGeom>
              <a:avLst/>
              <a:gdLst/>
              <a:ahLst/>
              <a:cxnLst/>
              <a:rect l="l" t="t" r="r" b="b"/>
              <a:pathLst>
                <a:path w="48894" h="97790">
                  <a:moveTo>
                    <a:pt x="0" y="97472"/>
                  </a:moveTo>
                  <a:lnTo>
                    <a:pt x="48729" y="4874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92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67"/>
            <p:cNvSpPr/>
            <p:nvPr/>
          </p:nvSpPr>
          <p:spPr>
            <a:xfrm>
              <a:off x="2193801" y="1052920"/>
              <a:ext cx="337820" cy="0"/>
            </a:xfrm>
            <a:custGeom>
              <a:avLst/>
              <a:gdLst/>
              <a:ahLst/>
              <a:cxnLst/>
              <a:rect l="l" t="t" r="r" b="b"/>
              <a:pathLst>
                <a:path w="337819">
                  <a:moveTo>
                    <a:pt x="33780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92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68"/>
            <p:cNvSpPr/>
            <p:nvPr/>
          </p:nvSpPr>
          <p:spPr>
            <a:xfrm>
              <a:off x="2170306" y="1029425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90">
                  <a:moveTo>
                    <a:pt x="23494" y="0"/>
                  </a:moveTo>
                  <a:lnTo>
                    <a:pt x="14348" y="1845"/>
                  </a:lnTo>
                  <a:lnTo>
                    <a:pt x="6880" y="6880"/>
                  </a:lnTo>
                  <a:lnTo>
                    <a:pt x="1845" y="14348"/>
                  </a:lnTo>
                  <a:lnTo>
                    <a:pt x="0" y="23495"/>
                  </a:lnTo>
                  <a:lnTo>
                    <a:pt x="1845" y="32636"/>
                  </a:lnTo>
                  <a:lnTo>
                    <a:pt x="6880" y="40105"/>
                  </a:lnTo>
                  <a:lnTo>
                    <a:pt x="14348" y="45142"/>
                  </a:lnTo>
                  <a:lnTo>
                    <a:pt x="23494" y="46990"/>
                  </a:lnTo>
                  <a:lnTo>
                    <a:pt x="32641" y="45142"/>
                  </a:lnTo>
                  <a:lnTo>
                    <a:pt x="40109" y="40105"/>
                  </a:lnTo>
                  <a:lnTo>
                    <a:pt x="45144" y="32636"/>
                  </a:lnTo>
                  <a:lnTo>
                    <a:pt x="46989" y="23495"/>
                  </a:lnTo>
                  <a:lnTo>
                    <a:pt x="45144" y="14348"/>
                  </a:lnTo>
                  <a:lnTo>
                    <a:pt x="40109" y="6880"/>
                  </a:lnTo>
                  <a:lnTo>
                    <a:pt x="32641" y="1845"/>
                  </a:lnTo>
                  <a:lnTo>
                    <a:pt x="23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69"/>
            <p:cNvSpPr/>
            <p:nvPr/>
          </p:nvSpPr>
          <p:spPr>
            <a:xfrm>
              <a:off x="2170306" y="1029425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90">
                  <a:moveTo>
                    <a:pt x="46989" y="23495"/>
                  </a:moveTo>
                  <a:lnTo>
                    <a:pt x="45144" y="32636"/>
                  </a:lnTo>
                  <a:lnTo>
                    <a:pt x="40109" y="40105"/>
                  </a:lnTo>
                  <a:lnTo>
                    <a:pt x="32641" y="45142"/>
                  </a:lnTo>
                  <a:lnTo>
                    <a:pt x="23494" y="46990"/>
                  </a:lnTo>
                  <a:lnTo>
                    <a:pt x="14348" y="45142"/>
                  </a:lnTo>
                  <a:lnTo>
                    <a:pt x="6880" y="40105"/>
                  </a:lnTo>
                  <a:lnTo>
                    <a:pt x="1845" y="32636"/>
                  </a:lnTo>
                  <a:lnTo>
                    <a:pt x="0" y="23495"/>
                  </a:lnTo>
                  <a:lnTo>
                    <a:pt x="1845" y="14348"/>
                  </a:lnTo>
                  <a:lnTo>
                    <a:pt x="6880" y="6880"/>
                  </a:lnTo>
                  <a:lnTo>
                    <a:pt x="14348" y="1845"/>
                  </a:lnTo>
                  <a:lnTo>
                    <a:pt x="23494" y="0"/>
                  </a:lnTo>
                  <a:lnTo>
                    <a:pt x="32641" y="1845"/>
                  </a:lnTo>
                  <a:lnTo>
                    <a:pt x="40109" y="6880"/>
                  </a:lnTo>
                  <a:lnTo>
                    <a:pt x="45144" y="14348"/>
                  </a:lnTo>
                  <a:lnTo>
                    <a:pt x="46989" y="23495"/>
                  </a:lnTo>
                  <a:close/>
                </a:path>
              </a:pathLst>
            </a:custGeom>
            <a:ln w="12700">
              <a:solidFill>
                <a:srgbClr val="092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76"/>
          <p:cNvSpPr/>
          <p:nvPr/>
        </p:nvSpPr>
        <p:spPr>
          <a:xfrm>
            <a:off x="3946810" y="3951916"/>
            <a:ext cx="69754" cy="37091"/>
          </a:xfrm>
          <a:custGeom>
            <a:avLst/>
            <a:gdLst/>
            <a:ahLst/>
            <a:cxnLst/>
            <a:rect l="l" t="t" r="r" b="b"/>
            <a:pathLst>
              <a:path w="67945" h="34289">
                <a:moveTo>
                  <a:pt x="67843" y="33921"/>
                </a:moveTo>
                <a:lnTo>
                  <a:pt x="33921" y="0"/>
                </a:lnTo>
                <a:lnTo>
                  <a:pt x="0" y="33921"/>
                </a:lnTo>
              </a:path>
            </a:pathLst>
          </a:custGeom>
          <a:ln w="6350">
            <a:solidFill>
              <a:srgbClr val="9B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77"/>
          <p:cNvSpPr/>
          <p:nvPr/>
        </p:nvSpPr>
        <p:spPr>
          <a:xfrm>
            <a:off x="550912" y="4092234"/>
            <a:ext cx="100393" cy="52889"/>
          </a:xfrm>
          <a:custGeom>
            <a:avLst/>
            <a:gdLst/>
            <a:ahLst/>
            <a:cxnLst/>
            <a:rect l="l" t="t" r="r" b="b"/>
            <a:pathLst>
              <a:path w="97790" h="48895">
                <a:moveTo>
                  <a:pt x="0" y="0"/>
                </a:moveTo>
                <a:lnTo>
                  <a:pt x="48742" y="48742"/>
                </a:lnTo>
                <a:lnTo>
                  <a:pt x="97472" y="0"/>
                </a:lnTo>
              </a:path>
            </a:pathLst>
          </a:custGeom>
          <a:ln w="12700">
            <a:solidFill>
              <a:srgbClr val="0922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78"/>
          <p:cNvSpPr/>
          <p:nvPr/>
        </p:nvSpPr>
        <p:spPr>
          <a:xfrm>
            <a:off x="10228288" y="1390302"/>
            <a:ext cx="201378" cy="1989164"/>
          </a:xfrm>
          <a:custGeom>
            <a:avLst/>
            <a:gdLst/>
            <a:ahLst/>
            <a:cxnLst/>
            <a:rect l="l" t="t" r="r" b="b"/>
            <a:pathLst>
              <a:path w="272415" h="1838960">
                <a:moveTo>
                  <a:pt x="271830" y="1838578"/>
                </a:moveTo>
                <a:lnTo>
                  <a:pt x="271830" y="126999"/>
                </a:lnTo>
                <a:lnTo>
                  <a:pt x="266674" y="77854"/>
                </a:lnTo>
                <a:lnTo>
                  <a:pt x="251281" y="41866"/>
                </a:lnTo>
                <a:lnTo>
                  <a:pt x="225766" y="17751"/>
                </a:lnTo>
                <a:lnTo>
                  <a:pt x="190245" y="4223"/>
                </a:lnTo>
                <a:lnTo>
                  <a:pt x="144830" y="0"/>
                </a:lnTo>
                <a:lnTo>
                  <a:pt x="0" y="0"/>
                </a:lnTo>
              </a:path>
            </a:pathLst>
          </a:custGeom>
          <a:ln w="12699">
            <a:solidFill>
              <a:srgbClr val="0922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79"/>
          <p:cNvSpPr/>
          <p:nvPr/>
        </p:nvSpPr>
        <p:spPr>
          <a:xfrm>
            <a:off x="671965" y="3353769"/>
            <a:ext cx="9757701" cy="128189"/>
          </a:xfrm>
          <a:custGeom>
            <a:avLst/>
            <a:gdLst/>
            <a:ahLst/>
            <a:cxnLst/>
            <a:rect l="l" t="t" r="r" b="b"/>
            <a:pathLst>
              <a:path w="9998710" h="127000">
                <a:moveTo>
                  <a:pt x="9998290" y="0"/>
                </a:moveTo>
                <a:lnTo>
                  <a:pt x="9993439" y="48077"/>
                </a:lnTo>
                <a:lnTo>
                  <a:pt x="9978656" y="83931"/>
                </a:lnTo>
                <a:lnTo>
                  <a:pt x="9917924" y="122509"/>
                </a:lnTo>
                <a:lnTo>
                  <a:pt x="9871290" y="127000"/>
                </a:lnTo>
                <a:lnTo>
                  <a:pt x="0" y="127000"/>
                </a:lnTo>
              </a:path>
            </a:pathLst>
          </a:custGeom>
          <a:ln w="12700">
            <a:solidFill>
              <a:srgbClr val="0922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0"/>
          <p:cNvSpPr/>
          <p:nvPr/>
        </p:nvSpPr>
        <p:spPr>
          <a:xfrm>
            <a:off x="602146" y="3481958"/>
            <a:ext cx="92845" cy="656880"/>
          </a:xfrm>
          <a:custGeom>
            <a:avLst/>
            <a:gdLst/>
            <a:ahLst/>
            <a:cxnLst/>
            <a:rect l="l" t="t" r="r" b="b"/>
            <a:pathLst>
              <a:path w="127000" h="575945">
                <a:moveTo>
                  <a:pt x="127000" y="0"/>
                </a:moveTo>
                <a:lnTo>
                  <a:pt x="70433" y="3537"/>
                </a:lnTo>
                <a:lnTo>
                  <a:pt x="30857" y="14724"/>
                </a:lnTo>
                <a:lnTo>
                  <a:pt x="7602" y="34423"/>
                </a:lnTo>
                <a:lnTo>
                  <a:pt x="0" y="63500"/>
                </a:lnTo>
                <a:lnTo>
                  <a:pt x="0" y="575475"/>
                </a:lnTo>
              </a:path>
            </a:pathLst>
          </a:custGeom>
          <a:ln w="12700">
            <a:solidFill>
              <a:srgbClr val="0922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1"/>
          <p:cNvSpPr/>
          <p:nvPr/>
        </p:nvSpPr>
        <p:spPr>
          <a:xfrm>
            <a:off x="3981636" y="3988610"/>
            <a:ext cx="0" cy="351675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324789"/>
                </a:moveTo>
                <a:lnTo>
                  <a:pt x="0" y="0"/>
                </a:lnTo>
              </a:path>
            </a:pathLst>
          </a:custGeom>
          <a:ln w="6350">
            <a:solidFill>
              <a:srgbClr val="9B9A9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2"/>
          <p:cNvSpPr/>
          <p:nvPr/>
        </p:nvSpPr>
        <p:spPr>
          <a:xfrm>
            <a:off x="3946812" y="5271121"/>
            <a:ext cx="69754" cy="37091"/>
          </a:xfrm>
          <a:custGeom>
            <a:avLst/>
            <a:gdLst/>
            <a:ahLst/>
            <a:cxnLst/>
            <a:rect l="l" t="t" r="r" b="b"/>
            <a:pathLst>
              <a:path w="67945" h="34289">
                <a:moveTo>
                  <a:pt x="0" y="0"/>
                </a:moveTo>
                <a:lnTo>
                  <a:pt x="33921" y="33921"/>
                </a:lnTo>
                <a:lnTo>
                  <a:pt x="67843" y="0"/>
                </a:lnTo>
              </a:path>
            </a:pathLst>
          </a:custGeom>
          <a:ln w="6350">
            <a:solidFill>
              <a:srgbClr val="9B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3"/>
          <p:cNvSpPr/>
          <p:nvPr/>
        </p:nvSpPr>
        <p:spPr>
          <a:xfrm>
            <a:off x="3981636" y="4809901"/>
            <a:ext cx="0" cy="461574"/>
          </a:xfrm>
          <a:custGeom>
            <a:avLst/>
            <a:gdLst/>
            <a:ahLst/>
            <a:cxnLst/>
            <a:rect l="l" t="t" r="r" b="b"/>
            <a:pathLst>
              <a:path h="426720">
                <a:moveTo>
                  <a:pt x="0" y="0"/>
                </a:moveTo>
                <a:lnTo>
                  <a:pt x="0" y="426389"/>
                </a:lnTo>
              </a:path>
            </a:pathLst>
          </a:custGeom>
          <a:ln w="6350">
            <a:solidFill>
              <a:srgbClr val="9B9A9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4"/>
          <p:cNvSpPr/>
          <p:nvPr/>
        </p:nvSpPr>
        <p:spPr>
          <a:xfrm>
            <a:off x="5644313" y="3725395"/>
            <a:ext cx="35203" cy="73495"/>
          </a:xfrm>
          <a:custGeom>
            <a:avLst/>
            <a:gdLst/>
            <a:ahLst/>
            <a:cxnLst/>
            <a:rect l="l" t="t" r="r" b="b"/>
            <a:pathLst>
              <a:path w="34289" h="67944">
                <a:moveTo>
                  <a:pt x="0" y="67843"/>
                </a:moveTo>
                <a:lnTo>
                  <a:pt x="33921" y="33921"/>
                </a:lnTo>
                <a:lnTo>
                  <a:pt x="0" y="0"/>
                </a:lnTo>
              </a:path>
            </a:pathLst>
          </a:custGeom>
          <a:ln w="6350">
            <a:solidFill>
              <a:srgbClr val="9B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85"/>
          <p:cNvSpPr/>
          <p:nvPr/>
        </p:nvSpPr>
        <p:spPr>
          <a:xfrm>
            <a:off x="7909724" y="2110283"/>
            <a:ext cx="69754" cy="37091"/>
          </a:xfrm>
          <a:custGeom>
            <a:avLst/>
            <a:gdLst/>
            <a:ahLst/>
            <a:cxnLst/>
            <a:rect l="l" t="t" r="r" b="b"/>
            <a:pathLst>
              <a:path w="67945" h="34289">
                <a:moveTo>
                  <a:pt x="0" y="0"/>
                </a:moveTo>
                <a:lnTo>
                  <a:pt x="33921" y="33921"/>
                </a:lnTo>
                <a:lnTo>
                  <a:pt x="67843" y="0"/>
                </a:lnTo>
              </a:path>
            </a:pathLst>
          </a:custGeom>
          <a:ln w="6350">
            <a:solidFill>
              <a:srgbClr val="9B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86"/>
          <p:cNvSpPr/>
          <p:nvPr/>
        </p:nvSpPr>
        <p:spPr>
          <a:xfrm>
            <a:off x="7944547" y="1688137"/>
            <a:ext cx="0" cy="434786"/>
          </a:xfrm>
          <a:custGeom>
            <a:avLst/>
            <a:gdLst/>
            <a:ahLst/>
            <a:cxnLst/>
            <a:rect l="l" t="t" r="r" b="b"/>
            <a:pathLst>
              <a:path h="401955">
                <a:moveTo>
                  <a:pt x="0" y="0"/>
                </a:moveTo>
                <a:lnTo>
                  <a:pt x="0" y="401434"/>
                </a:lnTo>
              </a:path>
            </a:pathLst>
          </a:cu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87"/>
          <p:cNvSpPr/>
          <p:nvPr/>
        </p:nvSpPr>
        <p:spPr>
          <a:xfrm>
            <a:off x="2939802" y="2091557"/>
            <a:ext cx="69754" cy="37091"/>
          </a:xfrm>
          <a:custGeom>
            <a:avLst/>
            <a:gdLst/>
            <a:ahLst/>
            <a:cxnLst/>
            <a:rect l="l" t="t" r="r" b="b"/>
            <a:pathLst>
              <a:path w="67944" h="34289">
                <a:moveTo>
                  <a:pt x="0" y="0"/>
                </a:moveTo>
                <a:lnTo>
                  <a:pt x="33921" y="33921"/>
                </a:lnTo>
                <a:lnTo>
                  <a:pt x="67843" y="0"/>
                </a:lnTo>
              </a:path>
            </a:pathLst>
          </a:custGeom>
          <a:ln w="6350">
            <a:solidFill>
              <a:srgbClr val="9B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88"/>
          <p:cNvSpPr/>
          <p:nvPr/>
        </p:nvSpPr>
        <p:spPr>
          <a:xfrm>
            <a:off x="2974626" y="1669409"/>
            <a:ext cx="0" cy="434786"/>
          </a:xfrm>
          <a:custGeom>
            <a:avLst/>
            <a:gdLst/>
            <a:ahLst/>
            <a:cxnLst/>
            <a:rect l="l" t="t" r="r" b="b"/>
            <a:pathLst>
              <a:path h="401955">
                <a:moveTo>
                  <a:pt x="0" y="0"/>
                </a:moveTo>
                <a:lnTo>
                  <a:pt x="0" y="401434"/>
                </a:lnTo>
              </a:path>
            </a:pathLst>
          </a:cu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89"/>
          <p:cNvSpPr/>
          <p:nvPr/>
        </p:nvSpPr>
        <p:spPr>
          <a:xfrm>
            <a:off x="10033665" y="1364888"/>
            <a:ext cx="48241" cy="50828"/>
          </a:xfrm>
          <a:custGeom>
            <a:avLst/>
            <a:gdLst/>
            <a:ahLst/>
            <a:cxnLst/>
            <a:rect l="l" t="t" r="r" b="b"/>
            <a:pathLst>
              <a:path w="46990" h="46990">
                <a:moveTo>
                  <a:pt x="23507" y="0"/>
                </a:moveTo>
                <a:lnTo>
                  <a:pt x="14353" y="1847"/>
                </a:lnTo>
                <a:lnTo>
                  <a:pt x="6881" y="6884"/>
                </a:lnTo>
                <a:lnTo>
                  <a:pt x="1846" y="14353"/>
                </a:lnTo>
                <a:lnTo>
                  <a:pt x="0" y="23495"/>
                </a:lnTo>
                <a:lnTo>
                  <a:pt x="1846" y="32641"/>
                </a:lnTo>
                <a:lnTo>
                  <a:pt x="6881" y="40109"/>
                </a:lnTo>
                <a:lnTo>
                  <a:pt x="14353" y="45144"/>
                </a:lnTo>
                <a:lnTo>
                  <a:pt x="23507" y="46990"/>
                </a:lnTo>
                <a:lnTo>
                  <a:pt x="32647" y="45144"/>
                </a:lnTo>
                <a:lnTo>
                  <a:pt x="40111" y="40109"/>
                </a:lnTo>
                <a:lnTo>
                  <a:pt x="45144" y="32641"/>
                </a:lnTo>
                <a:lnTo>
                  <a:pt x="46990" y="23495"/>
                </a:lnTo>
                <a:lnTo>
                  <a:pt x="45144" y="14353"/>
                </a:lnTo>
                <a:lnTo>
                  <a:pt x="40111" y="6884"/>
                </a:lnTo>
                <a:lnTo>
                  <a:pt x="32647" y="1847"/>
                </a:lnTo>
                <a:lnTo>
                  <a:pt x="23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object 9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5640" y="2204771"/>
            <a:ext cx="250855" cy="247917"/>
          </a:xfrm>
          <a:prstGeom prst="rect">
            <a:avLst/>
          </a:prstGeom>
          <a:ln>
            <a:noFill/>
          </a:ln>
        </p:spPr>
      </p:pic>
      <p:sp>
        <p:nvSpPr>
          <p:cNvPr id="99" name="object 94"/>
          <p:cNvSpPr/>
          <p:nvPr/>
        </p:nvSpPr>
        <p:spPr>
          <a:xfrm>
            <a:off x="7909724" y="2733498"/>
            <a:ext cx="69754" cy="37091"/>
          </a:xfrm>
          <a:custGeom>
            <a:avLst/>
            <a:gdLst/>
            <a:ahLst/>
            <a:cxnLst/>
            <a:rect l="l" t="t" r="r" b="b"/>
            <a:pathLst>
              <a:path w="67945" h="34289">
                <a:moveTo>
                  <a:pt x="0" y="0"/>
                </a:moveTo>
                <a:lnTo>
                  <a:pt x="33921" y="33921"/>
                </a:lnTo>
                <a:lnTo>
                  <a:pt x="67843" y="0"/>
                </a:lnTo>
              </a:path>
            </a:pathLst>
          </a:cu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95"/>
          <p:cNvSpPr/>
          <p:nvPr/>
        </p:nvSpPr>
        <p:spPr>
          <a:xfrm>
            <a:off x="7944535" y="2513057"/>
            <a:ext cx="0" cy="231474"/>
          </a:xfrm>
          <a:custGeom>
            <a:avLst/>
            <a:gdLst/>
            <a:ahLst/>
            <a:cxnLst/>
            <a:rect l="l" t="t" r="r" b="b"/>
            <a:pathLst>
              <a:path h="213994">
                <a:moveTo>
                  <a:pt x="0" y="0"/>
                </a:moveTo>
                <a:lnTo>
                  <a:pt x="0" y="213436"/>
                </a:lnTo>
              </a:path>
            </a:pathLst>
          </a:custGeom>
          <a:ln w="6350">
            <a:solidFill>
              <a:srgbClr val="9B9A9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98"/>
          <p:cNvSpPr/>
          <p:nvPr/>
        </p:nvSpPr>
        <p:spPr>
          <a:xfrm>
            <a:off x="7874443" y="4483241"/>
            <a:ext cx="346812" cy="0"/>
          </a:xfrm>
          <a:custGeom>
            <a:avLst/>
            <a:gdLst/>
            <a:ahLst/>
            <a:cxnLst/>
            <a:rect l="l" t="t" r="r" b="b"/>
            <a:pathLst>
              <a:path w="337820">
                <a:moveTo>
                  <a:pt x="33780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922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99"/>
          <p:cNvSpPr/>
          <p:nvPr/>
        </p:nvSpPr>
        <p:spPr>
          <a:xfrm>
            <a:off x="8171214" y="4431293"/>
            <a:ext cx="50196" cy="105777"/>
          </a:xfrm>
          <a:custGeom>
            <a:avLst/>
            <a:gdLst/>
            <a:ahLst/>
            <a:cxnLst/>
            <a:rect l="l" t="t" r="r" b="b"/>
            <a:pathLst>
              <a:path w="48895" h="97789">
                <a:moveTo>
                  <a:pt x="0" y="97472"/>
                </a:moveTo>
                <a:lnTo>
                  <a:pt x="48729" y="48729"/>
                </a:lnTo>
                <a:lnTo>
                  <a:pt x="0" y="0"/>
                </a:lnTo>
              </a:path>
            </a:pathLst>
          </a:custGeom>
          <a:ln w="12700">
            <a:solidFill>
              <a:srgbClr val="0922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0"/>
          <p:cNvSpPr/>
          <p:nvPr/>
        </p:nvSpPr>
        <p:spPr>
          <a:xfrm>
            <a:off x="7850321" y="4543079"/>
            <a:ext cx="48241" cy="50828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23495" y="0"/>
                </a:moveTo>
                <a:lnTo>
                  <a:pt x="14348" y="1847"/>
                </a:lnTo>
                <a:lnTo>
                  <a:pt x="6880" y="6884"/>
                </a:lnTo>
                <a:lnTo>
                  <a:pt x="1845" y="14353"/>
                </a:lnTo>
                <a:lnTo>
                  <a:pt x="0" y="23494"/>
                </a:lnTo>
                <a:lnTo>
                  <a:pt x="1845" y="32641"/>
                </a:lnTo>
                <a:lnTo>
                  <a:pt x="6880" y="40109"/>
                </a:lnTo>
                <a:lnTo>
                  <a:pt x="14348" y="45144"/>
                </a:lnTo>
                <a:lnTo>
                  <a:pt x="23495" y="46989"/>
                </a:lnTo>
                <a:lnTo>
                  <a:pt x="32641" y="45144"/>
                </a:lnTo>
                <a:lnTo>
                  <a:pt x="40109" y="40109"/>
                </a:lnTo>
                <a:lnTo>
                  <a:pt x="45144" y="32641"/>
                </a:lnTo>
                <a:lnTo>
                  <a:pt x="46990" y="23494"/>
                </a:lnTo>
                <a:lnTo>
                  <a:pt x="45144" y="14353"/>
                </a:lnTo>
                <a:lnTo>
                  <a:pt x="40109" y="6884"/>
                </a:lnTo>
                <a:lnTo>
                  <a:pt x="32641" y="1847"/>
                </a:lnTo>
                <a:lnTo>
                  <a:pt x="234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1"/>
          <p:cNvSpPr/>
          <p:nvPr/>
        </p:nvSpPr>
        <p:spPr>
          <a:xfrm>
            <a:off x="7831271" y="4459043"/>
            <a:ext cx="48241" cy="50828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46990" y="23494"/>
                </a:moveTo>
                <a:lnTo>
                  <a:pt x="45144" y="32641"/>
                </a:lnTo>
                <a:lnTo>
                  <a:pt x="40109" y="40109"/>
                </a:lnTo>
                <a:lnTo>
                  <a:pt x="32641" y="45144"/>
                </a:lnTo>
                <a:lnTo>
                  <a:pt x="23495" y="46989"/>
                </a:lnTo>
                <a:lnTo>
                  <a:pt x="14348" y="45144"/>
                </a:lnTo>
                <a:lnTo>
                  <a:pt x="6880" y="40109"/>
                </a:lnTo>
                <a:lnTo>
                  <a:pt x="1845" y="32641"/>
                </a:lnTo>
                <a:lnTo>
                  <a:pt x="0" y="23494"/>
                </a:lnTo>
                <a:lnTo>
                  <a:pt x="1845" y="14353"/>
                </a:lnTo>
                <a:lnTo>
                  <a:pt x="6880" y="6884"/>
                </a:lnTo>
                <a:lnTo>
                  <a:pt x="14348" y="1847"/>
                </a:lnTo>
                <a:lnTo>
                  <a:pt x="23495" y="0"/>
                </a:lnTo>
                <a:lnTo>
                  <a:pt x="32641" y="1847"/>
                </a:lnTo>
                <a:lnTo>
                  <a:pt x="40109" y="6884"/>
                </a:lnTo>
                <a:lnTo>
                  <a:pt x="45144" y="14353"/>
                </a:lnTo>
                <a:lnTo>
                  <a:pt x="46990" y="23494"/>
                </a:lnTo>
                <a:close/>
              </a:path>
            </a:pathLst>
          </a:custGeom>
          <a:ln w="12700">
            <a:solidFill>
              <a:srgbClr val="0922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2"/>
          <p:cNvSpPr/>
          <p:nvPr/>
        </p:nvSpPr>
        <p:spPr>
          <a:xfrm>
            <a:off x="8284521" y="5452709"/>
            <a:ext cx="35203" cy="73495"/>
          </a:xfrm>
          <a:custGeom>
            <a:avLst/>
            <a:gdLst/>
            <a:ahLst/>
            <a:cxnLst/>
            <a:rect l="l" t="t" r="r" b="b"/>
            <a:pathLst>
              <a:path w="34290" h="67945">
                <a:moveTo>
                  <a:pt x="0" y="67843"/>
                </a:moveTo>
                <a:lnTo>
                  <a:pt x="33921" y="33921"/>
                </a:lnTo>
                <a:lnTo>
                  <a:pt x="0" y="0"/>
                </a:lnTo>
              </a:path>
            </a:pathLst>
          </a:custGeom>
          <a:ln w="6350">
            <a:solidFill>
              <a:srgbClr val="9B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03"/>
          <p:cNvSpPr txBox="1"/>
          <p:nvPr/>
        </p:nvSpPr>
        <p:spPr>
          <a:xfrm>
            <a:off x="827359" y="4373526"/>
            <a:ext cx="2273834" cy="40523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64770">
              <a:spcBef>
                <a:spcPts val="180"/>
              </a:spcBef>
            </a:pPr>
            <a:r>
              <a:rPr lang="ru-RU" sz="1200" spc="-85" dirty="0">
                <a:solidFill>
                  <a:srgbClr val="162733"/>
                </a:solidFill>
                <a:cs typeface="Tahoma" panose="020B0604030504040204"/>
              </a:rPr>
              <a:t>КОМПЛЕКСНАЯ ЭКСПЕРТИЗА</a:t>
            </a:r>
            <a:endParaRPr sz="1200" dirty="0">
              <a:cs typeface="Tahoma" panose="020B0604030504040204"/>
            </a:endParaRPr>
          </a:p>
          <a:p>
            <a:pPr marL="71120">
              <a:spcBef>
                <a:spcPts val="80"/>
              </a:spcBef>
            </a:pPr>
            <a:r>
              <a:rPr sz="1200" spc="-45" dirty="0">
                <a:solidFill>
                  <a:srgbClr val="DA0933"/>
                </a:solidFill>
                <a:cs typeface="Trebuchet MS" panose="020B0603020202020204"/>
              </a:rPr>
              <a:t>≤</a:t>
            </a:r>
            <a:r>
              <a:rPr sz="1200" spc="-50" dirty="0">
                <a:solidFill>
                  <a:srgbClr val="DA0933"/>
                </a:solidFill>
                <a:cs typeface="Trebuchet MS" panose="020B0603020202020204"/>
              </a:rPr>
              <a:t> </a:t>
            </a:r>
            <a:r>
              <a:rPr sz="1200" spc="80" dirty="0">
                <a:solidFill>
                  <a:srgbClr val="DA0933"/>
                </a:solidFill>
                <a:cs typeface="Trebuchet MS" panose="020B0603020202020204"/>
              </a:rPr>
              <a:t>40</a:t>
            </a:r>
            <a:r>
              <a:rPr sz="1200" spc="-50" dirty="0">
                <a:solidFill>
                  <a:srgbClr val="DA0933"/>
                </a:solidFill>
                <a:cs typeface="Trebuchet MS" panose="020B0603020202020204"/>
              </a:rPr>
              <a:t> </a:t>
            </a:r>
            <a:r>
              <a:rPr sz="1200" spc="15" dirty="0" err="1">
                <a:solidFill>
                  <a:srgbClr val="DA0933"/>
                </a:solidFill>
                <a:cs typeface="Trebuchet MS" panose="020B0603020202020204"/>
              </a:rPr>
              <a:t>днeй</a:t>
            </a:r>
            <a:endParaRPr sz="900" dirty="0">
              <a:cs typeface="Trebuchet MS" panose="020B0603020202020204"/>
            </a:endParaRPr>
          </a:p>
        </p:txBody>
      </p:sp>
      <p:sp>
        <p:nvSpPr>
          <p:cNvPr id="52" name="object 104"/>
          <p:cNvSpPr txBox="1"/>
          <p:nvPr/>
        </p:nvSpPr>
        <p:spPr>
          <a:xfrm>
            <a:off x="694991" y="5871906"/>
            <a:ext cx="2509998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spcBef>
                <a:spcPts val="100"/>
              </a:spcBef>
            </a:pPr>
            <a:r>
              <a:rPr sz="1100" spc="1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Пpeкpaщeнa </a:t>
            </a:r>
            <a:r>
              <a:rPr sz="1100" spc="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paбoтa </a:t>
            </a:r>
            <a:r>
              <a:rPr sz="11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пo </a:t>
            </a:r>
            <a:r>
              <a:rPr sz="1100" spc="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пpoeктy</a:t>
            </a:r>
            <a:r>
              <a:rPr sz="1100" spc="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1100" spc="1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900" i="1" spc="10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выяв</a:t>
            </a:r>
            <a:r>
              <a:rPr lang="ru-RU" sz="900" i="1" spc="1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л</a:t>
            </a:r>
            <a:r>
              <a:rPr sz="900" i="1" spc="10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eнo</a:t>
            </a:r>
            <a:r>
              <a:rPr sz="900" i="1" spc="-4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900" i="1" spc="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нecooтвeтcтвиe</a:t>
            </a:r>
            <a:r>
              <a:rPr sz="900" i="1" spc="-4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900" i="1" spc="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пpoeктa</a:t>
            </a:r>
            <a:r>
              <a:rPr sz="900" i="1" spc="-4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900" i="1" spc="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кpитepиям </a:t>
            </a:r>
            <a:r>
              <a:rPr sz="900" i="1" spc="-22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900" i="1" spc="-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oтбopa,</a:t>
            </a:r>
            <a:r>
              <a:rPr sz="900" i="1" spc="-4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900" i="1" spc="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имeютcя</a:t>
            </a:r>
            <a:r>
              <a:rPr sz="900" i="1" spc="-4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900" i="1" spc="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кpитичecкиe</a:t>
            </a:r>
            <a:r>
              <a:rPr sz="900" i="1" spc="-4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900" i="1" spc="1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зaмeчaния</a:t>
            </a:r>
            <a:endParaRPr sz="900" i="1" dirty="0">
              <a:solidFill>
                <a:schemeClr val="tx1">
                  <a:lumMod val="65000"/>
                  <a:lumOff val="35000"/>
                </a:schemeClr>
              </a:solidFill>
              <a:cs typeface="Trebuchet MS" panose="020B0603020202020204"/>
            </a:endParaRPr>
          </a:p>
        </p:txBody>
      </p:sp>
      <p:sp>
        <p:nvSpPr>
          <p:cNvPr id="65" name="object 112"/>
          <p:cNvSpPr/>
          <p:nvPr/>
        </p:nvSpPr>
        <p:spPr>
          <a:xfrm>
            <a:off x="708802" y="5110046"/>
            <a:ext cx="69754" cy="37091"/>
          </a:xfrm>
          <a:custGeom>
            <a:avLst/>
            <a:gdLst/>
            <a:ahLst/>
            <a:cxnLst/>
            <a:rect l="l" t="t" r="r" b="b"/>
            <a:pathLst>
              <a:path w="67945" h="34289">
                <a:moveTo>
                  <a:pt x="0" y="0"/>
                </a:moveTo>
                <a:lnTo>
                  <a:pt x="33921" y="33921"/>
                </a:lnTo>
                <a:lnTo>
                  <a:pt x="67843" y="0"/>
                </a:lnTo>
              </a:path>
            </a:pathLst>
          </a:custGeom>
          <a:ln w="6350">
            <a:solidFill>
              <a:srgbClr val="9B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113"/>
          <p:cNvSpPr/>
          <p:nvPr/>
        </p:nvSpPr>
        <p:spPr>
          <a:xfrm>
            <a:off x="743625" y="4796247"/>
            <a:ext cx="0" cy="324888"/>
          </a:xfrm>
          <a:custGeom>
            <a:avLst/>
            <a:gdLst/>
            <a:ahLst/>
            <a:cxnLst/>
            <a:rect l="l" t="t" r="r" b="b"/>
            <a:pathLst>
              <a:path h="300354">
                <a:moveTo>
                  <a:pt x="0" y="0"/>
                </a:moveTo>
                <a:lnTo>
                  <a:pt x="0" y="299745"/>
                </a:lnTo>
              </a:path>
            </a:pathLst>
          </a:custGeom>
          <a:ln w="6350">
            <a:solidFill>
              <a:srgbClr val="9B9A9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114"/>
          <p:cNvSpPr/>
          <p:nvPr/>
        </p:nvSpPr>
        <p:spPr>
          <a:xfrm>
            <a:off x="468923" y="5827291"/>
            <a:ext cx="69754" cy="37091"/>
          </a:xfrm>
          <a:custGeom>
            <a:avLst/>
            <a:gdLst/>
            <a:ahLst/>
            <a:cxnLst/>
            <a:rect l="l" t="t" r="r" b="b"/>
            <a:pathLst>
              <a:path w="67945" h="34289">
                <a:moveTo>
                  <a:pt x="0" y="0"/>
                </a:moveTo>
                <a:lnTo>
                  <a:pt x="33921" y="33921"/>
                </a:lnTo>
                <a:lnTo>
                  <a:pt x="67856" y="0"/>
                </a:lnTo>
              </a:path>
            </a:pathLst>
          </a:custGeom>
          <a:ln w="6350">
            <a:solidFill>
              <a:srgbClr val="9B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115"/>
          <p:cNvSpPr/>
          <p:nvPr/>
        </p:nvSpPr>
        <p:spPr>
          <a:xfrm>
            <a:off x="503758" y="4796261"/>
            <a:ext cx="0" cy="1034420"/>
          </a:xfrm>
          <a:custGeom>
            <a:avLst/>
            <a:gdLst/>
            <a:ahLst/>
            <a:cxnLst/>
            <a:rect l="l" t="t" r="r" b="b"/>
            <a:pathLst>
              <a:path h="956310">
                <a:moveTo>
                  <a:pt x="0" y="0"/>
                </a:moveTo>
                <a:lnTo>
                  <a:pt x="0" y="955802"/>
                </a:lnTo>
              </a:path>
            </a:pathLst>
          </a:custGeom>
          <a:ln w="6350">
            <a:solidFill>
              <a:srgbClr val="9B9A9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Шестиугольник 6"/>
          <p:cNvSpPr/>
          <p:nvPr/>
        </p:nvSpPr>
        <p:spPr>
          <a:xfrm rot="5400000">
            <a:off x="463341" y="1249943"/>
            <a:ext cx="388986" cy="335332"/>
          </a:xfrm>
          <a:prstGeom prst="hexagon">
            <a:avLst/>
          </a:prstGeom>
          <a:solidFill>
            <a:schemeClr val="bg1"/>
          </a:solidFill>
          <a:ln>
            <a:solidFill>
              <a:srgbClr val="202F44"/>
            </a:solidFill>
          </a:ln>
          <a:scene3d>
            <a:camera prst="orthographicFront"/>
            <a:lightRig rig="threePt" dir="t">
              <a:rot lat="0" lon="0" rev="16200000"/>
            </a:lightRig>
          </a:scene3d>
          <a:sp3d>
            <a:bevelT w="6350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t" anchorCtr="0"/>
          <a:lstStyle/>
          <a:p>
            <a:pPr algn="ctr"/>
            <a:r>
              <a:rPr lang="ru-RU" sz="1600" b="1" dirty="0">
                <a:solidFill>
                  <a:srgbClr val="213743"/>
                </a:solidFill>
              </a:rPr>
              <a:t>1</a:t>
            </a:r>
          </a:p>
        </p:txBody>
      </p:sp>
      <p:sp>
        <p:nvSpPr>
          <p:cNvPr id="149" name="Шестиугольник 148"/>
          <p:cNvSpPr/>
          <p:nvPr/>
        </p:nvSpPr>
        <p:spPr>
          <a:xfrm rot="5400000">
            <a:off x="2774543" y="1249943"/>
            <a:ext cx="388986" cy="335332"/>
          </a:xfrm>
          <a:prstGeom prst="hexagon">
            <a:avLst/>
          </a:prstGeom>
          <a:solidFill>
            <a:schemeClr val="bg1"/>
          </a:solidFill>
          <a:ln>
            <a:solidFill>
              <a:srgbClr val="202F44"/>
            </a:solidFill>
          </a:ln>
          <a:scene3d>
            <a:camera prst="orthographicFront"/>
            <a:lightRig rig="threePt" dir="t">
              <a:rot lat="0" lon="0" rev="16200000"/>
            </a:lightRig>
          </a:scene3d>
          <a:sp3d>
            <a:bevelT w="6350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t" anchorCtr="0"/>
          <a:lstStyle/>
          <a:p>
            <a:pPr algn="ctr"/>
            <a:r>
              <a:rPr lang="ru-RU" sz="1600" b="1" dirty="0">
                <a:solidFill>
                  <a:srgbClr val="213743"/>
                </a:solidFill>
              </a:rPr>
              <a:t>2</a:t>
            </a:r>
          </a:p>
        </p:txBody>
      </p:sp>
      <p:sp>
        <p:nvSpPr>
          <p:cNvPr id="150" name="Шестиугольник 149"/>
          <p:cNvSpPr/>
          <p:nvPr/>
        </p:nvSpPr>
        <p:spPr>
          <a:xfrm rot="5400000">
            <a:off x="5302690" y="1249943"/>
            <a:ext cx="388986" cy="335332"/>
          </a:xfrm>
          <a:prstGeom prst="hexagon">
            <a:avLst/>
          </a:prstGeom>
          <a:solidFill>
            <a:schemeClr val="bg1"/>
          </a:solidFill>
          <a:ln>
            <a:solidFill>
              <a:srgbClr val="202F44"/>
            </a:solidFill>
          </a:ln>
          <a:scene3d>
            <a:camera prst="orthographicFront"/>
            <a:lightRig rig="threePt" dir="t">
              <a:rot lat="0" lon="0" rev="16200000"/>
            </a:lightRig>
          </a:scene3d>
          <a:sp3d>
            <a:bevelT w="6350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t" anchorCtr="0"/>
          <a:lstStyle/>
          <a:p>
            <a:pPr algn="ctr"/>
            <a:r>
              <a:rPr lang="ru-RU" sz="1600" b="1" dirty="0">
                <a:solidFill>
                  <a:srgbClr val="213743"/>
                </a:solidFill>
              </a:rPr>
              <a:t>3</a:t>
            </a:r>
          </a:p>
        </p:txBody>
      </p:sp>
      <p:sp>
        <p:nvSpPr>
          <p:cNvPr id="156" name="Шестиугольник 155"/>
          <p:cNvSpPr/>
          <p:nvPr/>
        </p:nvSpPr>
        <p:spPr>
          <a:xfrm rot="5400000">
            <a:off x="7725357" y="1249943"/>
            <a:ext cx="388986" cy="335332"/>
          </a:xfrm>
          <a:prstGeom prst="hexagon">
            <a:avLst/>
          </a:prstGeom>
          <a:solidFill>
            <a:schemeClr val="bg1"/>
          </a:solidFill>
          <a:ln>
            <a:solidFill>
              <a:srgbClr val="202F44"/>
            </a:solidFill>
          </a:ln>
          <a:scene3d>
            <a:camera prst="orthographicFront"/>
            <a:lightRig rig="threePt" dir="t">
              <a:rot lat="0" lon="0" rev="16200000"/>
            </a:lightRig>
          </a:scene3d>
          <a:sp3d>
            <a:bevelT w="6350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t" anchorCtr="0"/>
          <a:lstStyle/>
          <a:p>
            <a:pPr algn="ctr"/>
            <a:r>
              <a:rPr lang="ru-RU" sz="1600" b="1" dirty="0">
                <a:solidFill>
                  <a:srgbClr val="213743"/>
                </a:solidFill>
              </a:rPr>
              <a:t>4</a:t>
            </a:r>
          </a:p>
        </p:txBody>
      </p:sp>
      <p:sp>
        <p:nvSpPr>
          <p:cNvPr id="158" name="object 47"/>
          <p:cNvSpPr txBox="1"/>
          <p:nvPr/>
        </p:nvSpPr>
        <p:spPr>
          <a:xfrm>
            <a:off x="8239041" y="2151710"/>
            <a:ext cx="177931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050" spc="1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Oтпpaв</a:t>
            </a:r>
            <a:r>
              <a:rPr lang="ru-RU" sz="105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л</a:t>
            </a:r>
            <a:r>
              <a:rPr sz="1050" spc="1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eн</a:t>
            </a:r>
            <a:r>
              <a:rPr sz="1050" spc="-4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105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нa</a:t>
            </a:r>
            <a:r>
              <a:rPr sz="1050" spc="-4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sz="1050" spc="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дopaбoткy</a:t>
            </a:r>
            <a:r>
              <a:rPr sz="1050" spc="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 </a:t>
            </a:r>
            <a:r>
              <a:rPr sz="1050" spc="10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пoc</a:t>
            </a:r>
            <a:r>
              <a:rPr lang="ru-RU" sz="1050" spc="1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л</a:t>
            </a:r>
            <a:r>
              <a:rPr sz="1050" spc="1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</a:t>
            </a:r>
            <a:r>
              <a:rPr sz="1050" spc="-65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lang="ru-RU" sz="1050" spc="2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входной экспертизы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cs typeface="Trebuchet MS" panose="020B0603020202020204"/>
            </a:endParaRPr>
          </a:p>
        </p:txBody>
      </p:sp>
      <p:sp>
        <p:nvSpPr>
          <p:cNvPr id="161" name="Шестиугольник 160"/>
          <p:cNvSpPr/>
          <p:nvPr/>
        </p:nvSpPr>
        <p:spPr>
          <a:xfrm rot="5400000">
            <a:off x="463341" y="4335301"/>
            <a:ext cx="388986" cy="335332"/>
          </a:xfrm>
          <a:prstGeom prst="hexagon">
            <a:avLst/>
          </a:prstGeom>
          <a:solidFill>
            <a:schemeClr val="bg1"/>
          </a:solidFill>
          <a:ln>
            <a:solidFill>
              <a:srgbClr val="202F44"/>
            </a:solidFill>
          </a:ln>
          <a:scene3d>
            <a:camera prst="orthographicFront"/>
            <a:lightRig rig="threePt" dir="t">
              <a:rot lat="0" lon="0" rev="16200000"/>
            </a:lightRig>
          </a:scene3d>
          <a:sp3d>
            <a:bevelT w="6350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t" anchorCtr="0"/>
          <a:lstStyle/>
          <a:p>
            <a:pPr algn="ctr"/>
            <a:r>
              <a:rPr lang="ru-RU" sz="1600" b="1" dirty="0">
                <a:solidFill>
                  <a:srgbClr val="213743"/>
                </a:solidFill>
              </a:rPr>
              <a:t>5</a:t>
            </a:r>
          </a:p>
        </p:txBody>
      </p:sp>
      <p:pic>
        <p:nvPicPr>
          <p:cNvPr id="162" name="object 9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7206" y="2204771"/>
            <a:ext cx="250855" cy="247917"/>
          </a:xfrm>
          <a:prstGeom prst="rect">
            <a:avLst/>
          </a:prstGeom>
          <a:ln>
            <a:noFill/>
          </a:ln>
        </p:spPr>
      </p:pic>
      <p:pic>
        <p:nvPicPr>
          <p:cNvPr id="163" name="object 9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7206" y="2854428"/>
            <a:ext cx="250855" cy="247917"/>
          </a:xfrm>
          <a:prstGeom prst="rect">
            <a:avLst/>
          </a:prstGeom>
          <a:ln>
            <a:noFill/>
          </a:ln>
        </p:spPr>
      </p:pic>
      <p:sp>
        <p:nvSpPr>
          <p:cNvPr id="164" name="Шестиугольник 163"/>
          <p:cNvSpPr/>
          <p:nvPr/>
        </p:nvSpPr>
        <p:spPr>
          <a:xfrm rot="5400000">
            <a:off x="3780935" y="4335301"/>
            <a:ext cx="388986" cy="335332"/>
          </a:xfrm>
          <a:prstGeom prst="hexagon">
            <a:avLst/>
          </a:prstGeom>
          <a:solidFill>
            <a:schemeClr val="bg1"/>
          </a:solidFill>
          <a:ln>
            <a:solidFill>
              <a:srgbClr val="202F44"/>
            </a:solidFill>
          </a:ln>
          <a:scene3d>
            <a:camera prst="orthographicFront"/>
            <a:lightRig rig="threePt" dir="t">
              <a:rot lat="0" lon="0" rev="16200000"/>
            </a:lightRig>
          </a:scene3d>
          <a:sp3d>
            <a:bevelT w="6350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t" anchorCtr="0"/>
          <a:lstStyle/>
          <a:p>
            <a:pPr algn="ctr"/>
            <a:r>
              <a:rPr lang="ru-RU" sz="1600" b="1" dirty="0">
                <a:solidFill>
                  <a:srgbClr val="213743"/>
                </a:solidFill>
              </a:rPr>
              <a:t>6</a:t>
            </a:r>
          </a:p>
        </p:txBody>
      </p:sp>
      <p:sp>
        <p:nvSpPr>
          <p:cNvPr id="165" name="Шестиугольник 164"/>
          <p:cNvSpPr/>
          <p:nvPr/>
        </p:nvSpPr>
        <p:spPr>
          <a:xfrm rot="5400000">
            <a:off x="6506731" y="4335301"/>
            <a:ext cx="388986" cy="335332"/>
          </a:xfrm>
          <a:prstGeom prst="hexagon">
            <a:avLst/>
          </a:prstGeom>
          <a:solidFill>
            <a:schemeClr val="bg1"/>
          </a:solidFill>
          <a:ln>
            <a:solidFill>
              <a:srgbClr val="202F44"/>
            </a:solidFill>
          </a:ln>
          <a:scene3d>
            <a:camera prst="orthographicFront"/>
            <a:lightRig rig="threePt" dir="t">
              <a:rot lat="0" lon="0" rev="16200000"/>
            </a:lightRig>
          </a:scene3d>
          <a:sp3d>
            <a:bevelT w="6350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t" anchorCtr="0"/>
          <a:lstStyle/>
          <a:p>
            <a:pPr algn="ctr"/>
            <a:r>
              <a:rPr lang="ru-RU" sz="1600" b="1" dirty="0">
                <a:solidFill>
                  <a:srgbClr val="213743"/>
                </a:solidFill>
              </a:rPr>
              <a:t>7</a:t>
            </a:r>
          </a:p>
        </p:txBody>
      </p:sp>
      <p:sp>
        <p:nvSpPr>
          <p:cNvPr id="166" name="Шестиугольник 165"/>
          <p:cNvSpPr/>
          <p:nvPr/>
        </p:nvSpPr>
        <p:spPr>
          <a:xfrm rot="5400000">
            <a:off x="8319078" y="4335301"/>
            <a:ext cx="388986" cy="335332"/>
          </a:xfrm>
          <a:prstGeom prst="hexagon">
            <a:avLst/>
          </a:prstGeom>
          <a:solidFill>
            <a:schemeClr val="bg1"/>
          </a:solidFill>
          <a:ln>
            <a:solidFill>
              <a:srgbClr val="202F44"/>
            </a:solidFill>
          </a:ln>
          <a:scene3d>
            <a:camera prst="orthographicFront"/>
            <a:lightRig rig="threePt" dir="t">
              <a:rot lat="0" lon="0" rev="16200000"/>
            </a:lightRig>
          </a:scene3d>
          <a:sp3d>
            <a:bevelT w="6350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t" anchorCtr="0"/>
          <a:lstStyle/>
          <a:p>
            <a:pPr algn="ctr"/>
            <a:r>
              <a:rPr lang="ru-RU" sz="1600" b="1" dirty="0">
                <a:solidFill>
                  <a:srgbClr val="213743"/>
                </a:solidFill>
              </a:rPr>
              <a:t>8</a:t>
            </a:r>
          </a:p>
        </p:txBody>
      </p:sp>
      <p:sp>
        <p:nvSpPr>
          <p:cNvPr id="168" name="object 47"/>
          <p:cNvSpPr txBox="1"/>
          <p:nvPr/>
        </p:nvSpPr>
        <p:spPr>
          <a:xfrm>
            <a:off x="947182" y="5170384"/>
            <a:ext cx="2608695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1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П</a:t>
            </a:r>
            <a:r>
              <a:rPr lang="en-US" sz="11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p</a:t>
            </a:r>
            <a:r>
              <a:rPr lang="ru-RU" sz="11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и</a:t>
            </a:r>
            <a:r>
              <a:rPr lang="en-US" sz="1100" spc="1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oc</a:t>
            </a:r>
            <a:r>
              <a:rPr lang="ru-RU" sz="11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т</a:t>
            </a:r>
            <a:r>
              <a:rPr lang="en-US" sz="11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a</a:t>
            </a:r>
            <a:r>
              <a:rPr lang="ru-RU" sz="11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н</a:t>
            </a:r>
            <a:r>
              <a:rPr lang="en-US" sz="11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o</a:t>
            </a:r>
            <a:r>
              <a:rPr lang="ru-RU" sz="1100" spc="1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вл</a:t>
            </a:r>
            <a:r>
              <a:rPr lang="en-US" sz="11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</a:t>
            </a:r>
            <a:r>
              <a:rPr lang="ru-RU" sz="11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н</a:t>
            </a:r>
            <a:r>
              <a:rPr lang="en-US" sz="11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a pa</a:t>
            </a:r>
            <a:r>
              <a:rPr lang="ru-RU" sz="11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б</a:t>
            </a:r>
            <a:r>
              <a:rPr lang="en-US" sz="11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o</a:t>
            </a:r>
            <a:r>
              <a:rPr lang="ru-RU" sz="11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т</a:t>
            </a:r>
            <a:r>
              <a:rPr lang="en-US" sz="11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a </a:t>
            </a:r>
            <a:r>
              <a:rPr lang="ru-RU" sz="11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п</a:t>
            </a:r>
            <a:r>
              <a:rPr lang="en-US" sz="11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o </a:t>
            </a:r>
            <a:r>
              <a:rPr lang="ru-RU" sz="11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п</a:t>
            </a:r>
            <a:r>
              <a:rPr lang="en-US" sz="1100" spc="1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poe</a:t>
            </a:r>
            <a:r>
              <a:rPr lang="ru-RU" sz="1100" spc="1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кт</a:t>
            </a:r>
            <a:r>
              <a:rPr lang="en-US" sz="11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y</a:t>
            </a:r>
            <a:r>
              <a:rPr lang="ru-RU" sz="11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br>
              <a:rPr lang="ru-RU" sz="1100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</a:b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в т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ч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ни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 30 </a:t>
            </a:r>
            <a:r>
              <a:rPr lang="ru-RU" sz="900" i="1" spc="1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дн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й н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 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п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pe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д</a:t>
            </a:r>
            <a:r>
              <a:rPr lang="en-US" sz="900" i="1" spc="1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oc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т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a</a:t>
            </a:r>
            <a:r>
              <a:rPr lang="ru-RU" sz="900" i="1" spc="1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вл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</a:t>
            </a:r>
            <a:r>
              <a:rPr lang="ru-RU" sz="900" i="1" spc="1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ны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o</a:t>
            </a:r>
            <a:r>
              <a:rPr lang="ru-RU" sz="900" i="1" spc="1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тв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ты  н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a 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в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o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п</a:t>
            </a:r>
            <a:r>
              <a:rPr lang="en-US" sz="900" i="1" spc="1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poc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ы эк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c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п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ep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т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o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в; д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o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п. д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o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к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y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м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</a:t>
            </a:r>
            <a:r>
              <a:rPr lang="ru-RU" sz="900" i="1" spc="1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нты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,  т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pe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б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ye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мы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 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для з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a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в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ep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ш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</a:t>
            </a:r>
            <a:r>
              <a:rPr lang="ru-RU" sz="900" i="1" spc="1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ния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 эк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c</a:t>
            </a:r>
            <a:r>
              <a:rPr lang="ru-RU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п</a:t>
            </a:r>
            <a:r>
              <a:rPr lang="en-US" sz="900" i="1" spc="15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ep</a:t>
            </a:r>
            <a:r>
              <a:rPr lang="ru-RU" sz="900" i="1" spc="15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 panose="020B0603020202020204"/>
              </a:rPr>
              <a:t>тиз</a:t>
            </a:r>
            <a:endParaRPr lang="ru-RU" sz="900" i="1" spc="15" dirty="0">
              <a:solidFill>
                <a:schemeClr val="tx1">
                  <a:lumMod val="65000"/>
                  <a:lumOff val="35000"/>
                </a:schemeClr>
              </a:solidFill>
              <a:cs typeface="Trebuchet MS" panose="020B0603020202020204"/>
            </a:endParaRPr>
          </a:p>
        </p:txBody>
      </p:sp>
      <p:pic>
        <p:nvPicPr>
          <p:cNvPr id="169" name="object 9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014" y="5204792"/>
            <a:ext cx="250855" cy="247917"/>
          </a:xfrm>
          <a:prstGeom prst="rect">
            <a:avLst/>
          </a:prstGeom>
          <a:ln>
            <a:noFill/>
          </a:ln>
        </p:spPr>
      </p:pic>
      <p:pic>
        <p:nvPicPr>
          <p:cNvPr id="170" name="object 9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49" y="5941924"/>
            <a:ext cx="250855" cy="247917"/>
          </a:xfrm>
          <a:prstGeom prst="rect">
            <a:avLst/>
          </a:prstGeom>
          <a:ln>
            <a:noFill/>
          </a:ln>
        </p:spPr>
      </p:pic>
      <p:pic>
        <p:nvPicPr>
          <p:cNvPr id="171" name="object 9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3794" y="5394963"/>
            <a:ext cx="250855" cy="247917"/>
          </a:xfrm>
          <a:prstGeom prst="rect">
            <a:avLst/>
          </a:prstGeom>
          <a:ln>
            <a:noFill/>
          </a:ln>
        </p:spPr>
      </p:pic>
      <p:pic>
        <p:nvPicPr>
          <p:cNvPr id="172" name="object 9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3221" y="3647431"/>
            <a:ext cx="250855" cy="247917"/>
          </a:xfrm>
          <a:prstGeom prst="rect">
            <a:avLst/>
          </a:prstGeom>
          <a:ln>
            <a:noFill/>
          </a:ln>
        </p:spPr>
      </p:pic>
      <p:pic>
        <p:nvPicPr>
          <p:cNvPr id="173" name="object 9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8143" y="5359199"/>
            <a:ext cx="250855" cy="247917"/>
          </a:xfrm>
          <a:prstGeom prst="rect">
            <a:avLst/>
          </a:prstGeom>
          <a:ln>
            <a:noFill/>
          </a:ln>
        </p:spPr>
      </p:pic>
      <p:grpSp>
        <p:nvGrpSpPr>
          <p:cNvPr id="97" name="object 65"/>
          <p:cNvGrpSpPr/>
          <p:nvPr/>
        </p:nvGrpSpPr>
        <p:grpSpPr>
          <a:xfrm>
            <a:off x="4727675" y="1344468"/>
            <a:ext cx="383970" cy="119514"/>
            <a:chOff x="2163956" y="997832"/>
            <a:chExt cx="374015" cy="110489"/>
          </a:xfrm>
        </p:grpSpPr>
        <p:sp>
          <p:nvSpPr>
            <p:cNvPr id="98" name="object 66"/>
            <p:cNvSpPr/>
            <p:nvPr/>
          </p:nvSpPr>
          <p:spPr>
            <a:xfrm>
              <a:off x="2482880" y="1004182"/>
              <a:ext cx="48895" cy="97790"/>
            </a:xfrm>
            <a:custGeom>
              <a:avLst/>
              <a:gdLst/>
              <a:ahLst/>
              <a:cxnLst/>
              <a:rect l="l" t="t" r="r" b="b"/>
              <a:pathLst>
                <a:path w="48894" h="97790">
                  <a:moveTo>
                    <a:pt x="0" y="97472"/>
                  </a:moveTo>
                  <a:lnTo>
                    <a:pt x="48729" y="4874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92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67"/>
            <p:cNvSpPr/>
            <p:nvPr/>
          </p:nvSpPr>
          <p:spPr>
            <a:xfrm>
              <a:off x="2193801" y="1052920"/>
              <a:ext cx="337820" cy="0"/>
            </a:xfrm>
            <a:custGeom>
              <a:avLst/>
              <a:gdLst/>
              <a:ahLst/>
              <a:cxnLst/>
              <a:rect l="l" t="t" r="r" b="b"/>
              <a:pathLst>
                <a:path w="337819">
                  <a:moveTo>
                    <a:pt x="33780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92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68"/>
            <p:cNvSpPr/>
            <p:nvPr/>
          </p:nvSpPr>
          <p:spPr>
            <a:xfrm>
              <a:off x="2170306" y="1029425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90">
                  <a:moveTo>
                    <a:pt x="23494" y="0"/>
                  </a:moveTo>
                  <a:lnTo>
                    <a:pt x="14348" y="1845"/>
                  </a:lnTo>
                  <a:lnTo>
                    <a:pt x="6880" y="6880"/>
                  </a:lnTo>
                  <a:lnTo>
                    <a:pt x="1845" y="14348"/>
                  </a:lnTo>
                  <a:lnTo>
                    <a:pt x="0" y="23495"/>
                  </a:lnTo>
                  <a:lnTo>
                    <a:pt x="1845" y="32636"/>
                  </a:lnTo>
                  <a:lnTo>
                    <a:pt x="6880" y="40105"/>
                  </a:lnTo>
                  <a:lnTo>
                    <a:pt x="14348" y="45142"/>
                  </a:lnTo>
                  <a:lnTo>
                    <a:pt x="23494" y="46990"/>
                  </a:lnTo>
                  <a:lnTo>
                    <a:pt x="32641" y="45142"/>
                  </a:lnTo>
                  <a:lnTo>
                    <a:pt x="40109" y="40105"/>
                  </a:lnTo>
                  <a:lnTo>
                    <a:pt x="45144" y="32636"/>
                  </a:lnTo>
                  <a:lnTo>
                    <a:pt x="46989" y="23495"/>
                  </a:lnTo>
                  <a:lnTo>
                    <a:pt x="45144" y="14348"/>
                  </a:lnTo>
                  <a:lnTo>
                    <a:pt x="40109" y="6880"/>
                  </a:lnTo>
                  <a:lnTo>
                    <a:pt x="32641" y="1845"/>
                  </a:lnTo>
                  <a:lnTo>
                    <a:pt x="23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69"/>
            <p:cNvSpPr/>
            <p:nvPr/>
          </p:nvSpPr>
          <p:spPr>
            <a:xfrm>
              <a:off x="2170306" y="1029425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90">
                  <a:moveTo>
                    <a:pt x="46989" y="23495"/>
                  </a:moveTo>
                  <a:lnTo>
                    <a:pt x="45144" y="32636"/>
                  </a:lnTo>
                  <a:lnTo>
                    <a:pt x="40109" y="40105"/>
                  </a:lnTo>
                  <a:lnTo>
                    <a:pt x="32641" y="45142"/>
                  </a:lnTo>
                  <a:lnTo>
                    <a:pt x="23494" y="46990"/>
                  </a:lnTo>
                  <a:lnTo>
                    <a:pt x="14348" y="45142"/>
                  </a:lnTo>
                  <a:lnTo>
                    <a:pt x="6880" y="40105"/>
                  </a:lnTo>
                  <a:lnTo>
                    <a:pt x="1845" y="32636"/>
                  </a:lnTo>
                  <a:lnTo>
                    <a:pt x="0" y="23495"/>
                  </a:lnTo>
                  <a:lnTo>
                    <a:pt x="1845" y="14348"/>
                  </a:lnTo>
                  <a:lnTo>
                    <a:pt x="6880" y="6880"/>
                  </a:lnTo>
                  <a:lnTo>
                    <a:pt x="14348" y="1845"/>
                  </a:lnTo>
                  <a:lnTo>
                    <a:pt x="23494" y="0"/>
                  </a:lnTo>
                  <a:lnTo>
                    <a:pt x="32641" y="1845"/>
                  </a:lnTo>
                  <a:lnTo>
                    <a:pt x="40109" y="6880"/>
                  </a:lnTo>
                  <a:lnTo>
                    <a:pt x="45144" y="14348"/>
                  </a:lnTo>
                  <a:lnTo>
                    <a:pt x="46989" y="23495"/>
                  </a:lnTo>
                  <a:close/>
                </a:path>
              </a:pathLst>
            </a:custGeom>
            <a:ln w="12700">
              <a:solidFill>
                <a:srgbClr val="092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object 65"/>
          <p:cNvGrpSpPr/>
          <p:nvPr/>
        </p:nvGrpSpPr>
        <p:grpSpPr>
          <a:xfrm>
            <a:off x="7188817" y="1344468"/>
            <a:ext cx="383970" cy="119514"/>
            <a:chOff x="2163956" y="997832"/>
            <a:chExt cx="374015" cy="110489"/>
          </a:xfrm>
        </p:grpSpPr>
        <p:sp>
          <p:nvSpPr>
            <p:cNvPr id="110" name="object 66"/>
            <p:cNvSpPr/>
            <p:nvPr/>
          </p:nvSpPr>
          <p:spPr>
            <a:xfrm>
              <a:off x="2482880" y="1004182"/>
              <a:ext cx="48895" cy="97790"/>
            </a:xfrm>
            <a:custGeom>
              <a:avLst/>
              <a:gdLst/>
              <a:ahLst/>
              <a:cxnLst/>
              <a:rect l="l" t="t" r="r" b="b"/>
              <a:pathLst>
                <a:path w="48894" h="97790">
                  <a:moveTo>
                    <a:pt x="0" y="97472"/>
                  </a:moveTo>
                  <a:lnTo>
                    <a:pt x="48729" y="4874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92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67"/>
            <p:cNvSpPr/>
            <p:nvPr/>
          </p:nvSpPr>
          <p:spPr>
            <a:xfrm>
              <a:off x="2193801" y="1052920"/>
              <a:ext cx="337820" cy="0"/>
            </a:xfrm>
            <a:custGeom>
              <a:avLst/>
              <a:gdLst/>
              <a:ahLst/>
              <a:cxnLst/>
              <a:rect l="l" t="t" r="r" b="b"/>
              <a:pathLst>
                <a:path w="337819">
                  <a:moveTo>
                    <a:pt x="33780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92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68"/>
            <p:cNvSpPr/>
            <p:nvPr/>
          </p:nvSpPr>
          <p:spPr>
            <a:xfrm>
              <a:off x="2170306" y="1029425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90">
                  <a:moveTo>
                    <a:pt x="23494" y="0"/>
                  </a:moveTo>
                  <a:lnTo>
                    <a:pt x="14348" y="1845"/>
                  </a:lnTo>
                  <a:lnTo>
                    <a:pt x="6880" y="6880"/>
                  </a:lnTo>
                  <a:lnTo>
                    <a:pt x="1845" y="14348"/>
                  </a:lnTo>
                  <a:lnTo>
                    <a:pt x="0" y="23495"/>
                  </a:lnTo>
                  <a:lnTo>
                    <a:pt x="1845" y="32636"/>
                  </a:lnTo>
                  <a:lnTo>
                    <a:pt x="6880" y="40105"/>
                  </a:lnTo>
                  <a:lnTo>
                    <a:pt x="14348" y="45142"/>
                  </a:lnTo>
                  <a:lnTo>
                    <a:pt x="23494" y="46990"/>
                  </a:lnTo>
                  <a:lnTo>
                    <a:pt x="32641" y="45142"/>
                  </a:lnTo>
                  <a:lnTo>
                    <a:pt x="40109" y="40105"/>
                  </a:lnTo>
                  <a:lnTo>
                    <a:pt x="45144" y="32636"/>
                  </a:lnTo>
                  <a:lnTo>
                    <a:pt x="46989" y="23495"/>
                  </a:lnTo>
                  <a:lnTo>
                    <a:pt x="45144" y="14348"/>
                  </a:lnTo>
                  <a:lnTo>
                    <a:pt x="40109" y="6880"/>
                  </a:lnTo>
                  <a:lnTo>
                    <a:pt x="32641" y="1845"/>
                  </a:lnTo>
                  <a:lnTo>
                    <a:pt x="23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69"/>
            <p:cNvSpPr/>
            <p:nvPr/>
          </p:nvSpPr>
          <p:spPr>
            <a:xfrm>
              <a:off x="2170306" y="1029425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90">
                  <a:moveTo>
                    <a:pt x="46989" y="23495"/>
                  </a:moveTo>
                  <a:lnTo>
                    <a:pt x="45144" y="32636"/>
                  </a:lnTo>
                  <a:lnTo>
                    <a:pt x="40109" y="40105"/>
                  </a:lnTo>
                  <a:lnTo>
                    <a:pt x="32641" y="45142"/>
                  </a:lnTo>
                  <a:lnTo>
                    <a:pt x="23494" y="46990"/>
                  </a:lnTo>
                  <a:lnTo>
                    <a:pt x="14348" y="45142"/>
                  </a:lnTo>
                  <a:lnTo>
                    <a:pt x="6880" y="40105"/>
                  </a:lnTo>
                  <a:lnTo>
                    <a:pt x="1845" y="32636"/>
                  </a:lnTo>
                  <a:lnTo>
                    <a:pt x="0" y="23495"/>
                  </a:lnTo>
                  <a:lnTo>
                    <a:pt x="1845" y="14348"/>
                  </a:lnTo>
                  <a:lnTo>
                    <a:pt x="6880" y="6880"/>
                  </a:lnTo>
                  <a:lnTo>
                    <a:pt x="14348" y="1845"/>
                  </a:lnTo>
                  <a:lnTo>
                    <a:pt x="23494" y="0"/>
                  </a:lnTo>
                  <a:lnTo>
                    <a:pt x="32641" y="1845"/>
                  </a:lnTo>
                  <a:lnTo>
                    <a:pt x="40109" y="6880"/>
                  </a:lnTo>
                  <a:lnTo>
                    <a:pt x="45144" y="14348"/>
                  </a:lnTo>
                  <a:lnTo>
                    <a:pt x="46989" y="23495"/>
                  </a:lnTo>
                  <a:close/>
                </a:path>
              </a:pathLst>
            </a:custGeom>
            <a:ln w="12700">
              <a:solidFill>
                <a:srgbClr val="092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65"/>
          <p:cNvGrpSpPr/>
          <p:nvPr/>
        </p:nvGrpSpPr>
        <p:grpSpPr>
          <a:xfrm>
            <a:off x="9688071" y="1344468"/>
            <a:ext cx="383970" cy="119514"/>
            <a:chOff x="2163956" y="997832"/>
            <a:chExt cx="374015" cy="110489"/>
          </a:xfrm>
        </p:grpSpPr>
        <p:sp>
          <p:nvSpPr>
            <p:cNvPr id="131" name="object 66"/>
            <p:cNvSpPr/>
            <p:nvPr/>
          </p:nvSpPr>
          <p:spPr>
            <a:xfrm>
              <a:off x="2482880" y="1004182"/>
              <a:ext cx="48895" cy="97790"/>
            </a:xfrm>
            <a:custGeom>
              <a:avLst/>
              <a:gdLst/>
              <a:ahLst/>
              <a:cxnLst/>
              <a:rect l="l" t="t" r="r" b="b"/>
              <a:pathLst>
                <a:path w="48894" h="97790">
                  <a:moveTo>
                    <a:pt x="0" y="97472"/>
                  </a:moveTo>
                  <a:lnTo>
                    <a:pt x="48729" y="4874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92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67"/>
            <p:cNvSpPr/>
            <p:nvPr/>
          </p:nvSpPr>
          <p:spPr>
            <a:xfrm>
              <a:off x="2193801" y="1052920"/>
              <a:ext cx="337820" cy="0"/>
            </a:xfrm>
            <a:custGeom>
              <a:avLst/>
              <a:gdLst/>
              <a:ahLst/>
              <a:cxnLst/>
              <a:rect l="l" t="t" r="r" b="b"/>
              <a:pathLst>
                <a:path w="337819">
                  <a:moveTo>
                    <a:pt x="33780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92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68"/>
            <p:cNvSpPr/>
            <p:nvPr/>
          </p:nvSpPr>
          <p:spPr>
            <a:xfrm>
              <a:off x="2170306" y="1029425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90">
                  <a:moveTo>
                    <a:pt x="23494" y="0"/>
                  </a:moveTo>
                  <a:lnTo>
                    <a:pt x="14348" y="1845"/>
                  </a:lnTo>
                  <a:lnTo>
                    <a:pt x="6880" y="6880"/>
                  </a:lnTo>
                  <a:lnTo>
                    <a:pt x="1845" y="14348"/>
                  </a:lnTo>
                  <a:lnTo>
                    <a:pt x="0" y="23495"/>
                  </a:lnTo>
                  <a:lnTo>
                    <a:pt x="1845" y="32636"/>
                  </a:lnTo>
                  <a:lnTo>
                    <a:pt x="6880" y="40105"/>
                  </a:lnTo>
                  <a:lnTo>
                    <a:pt x="14348" y="45142"/>
                  </a:lnTo>
                  <a:lnTo>
                    <a:pt x="23494" y="46990"/>
                  </a:lnTo>
                  <a:lnTo>
                    <a:pt x="32641" y="45142"/>
                  </a:lnTo>
                  <a:lnTo>
                    <a:pt x="40109" y="40105"/>
                  </a:lnTo>
                  <a:lnTo>
                    <a:pt x="45144" y="32636"/>
                  </a:lnTo>
                  <a:lnTo>
                    <a:pt x="46989" y="23495"/>
                  </a:lnTo>
                  <a:lnTo>
                    <a:pt x="45144" y="14348"/>
                  </a:lnTo>
                  <a:lnTo>
                    <a:pt x="40109" y="6880"/>
                  </a:lnTo>
                  <a:lnTo>
                    <a:pt x="32641" y="1845"/>
                  </a:lnTo>
                  <a:lnTo>
                    <a:pt x="23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69"/>
            <p:cNvSpPr/>
            <p:nvPr/>
          </p:nvSpPr>
          <p:spPr>
            <a:xfrm>
              <a:off x="2170306" y="1029425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90">
                  <a:moveTo>
                    <a:pt x="46989" y="23495"/>
                  </a:moveTo>
                  <a:lnTo>
                    <a:pt x="45144" y="32636"/>
                  </a:lnTo>
                  <a:lnTo>
                    <a:pt x="40109" y="40105"/>
                  </a:lnTo>
                  <a:lnTo>
                    <a:pt x="32641" y="45142"/>
                  </a:lnTo>
                  <a:lnTo>
                    <a:pt x="23494" y="46990"/>
                  </a:lnTo>
                  <a:lnTo>
                    <a:pt x="14348" y="45142"/>
                  </a:lnTo>
                  <a:lnTo>
                    <a:pt x="6880" y="40105"/>
                  </a:lnTo>
                  <a:lnTo>
                    <a:pt x="1845" y="32636"/>
                  </a:lnTo>
                  <a:lnTo>
                    <a:pt x="0" y="23495"/>
                  </a:lnTo>
                  <a:lnTo>
                    <a:pt x="1845" y="14348"/>
                  </a:lnTo>
                  <a:lnTo>
                    <a:pt x="6880" y="6880"/>
                  </a:lnTo>
                  <a:lnTo>
                    <a:pt x="14348" y="1845"/>
                  </a:lnTo>
                  <a:lnTo>
                    <a:pt x="23494" y="0"/>
                  </a:lnTo>
                  <a:lnTo>
                    <a:pt x="32641" y="1845"/>
                  </a:lnTo>
                  <a:lnTo>
                    <a:pt x="40109" y="6880"/>
                  </a:lnTo>
                  <a:lnTo>
                    <a:pt x="45144" y="14348"/>
                  </a:lnTo>
                  <a:lnTo>
                    <a:pt x="46989" y="23495"/>
                  </a:lnTo>
                  <a:close/>
                </a:path>
              </a:pathLst>
            </a:custGeom>
            <a:ln w="12700">
              <a:solidFill>
                <a:srgbClr val="0922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83"/>
          <p:cNvSpPr/>
          <p:nvPr/>
        </p:nvSpPr>
        <p:spPr>
          <a:xfrm rot="16200000">
            <a:off x="5498217" y="3589989"/>
            <a:ext cx="45719" cy="294092"/>
          </a:xfrm>
          <a:custGeom>
            <a:avLst/>
            <a:gdLst/>
            <a:ahLst/>
            <a:cxnLst/>
            <a:rect l="l" t="t" r="r" b="b"/>
            <a:pathLst>
              <a:path h="426720">
                <a:moveTo>
                  <a:pt x="0" y="0"/>
                </a:moveTo>
                <a:lnTo>
                  <a:pt x="0" y="426389"/>
                </a:lnTo>
              </a:path>
            </a:pathLst>
          </a:custGeom>
          <a:ln w="6350">
            <a:solidFill>
              <a:srgbClr val="9B9A9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334" y="-23978"/>
            <a:ext cx="1729726" cy="16846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/>
          <p:cNvSpPr txBox="1"/>
          <p:nvPr/>
        </p:nvSpPr>
        <p:spPr>
          <a:xfrm>
            <a:off x="1752600" y="1944872"/>
            <a:ext cx="213360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9600" b="1" dirty="0">
                <a:solidFill>
                  <a:srgbClr val="F15F1E"/>
                </a:solidFill>
                <a:cs typeface="Calibri" panose="020F0502020204030204"/>
              </a:rPr>
              <a:t> </a:t>
            </a:r>
            <a:endParaRPr lang="ru-RU" sz="3000" b="1" dirty="0">
              <a:solidFill>
                <a:srgbClr val="F15F1E"/>
              </a:solidFill>
              <a:cs typeface="Calibri" panose="020F050202020403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0" r="41622" b="271"/>
          <a:stretch>
            <a:fillRect/>
          </a:stretch>
        </p:blipFill>
        <p:spPr>
          <a:xfrm>
            <a:off x="1" y="-6800"/>
            <a:ext cx="5879976" cy="686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object 46"/>
          <p:cNvSpPr txBox="1"/>
          <p:nvPr/>
        </p:nvSpPr>
        <p:spPr>
          <a:xfrm>
            <a:off x="55836" y="3448392"/>
            <a:ext cx="277440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ru-RU" sz="2400" spc="-8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КОНТАКТНАЯ ИНФОРМАЦИЯ</a:t>
            </a:r>
            <a:endParaRPr sz="24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32035" y="3832020"/>
            <a:ext cx="257958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object 23"/>
          <p:cNvGrpSpPr/>
          <p:nvPr/>
        </p:nvGrpSpPr>
        <p:grpSpPr>
          <a:xfrm>
            <a:off x="3071664" y="2486002"/>
            <a:ext cx="7780223" cy="931410"/>
            <a:chOff x="4079506" y="3414026"/>
            <a:chExt cx="5638799" cy="734567"/>
          </a:xfrm>
        </p:grpSpPr>
        <p:pic>
          <p:nvPicPr>
            <p:cNvPr id="19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9506" y="3414026"/>
              <a:ext cx="5638799" cy="734567"/>
            </a:xfrm>
            <a:prstGeom prst="rect">
              <a:avLst/>
            </a:prstGeom>
          </p:spPr>
        </p:pic>
        <p:sp>
          <p:nvSpPr>
            <p:cNvPr id="20" name="object 25"/>
            <p:cNvSpPr/>
            <p:nvPr/>
          </p:nvSpPr>
          <p:spPr>
            <a:xfrm>
              <a:off x="4152087" y="3486362"/>
              <a:ext cx="5421630" cy="515620"/>
            </a:xfrm>
            <a:custGeom>
              <a:avLst/>
              <a:gdLst/>
              <a:ahLst/>
              <a:cxnLst/>
              <a:rect l="l" t="t" r="r" b="b"/>
              <a:pathLst>
                <a:path w="5421630" h="515620">
                  <a:moveTo>
                    <a:pt x="5310225" y="0"/>
                  </a:moveTo>
                  <a:lnTo>
                    <a:pt x="0" y="0"/>
                  </a:lnTo>
                  <a:lnTo>
                    <a:pt x="111391" y="515581"/>
                  </a:lnTo>
                  <a:lnTo>
                    <a:pt x="5421617" y="515581"/>
                  </a:lnTo>
                  <a:lnTo>
                    <a:pt x="5310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0" tIns="0" rIns="0" bIns="0" rtlCol="0" anchor="ctr"/>
            <a:lstStyle/>
            <a:p>
              <a:pPr marL="266700" lvl="0" algn="just"/>
              <a:r>
                <a:rPr lang="ru-RU" sz="2000" b="1" dirty="0">
                  <a:ea typeface="Tahoma" panose="020B0604030504040204" pitchFamily="34" charset="0"/>
                  <a:cs typeface="Calibri Light" panose="020F0302020204030204" pitchFamily="34" charset="0"/>
                </a:rPr>
                <a:t>          </a:t>
              </a: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ea typeface="Tahoma" panose="020B0604030504040204" pitchFamily="34" charset="0"/>
                  <a:cs typeface="Calibri Light" panose="020F0302020204030204" pitchFamily="34" charset="0"/>
                </a:rPr>
                <a:t>www.frp-58.ru</a:t>
              </a:r>
              <a:r>
                <a:rPr lang="en-US" sz="2000" b="1" dirty="0"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ru-RU" sz="2000" b="1" dirty="0">
                  <a:ea typeface="Tahoma" panose="020B0604030504040204" pitchFamily="34" charset="0"/>
                  <a:cs typeface="Calibri Light" panose="020F0302020204030204" pitchFamily="34" charset="0"/>
                </a:rPr>
                <a:t>   </a:t>
              </a:r>
              <a:r>
                <a:rPr lang="en-US" sz="2000" i="1" dirty="0">
                  <a:ea typeface="Tahoma" panose="020B0604030504040204" pitchFamily="34" charset="0"/>
                  <a:cs typeface="Calibri Light" panose="020F0302020204030204" pitchFamily="34" charset="0"/>
                </a:rPr>
                <a:t>e-mail:</a:t>
              </a:r>
              <a:r>
                <a:rPr lang="ru-RU" sz="2000" i="1" dirty="0"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b="1" dirty="0">
                  <a:ea typeface="Tahom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ea typeface="Tahoma" panose="020B0604030504040204" pitchFamily="34" charset="0"/>
                  <a:cs typeface="Calibri Light" panose="020F0302020204030204" pitchFamily="34" charset="0"/>
                </a:rPr>
                <a:t>frp58@mail.ru</a:t>
              </a:r>
              <a:endParaRPr lang="ru-RU" sz="20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1" name="object 26"/>
            <p:cNvSpPr/>
            <p:nvPr/>
          </p:nvSpPr>
          <p:spPr>
            <a:xfrm>
              <a:off x="4152074" y="3486365"/>
              <a:ext cx="328930" cy="515620"/>
            </a:xfrm>
            <a:custGeom>
              <a:avLst/>
              <a:gdLst/>
              <a:ahLst/>
              <a:cxnLst/>
              <a:rect l="l" t="t" r="r" b="b"/>
              <a:pathLst>
                <a:path w="328929" h="515620">
                  <a:moveTo>
                    <a:pt x="211201" y="515581"/>
                  </a:moveTo>
                  <a:lnTo>
                    <a:pt x="99809" y="0"/>
                  </a:lnTo>
                  <a:lnTo>
                    <a:pt x="0" y="0"/>
                  </a:lnTo>
                  <a:lnTo>
                    <a:pt x="111391" y="515581"/>
                  </a:lnTo>
                  <a:lnTo>
                    <a:pt x="211201" y="515581"/>
                  </a:lnTo>
                  <a:close/>
                </a:path>
                <a:path w="328929" h="515620">
                  <a:moveTo>
                    <a:pt x="270268" y="515581"/>
                  </a:moveTo>
                  <a:lnTo>
                    <a:pt x="158877" y="0"/>
                  </a:lnTo>
                  <a:lnTo>
                    <a:pt x="119786" y="0"/>
                  </a:lnTo>
                  <a:lnTo>
                    <a:pt x="231178" y="515581"/>
                  </a:lnTo>
                  <a:lnTo>
                    <a:pt x="270268" y="515581"/>
                  </a:lnTo>
                  <a:close/>
                </a:path>
                <a:path w="328929" h="515620">
                  <a:moveTo>
                    <a:pt x="328498" y="515581"/>
                  </a:moveTo>
                  <a:lnTo>
                    <a:pt x="217106" y="0"/>
                  </a:lnTo>
                  <a:lnTo>
                    <a:pt x="178015" y="0"/>
                  </a:lnTo>
                  <a:lnTo>
                    <a:pt x="289394" y="515581"/>
                  </a:lnTo>
                  <a:lnTo>
                    <a:pt x="328498" y="515581"/>
                  </a:lnTo>
                  <a:close/>
                </a:path>
              </a:pathLst>
            </a:custGeom>
            <a:solidFill>
              <a:srgbClr val="D90A2C"/>
            </a:solidFill>
          </p:spPr>
          <p:txBody>
            <a:bodyPr wrap="square" lIns="0" tIns="0" rIns="0" bIns="0" rtlCol="0"/>
            <a:lstStyle/>
            <a:p>
              <a:pPr algn="just"/>
              <a:endParaRPr sz="1400" b="1">
                <a:ea typeface="Tahoma" panose="020B060403050404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6" name="object 23"/>
          <p:cNvGrpSpPr/>
          <p:nvPr/>
        </p:nvGrpSpPr>
        <p:grpSpPr>
          <a:xfrm>
            <a:off x="3465935" y="4297628"/>
            <a:ext cx="7780224" cy="931572"/>
            <a:chOff x="4079506" y="3414026"/>
            <a:chExt cx="5638800" cy="734695"/>
          </a:xfrm>
        </p:grpSpPr>
        <p:pic>
          <p:nvPicPr>
            <p:cNvPr id="27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9506" y="3414026"/>
              <a:ext cx="5638799" cy="734567"/>
            </a:xfrm>
            <a:prstGeom prst="rect">
              <a:avLst/>
            </a:prstGeom>
          </p:spPr>
        </p:pic>
        <p:sp>
          <p:nvSpPr>
            <p:cNvPr id="28" name="object 25"/>
            <p:cNvSpPr/>
            <p:nvPr/>
          </p:nvSpPr>
          <p:spPr>
            <a:xfrm>
              <a:off x="4152087" y="3486362"/>
              <a:ext cx="5421630" cy="515620"/>
            </a:xfrm>
            <a:custGeom>
              <a:avLst/>
              <a:gdLst/>
              <a:ahLst/>
              <a:cxnLst/>
              <a:rect l="l" t="t" r="r" b="b"/>
              <a:pathLst>
                <a:path w="5421630" h="515620">
                  <a:moveTo>
                    <a:pt x="5310225" y="0"/>
                  </a:moveTo>
                  <a:lnTo>
                    <a:pt x="0" y="0"/>
                  </a:lnTo>
                  <a:lnTo>
                    <a:pt x="111391" y="515581"/>
                  </a:lnTo>
                  <a:lnTo>
                    <a:pt x="5421617" y="515581"/>
                  </a:lnTo>
                  <a:lnTo>
                    <a:pt x="5310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0" tIns="0" rIns="0" bIns="0" rtlCol="0" anchor="ctr"/>
            <a:lstStyle/>
            <a:p>
              <a:pPr marL="266700" lvl="0" algn="just"/>
              <a:r>
                <a:rPr lang="ru-RU" sz="2000" b="1" dirty="0">
                  <a:ea typeface="Tahoma" panose="020B0604030504040204" pitchFamily="34" charset="0"/>
                  <a:cs typeface="Calibri Light" panose="020F0302020204030204" pitchFamily="34" charset="0"/>
                </a:rPr>
                <a:t>               </a:t>
              </a:r>
              <a:r>
                <a:rPr lang="ru-RU" sz="2000" dirty="0">
                  <a:solidFill>
                    <a:schemeClr val="accent1">
                      <a:lumMod val="75000"/>
                    </a:schemeClr>
                  </a:solidFill>
                  <a:ea typeface="Tahoma" panose="020B0604030504040204" pitchFamily="34" charset="0"/>
                  <a:cs typeface="Calibri Light" panose="020F0302020204030204" pitchFamily="34" charset="0"/>
                </a:rPr>
                <a:t>г. Пенза, ул. Володарского, 2, оф.205</a:t>
              </a:r>
            </a:p>
          </p:txBody>
        </p:sp>
        <p:sp>
          <p:nvSpPr>
            <p:cNvPr id="29" name="object 26"/>
            <p:cNvSpPr/>
            <p:nvPr/>
          </p:nvSpPr>
          <p:spPr>
            <a:xfrm>
              <a:off x="4152074" y="3486365"/>
              <a:ext cx="328930" cy="515620"/>
            </a:xfrm>
            <a:custGeom>
              <a:avLst/>
              <a:gdLst/>
              <a:ahLst/>
              <a:cxnLst/>
              <a:rect l="l" t="t" r="r" b="b"/>
              <a:pathLst>
                <a:path w="328929" h="515620">
                  <a:moveTo>
                    <a:pt x="211201" y="515581"/>
                  </a:moveTo>
                  <a:lnTo>
                    <a:pt x="99809" y="0"/>
                  </a:lnTo>
                  <a:lnTo>
                    <a:pt x="0" y="0"/>
                  </a:lnTo>
                  <a:lnTo>
                    <a:pt x="111391" y="515581"/>
                  </a:lnTo>
                  <a:lnTo>
                    <a:pt x="211201" y="515581"/>
                  </a:lnTo>
                  <a:close/>
                </a:path>
                <a:path w="328929" h="515620">
                  <a:moveTo>
                    <a:pt x="270268" y="515581"/>
                  </a:moveTo>
                  <a:lnTo>
                    <a:pt x="158877" y="0"/>
                  </a:lnTo>
                  <a:lnTo>
                    <a:pt x="119786" y="0"/>
                  </a:lnTo>
                  <a:lnTo>
                    <a:pt x="231178" y="515581"/>
                  </a:lnTo>
                  <a:lnTo>
                    <a:pt x="270268" y="515581"/>
                  </a:lnTo>
                  <a:close/>
                </a:path>
                <a:path w="328929" h="515620">
                  <a:moveTo>
                    <a:pt x="328498" y="515581"/>
                  </a:moveTo>
                  <a:lnTo>
                    <a:pt x="217106" y="0"/>
                  </a:lnTo>
                  <a:lnTo>
                    <a:pt x="178015" y="0"/>
                  </a:lnTo>
                  <a:lnTo>
                    <a:pt x="289394" y="515581"/>
                  </a:lnTo>
                  <a:lnTo>
                    <a:pt x="328498" y="515581"/>
                  </a:lnTo>
                  <a:close/>
                </a:path>
              </a:pathLst>
            </a:custGeom>
            <a:solidFill>
              <a:srgbClr val="D90A2C"/>
            </a:solidFill>
          </p:spPr>
          <p:txBody>
            <a:bodyPr wrap="square" lIns="0" tIns="0" rIns="0" bIns="0" rtlCol="0"/>
            <a:lstStyle/>
            <a:p>
              <a:endParaRPr sz="1400" b="1">
                <a:ea typeface="Tahoma" panose="020B060403050404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37" name="object 23"/>
          <p:cNvGrpSpPr/>
          <p:nvPr/>
        </p:nvGrpSpPr>
        <p:grpSpPr>
          <a:xfrm>
            <a:off x="3268799" y="3391817"/>
            <a:ext cx="7780223" cy="931410"/>
            <a:chOff x="4079509" y="3414029"/>
            <a:chExt cx="5638804" cy="734568"/>
          </a:xfrm>
        </p:grpSpPr>
        <p:pic>
          <p:nvPicPr>
            <p:cNvPr id="38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9509" y="3414029"/>
              <a:ext cx="5638804" cy="734568"/>
            </a:xfrm>
            <a:prstGeom prst="rect">
              <a:avLst/>
            </a:prstGeom>
          </p:spPr>
        </p:pic>
        <p:sp>
          <p:nvSpPr>
            <p:cNvPr id="39" name="object 25"/>
            <p:cNvSpPr/>
            <p:nvPr/>
          </p:nvSpPr>
          <p:spPr>
            <a:xfrm>
              <a:off x="4152091" y="3486364"/>
              <a:ext cx="5421635" cy="515620"/>
            </a:xfrm>
            <a:custGeom>
              <a:avLst/>
              <a:gdLst/>
              <a:ahLst/>
              <a:cxnLst/>
              <a:rect l="l" t="t" r="r" b="b"/>
              <a:pathLst>
                <a:path w="5421630" h="515620">
                  <a:moveTo>
                    <a:pt x="5310225" y="0"/>
                  </a:moveTo>
                  <a:lnTo>
                    <a:pt x="0" y="0"/>
                  </a:lnTo>
                  <a:lnTo>
                    <a:pt x="111391" y="515581"/>
                  </a:lnTo>
                  <a:lnTo>
                    <a:pt x="5421617" y="515581"/>
                  </a:lnTo>
                  <a:lnTo>
                    <a:pt x="5310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0" tIns="0" rIns="0" bIns="0" rtlCol="0" anchor="ctr"/>
            <a:lstStyle/>
            <a:p>
              <a:pPr marL="266700" lvl="0" algn="just"/>
              <a:r>
                <a:rPr lang="ru-RU" sz="2000" dirty="0">
                  <a:solidFill>
                    <a:schemeClr val="accent1">
                      <a:lumMod val="75000"/>
                    </a:schemeClr>
                  </a:solidFill>
                  <a:ea typeface="Tahoma" panose="020B0604030504040204" pitchFamily="34" charset="0"/>
                  <a:cs typeface="Calibri Light" panose="020F0302020204030204" pitchFamily="34" charset="0"/>
                </a:rPr>
                <a:t>            </a:t>
              </a:r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  <a:ea typeface="Tahoma" panose="020B0604030504040204" pitchFamily="34" charset="0"/>
                  <a:cs typeface="Calibri Light" panose="020F0302020204030204" pitchFamily="34" charset="0"/>
                </a:rPr>
                <a:t>+7 (8412)</a:t>
              </a:r>
              <a:r>
                <a:rPr lang="ru-RU" sz="1400" dirty="0">
                  <a:solidFill>
                    <a:schemeClr val="accent1">
                      <a:lumMod val="75000"/>
                    </a:schemeClr>
                  </a:solidFill>
                  <a:ea typeface="Tahoma" panose="020B0604030504040204" pitchFamily="34" charset="0"/>
                  <a:cs typeface="Calibri Light" panose="020F0302020204030204" pitchFamily="34" charset="0"/>
                </a:rPr>
                <a:t>  </a:t>
              </a:r>
              <a:r>
                <a:rPr lang="ru-RU" sz="2000" dirty="0">
                  <a:solidFill>
                    <a:schemeClr val="accent1">
                      <a:lumMod val="75000"/>
                    </a:schemeClr>
                  </a:solidFill>
                  <a:ea typeface="Tahoma" panose="020B0604030504040204" pitchFamily="34" charset="0"/>
                  <a:cs typeface="Calibri Light" panose="020F0302020204030204" pitchFamily="34" charset="0"/>
                </a:rPr>
                <a:t>67-94-94, 67-94-07</a:t>
              </a:r>
            </a:p>
          </p:txBody>
        </p:sp>
        <p:sp>
          <p:nvSpPr>
            <p:cNvPr id="40" name="object 26"/>
            <p:cNvSpPr/>
            <p:nvPr/>
          </p:nvSpPr>
          <p:spPr>
            <a:xfrm>
              <a:off x="4152074" y="3486365"/>
              <a:ext cx="328930" cy="515620"/>
            </a:xfrm>
            <a:custGeom>
              <a:avLst/>
              <a:gdLst/>
              <a:ahLst/>
              <a:cxnLst/>
              <a:rect l="l" t="t" r="r" b="b"/>
              <a:pathLst>
                <a:path w="328929" h="515620">
                  <a:moveTo>
                    <a:pt x="211201" y="515581"/>
                  </a:moveTo>
                  <a:lnTo>
                    <a:pt x="99809" y="0"/>
                  </a:lnTo>
                  <a:lnTo>
                    <a:pt x="0" y="0"/>
                  </a:lnTo>
                  <a:lnTo>
                    <a:pt x="111391" y="515581"/>
                  </a:lnTo>
                  <a:lnTo>
                    <a:pt x="211201" y="515581"/>
                  </a:lnTo>
                  <a:close/>
                </a:path>
                <a:path w="328929" h="515620">
                  <a:moveTo>
                    <a:pt x="270268" y="515581"/>
                  </a:moveTo>
                  <a:lnTo>
                    <a:pt x="158877" y="0"/>
                  </a:lnTo>
                  <a:lnTo>
                    <a:pt x="119786" y="0"/>
                  </a:lnTo>
                  <a:lnTo>
                    <a:pt x="231178" y="515581"/>
                  </a:lnTo>
                  <a:lnTo>
                    <a:pt x="270268" y="515581"/>
                  </a:lnTo>
                  <a:close/>
                </a:path>
                <a:path w="328929" h="515620">
                  <a:moveTo>
                    <a:pt x="328498" y="515581"/>
                  </a:moveTo>
                  <a:lnTo>
                    <a:pt x="217106" y="0"/>
                  </a:lnTo>
                  <a:lnTo>
                    <a:pt x="178015" y="0"/>
                  </a:lnTo>
                  <a:lnTo>
                    <a:pt x="289394" y="515581"/>
                  </a:lnTo>
                  <a:lnTo>
                    <a:pt x="328498" y="515581"/>
                  </a:lnTo>
                  <a:close/>
                </a:path>
              </a:pathLst>
            </a:custGeom>
            <a:solidFill>
              <a:srgbClr val="D90A2C"/>
            </a:solidFill>
          </p:spPr>
          <p:txBody>
            <a:bodyPr wrap="square" lIns="0" tIns="0" rIns="0" bIns="0" rtlCol="0"/>
            <a:lstStyle/>
            <a:p>
              <a:pPr algn="just"/>
              <a:endParaRPr sz="1400" b="1">
                <a:ea typeface="Tahoma" panose="020B060403050404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2" name="object 46"/>
          <p:cNvSpPr txBox="1"/>
          <p:nvPr/>
        </p:nvSpPr>
        <p:spPr>
          <a:xfrm>
            <a:off x="119336" y="1124744"/>
            <a:ext cx="4481436" cy="1010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1200"/>
              </a:spcBef>
            </a:pPr>
            <a:r>
              <a:rPr lang="ru-RU" sz="3600" spc="-8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СПАСИБО </a:t>
            </a:r>
            <a:br>
              <a:rPr lang="ru-RU" sz="3600" spc="-8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3600" spc="-8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ЗА ВНИМАНИЕ!</a:t>
            </a:r>
            <a:endParaRPr lang="ru-RU" sz="3600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54" y="2718552"/>
            <a:ext cx="383946" cy="3839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7" t="6006" r="12082" b="3696"/>
          <a:stretch>
            <a:fillRect/>
          </a:stretch>
        </p:blipFill>
        <p:spPr>
          <a:xfrm>
            <a:off x="4012636" y="3610282"/>
            <a:ext cx="412881" cy="4098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92" y="4410059"/>
            <a:ext cx="606204" cy="6062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334" y="-23978"/>
            <a:ext cx="1729726" cy="16846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/>
          <p:cNvSpPr txBox="1"/>
          <p:nvPr/>
        </p:nvSpPr>
        <p:spPr>
          <a:xfrm>
            <a:off x="1752600" y="1944872"/>
            <a:ext cx="213360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9600" b="1" dirty="0">
                <a:solidFill>
                  <a:srgbClr val="F15F1E"/>
                </a:solidFill>
                <a:cs typeface="Calibri" panose="020F0502020204030204"/>
              </a:rPr>
              <a:t> </a:t>
            </a:r>
            <a:endParaRPr lang="ru-RU" sz="3000" b="1" dirty="0">
              <a:solidFill>
                <a:srgbClr val="F15F1E"/>
              </a:solidFill>
              <a:cs typeface="Calibri" panose="020F0502020204030204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11713606" y="6448251"/>
            <a:ext cx="366936" cy="365125"/>
          </a:xfrm>
        </p:spPr>
        <p:txBody>
          <a:bodyPr lIns="0" tIns="0" rIns="0"/>
          <a:lstStyle/>
          <a:p>
            <a:pPr marL="25400" algn="ctr">
              <a:lnSpc>
                <a:spcPts val="1240"/>
              </a:lnSpc>
            </a:pPr>
            <a:fld id="{81D60167-4931-47E6-BA6A-407CBD079E47}" type="slidenum">
              <a:rPr lang="ru-RU" sz="1400" smtClean="0">
                <a:solidFill>
                  <a:schemeClr val="bg2">
                    <a:lumMod val="50000"/>
                  </a:schemeClr>
                </a:solidFill>
              </a:rPr>
              <a:t>2</a:t>
            </a:fld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4" name="object 46"/>
          <p:cNvSpPr txBox="1"/>
          <p:nvPr/>
        </p:nvSpPr>
        <p:spPr>
          <a:xfrm>
            <a:off x="911424" y="1052736"/>
            <a:ext cx="6408712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2400" spc="-80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РАЗДЕЛ  С</a:t>
            </a:r>
          </a:p>
          <a:p>
            <a:pPr marL="12700" marR="5080">
              <a:spcBef>
                <a:spcPts val="100"/>
              </a:spcBef>
            </a:pPr>
            <a:r>
              <a:rPr lang="en-US" sz="2400" spc="-80" dirty="0">
                <a:solidFill>
                  <a:srgbClr val="21374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ru-RU" sz="2400" spc="-80" dirty="0">
                <a:solidFill>
                  <a:srgbClr val="21374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Обрабатывающие производства</a:t>
            </a:r>
            <a:r>
              <a:rPr lang="en-US" sz="2400" spc="-80" dirty="0">
                <a:solidFill>
                  <a:srgbClr val="21374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sz="2400" dirty="0">
              <a:solidFill>
                <a:srgbClr val="213743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9376" y="2194194"/>
            <a:ext cx="600206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640616" y="6400800"/>
            <a:ext cx="0" cy="457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ject 46"/>
          <p:cNvSpPr txBox="1"/>
          <p:nvPr/>
        </p:nvSpPr>
        <p:spPr>
          <a:xfrm>
            <a:off x="864518" y="320993"/>
            <a:ext cx="1005601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2600" spc="-80" dirty="0">
                <a:solidFill>
                  <a:srgbClr val="213743"/>
                </a:solidFill>
                <a:ea typeface="Tahoma" panose="020B0604030504040204" pitchFamily="34" charset="0"/>
                <a:cs typeface="Arial" panose="020B0604020202020204" pitchFamily="34" charset="0"/>
              </a:rPr>
              <a:t>ОТРАСЛЕВЫЕ НАПРАВЛЕНИЯ, ФИНАНСИРУЕМЫЕ ФОНДОМ</a:t>
            </a:r>
            <a:endParaRPr lang="ru-RU" sz="2600" dirty="0">
              <a:solidFill>
                <a:srgbClr val="213743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46"/>
          <p:cNvSpPr txBox="1"/>
          <p:nvPr/>
        </p:nvSpPr>
        <p:spPr>
          <a:xfrm>
            <a:off x="1536576" y="2003116"/>
            <a:ext cx="2376264" cy="38215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ru-RU" sz="2400" spc="-80" dirty="0">
                <a:solidFill>
                  <a:srgbClr val="21374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Класс ОКВЭД</a:t>
            </a:r>
            <a:endParaRPr sz="2400" dirty="0">
              <a:solidFill>
                <a:srgbClr val="213743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Таблица 5"/>
          <p:cNvGraphicFramePr>
            <a:graphicFrameLocks noGrp="1"/>
          </p:cNvGraphicFramePr>
          <p:nvPr/>
        </p:nvGraphicFramePr>
        <p:xfrm>
          <a:off x="864519" y="2507410"/>
          <a:ext cx="10849083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945"/>
                <a:gridCol w="5184576"/>
                <a:gridCol w="432048"/>
                <a:gridCol w="504056"/>
                <a:gridCol w="432145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</a:rPr>
                        <a:t>13</a:t>
                      </a:r>
                      <a:endParaRPr lang="ru-RU" sz="1600" b="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Производство текстильных изделий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24**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l" defTabSz="914400" rtl="0" eaLnBrk="1" latinLnBrk="0" hangingPunct="1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Производство металлургическое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Производство одежды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Light" panose="020B0502040204020203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l" defTabSz="914400" rtl="0" eaLnBrk="1" latinLnBrk="0" hangingPunct="1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Производство готовых металлических изделий, кроме машин и оборудования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Производство кожи и изделий из кожи</a:t>
                      </a:r>
                      <a:endParaRPr lang="ru-RU" sz="1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Light" panose="020B0502040204020203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Производство компьютеров, электронных и оптических изделий</a:t>
                      </a:r>
                      <a:endParaRPr lang="ru-RU" sz="1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Обработка древесины и производство изделий из дерева и пробки, кроме мебели, производство изделий из соломки и материалов для плетения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Производство электрического оборудования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Производство машин и оборудования, не включенных в другие группировки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Производство бумаги и бумажных изделий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Производство автотранспортных средств, прицепов и полуприцепов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</a:rPr>
                        <a:t>20*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Производство химических веществ и химических продуктов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Производство прочих транспортных средств и оборудования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Производство лекарственных средств и материалов, применяемых в медицинских целях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Производство мебели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Производство резиновых и пластмассовых изделий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defTabSz="914400" rtl="0" eaLnBrk="1" fontAlgn="auto" latinLnBrk="0" hangingPunct="1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Производство прочих готовых изделий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Производство прочей неметаллической минеральной продукции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ahnschrift Light" panose="020B0502040204020203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/>
                          <a:cs typeface="Times New Roman" panose="02020603050405020304"/>
                        </a:rPr>
                        <a:t>Ремонт и монтаж машин и оборудования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2" name="Прямая соединительная линия 31"/>
          <p:cNvCxnSpPr/>
          <p:nvPr/>
        </p:nvCxnSpPr>
        <p:spPr>
          <a:xfrm flipV="1">
            <a:off x="481973" y="2194194"/>
            <a:ext cx="0" cy="38468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6481440" y="2194194"/>
            <a:ext cx="0" cy="382007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660253" y="2655786"/>
            <a:ext cx="80772" cy="80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660253" y="3036286"/>
            <a:ext cx="80772" cy="80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660253" y="3416786"/>
            <a:ext cx="80772" cy="80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660253" y="3777088"/>
            <a:ext cx="80772" cy="80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660253" y="4149330"/>
            <a:ext cx="80772" cy="80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660253" y="4531987"/>
            <a:ext cx="80772" cy="80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660253" y="4871372"/>
            <a:ext cx="80772" cy="80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660253" y="5233417"/>
            <a:ext cx="80772" cy="80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660253" y="5626121"/>
            <a:ext cx="80772" cy="80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660253" y="5973880"/>
            <a:ext cx="80772" cy="80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2" name="Прямая соединительная линия 51"/>
          <p:cNvCxnSpPr>
            <a:endCxn id="33" idx="1"/>
          </p:cNvCxnSpPr>
          <p:nvPr/>
        </p:nvCxnSpPr>
        <p:spPr>
          <a:xfrm>
            <a:off x="6481440" y="2696172"/>
            <a:ext cx="17881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42" idx="1"/>
          </p:cNvCxnSpPr>
          <p:nvPr/>
        </p:nvCxnSpPr>
        <p:spPr>
          <a:xfrm flipV="1">
            <a:off x="6481440" y="3076672"/>
            <a:ext cx="178813" cy="51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endCxn id="43" idx="1"/>
          </p:cNvCxnSpPr>
          <p:nvPr/>
        </p:nvCxnSpPr>
        <p:spPr>
          <a:xfrm>
            <a:off x="6481440" y="3457172"/>
            <a:ext cx="17881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endCxn id="45" idx="1"/>
          </p:cNvCxnSpPr>
          <p:nvPr/>
        </p:nvCxnSpPr>
        <p:spPr>
          <a:xfrm flipV="1">
            <a:off x="6481440" y="3817474"/>
            <a:ext cx="178813" cy="193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endCxn id="46" idx="1"/>
          </p:cNvCxnSpPr>
          <p:nvPr/>
        </p:nvCxnSpPr>
        <p:spPr>
          <a:xfrm>
            <a:off x="6481440" y="4189716"/>
            <a:ext cx="17881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endCxn id="47" idx="1"/>
          </p:cNvCxnSpPr>
          <p:nvPr/>
        </p:nvCxnSpPr>
        <p:spPr>
          <a:xfrm flipV="1">
            <a:off x="6481440" y="4572373"/>
            <a:ext cx="178813" cy="38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48" idx="1"/>
          </p:cNvCxnSpPr>
          <p:nvPr/>
        </p:nvCxnSpPr>
        <p:spPr>
          <a:xfrm>
            <a:off x="6481440" y="4911319"/>
            <a:ext cx="178813" cy="43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endCxn id="49" idx="1"/>
          </p:cNvCxnSpPr>
          <p:nvPr/>
        </p:nvCxnSpPr>
        <p:spPr>
          <a:xfrm flipV="1">
            <a:off x="6481440" y="5273803"/>
            <a:ext cx="178813" cy="46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endCxn id="50" idx="1"/>
          </p:cNvCxnSpPr>
          <p:nvPr/>
        </p:nvCxnSpPr>
        <p:spPr>
          <a:xfrm>
            <a:off x="6481440" y="5666507"/>
            <a:ext cx="17881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endCxn id="51" idx="1"/>
          </p:cNvCxnSpPr>
          <p:nvPr/>
        </p:nvCxnSpPr>
        <p:spPr>
          <a:xfrm flipV="1">
            <a:off x="6481440" y="6014266"/>
            <a:ext cx="178813" cy="79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663270" y="2655786"/>
            <a:ext cx="80772" cy="80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663270" y="3036286"/>
            <a:ext cx="80772" cy="80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663270" y="3416786"/>
            <a:ext cx="80772" cy="80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663270" y="3966916"/>
            <a:ext cx="80772" cy="80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663270" y="4516692"/>
            <a:ext cx="80772" cy="80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663270" y="4871372"/>
            <a:ext cx="80772" cy="80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663270" y="5260201"/>
            <a:ext cx="80772" cy="80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663270" y="5652905"/>
            <a:ext cx="80772" cy="80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663270" y="6000664"/>
            <a:ext cx="80772" cy="807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8" name="Прямая соединительная линия 107"/>
          <p:cNvCxnSpPr>
            <a:endCxn id="98" idx="1"/>
          </p:cNvCxnSpPr>
          <p:nvPr/>
        </p:nvCxnSpPr>
        <p:spPr>
          <a:xfrm>
            <a:off x="484457" y="2696172"/>
            <a:ext cx="17881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>
            <a:endCxn id="99" idx="1"/>
          </p:cNvCxnSpPr>
          <p:nvPr/>
        </p:nvCxnSpPr>
        <p:spPr>
          <a:xfrm flipV="1">
            <a:off x="484457" y="3076672"/>
            <a:ext cx="178813" cy="51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endCxn id="100" idx="1"/>
          </p:cNvCxnSpPr>
          <p:nvPr/>
        </p:nvCxnSpPr>
        <p:spPr>
          <a:xfrm>
            <a:off x="484457" y="3457172"/>
            <a:ext cx="17881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>
            <a:endCxn id="101" idx="1"/>
          </p:cNvCxnSpPr>
          <p:nvPr/>
        </p:nvCxnSpPr>
        <p:spPr>
          <a:xfrm flipV="1">
            <a:off x="484457" y="4007302"/>
            <a:ext cx="178813" cy="193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endCxn id="103" idx="1"/>
          </p:cNvCxnSpPr>
          <p:nvPr/>
        </p:nvCxnSpPr>
        <p:spPr>
          <a:xfrm flipV="1">
            <a:off x="484457" y="4557078"/>
            <a:ext cx="178813" cy="38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>
            <a:endCxn id="104" idx="1"/>
          </p:cNvCxnSpPr>
          <p:nvPr/>
        </p:nvCxnSpPr>
        <p:spPr>
          <a:xfrm>
            <a:off x="484457" y="4911319"/>
            <a:ext cx="178813" cy="43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>
            <a:endCxn id="105" idx="1"/>
          </p:cNvCxnSpPr>
          <p:nvPr/>
        </p:nvCxnSpPr>
        <p:spPr>
          <a:xfrm flipV="1">
            <a:off x="484457" y="5300587"/>
            <a:ext cx="178813" cy="46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>
            <a:endCxn id="106" idx="1"/>
          </p:cNvCxnSpPr>
          <p:nvPr/>
        </p:nvCxnSpPr>
        <p:spPr>
          <a:xfrm>
            <a:off x="484457" y="5693291"/>
            <a:ext cx="17881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>
            <a:endCxn id="107" idx="1"/>
          </p:cNvCxnSpPr>
          <p:nvPr/>
        </p:nvCxnSpPr>
        <p:spPr>
          <a:xfrm flipV="1">
            <a:off x="484457" y="6041050"/>
            <a:ext cx="178813" cy="79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63270" y="6269918"/>
            <a:ext cx="46690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1200" dirty="0"/>
              <a:t>  * - за исключением групп 20.53, 20.59, подгруппы 20.14.1</a:t>
            </a:r>
          </a:p>
          <a:p>
            <a:pPr marL="67945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1200" dirty="0"/>
              <a:t>** - за исключением группы 24.46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479376" y="249980"/>
            <a:ext cx="206424" cy="57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334" y="-23978"/>
            <a:ext cx="1729726" cy="16846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Номер слайда 59"/>
          <p:cNvSpPr>
            <a:spLocks noGrp="1"/>
          </p:cNvSpPr>
          <p:nvPr>
            <p:ph type="sldNum" sz="quarter" idx="12"/>
          </p:nvPr>
        </p:nvSpPr>
        <p:spPr>
          <a:xfrm>
            <a:off x="11640614" y="6379844"/>
            <a:ext cx="412369" cy="365125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3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9376" y="1335677"/>
            <a:ext cx="5425482" cy="1715407"/>
          </a:xfrm>
          <a:prstGeom prst="rect">
            <a:avLst/>
          </a:prstGeom>
          <a:solidFill>
            <a:schemeClr val="bg1"/>
          </a:solidFill>
          <a:effectLst>
            <a:outerShdw blurRad="152400" dist="762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bIns="144000">
            <a:noAutofit/>
          </a:bodyPr>
          <a:lstStyle/>
          <a:p>
            <a:pPr marL="12700">
              <a:spcBef>
                <a:spcPts val="600"/>
              </a:spcBef>
            </a:pPr>
            <a:r>
              <a:rPr lang="ru-RU" spc="-70" dirty="0">
                <a:solidFill>
                  <a:srgbClr val="C00000"/>
                </a:solidFill>
                <a:cs typeface="Tahoma" panose="020B0604030504040204"/>
              </a:rPr>
              <a:t>ОБЛАСТЬ ПРИМЕНЕНИЯ</a:t>
            </a:r>
          </a:p>
          <a:p>
            <a:pPr marL="12700" algn="just">
              <a:spcBef>
                <a:spcPts val="600"/>
              </a:spcBef>
            </a:pPr>
            <a:r>
              <a:rPr lang="ru-RU" sz="1600" dirty="0"/>
              <a:t>Программа предназначена для проектов, направленных на производство высокотехнологичной продукции гражданского назначения с импортозамещающим потенциалом</a:t>
            </a:r>
            <a:endParaRPr lang="ru-RU" sz="1600" dirty="0">
              <a:solidFill>
                <a:srgbClr val="213743"/>
              </a:solidFill>
              <a:cs typeface="Calibri" panose="020F0502020204030204"/>
            </a:endParaRPr>
          </a:p>
        </p:txBody>
      </p:sp>
      <p:grpSp>
        <p:nvGrpSpPr>
          <p:cNvPr id="33" name="object 27"/>
          <p:cNvGrpSpPr/>
          <p:nvPr/>
        </p:nvGrpSpPr>
        <p:grpSpPr>
          <a:xfrm>
            <a:off x="551384" y="4070531"/>
            <a:ext cx="557310" cy="567393"/>
            <a:chOff x="476605" y="3290363"/>
            <a:chExt cx="386080" cy="393065"/>
          </a:xfrm>
        </p:grpSpPr>
        <p:pic>
          <p:nvPicPr>
            <p:cNvPr id="34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805" y="3513462"/>
              <a:ext cx="165634" cy="169668"/>
            </a:xfrm>
            <a:prstGeom prst="rect">
              <a:avLst/>
            </a:prstGeom>
          </p:spPr>
        </p:pic>
        <p:sp>
          <p:nvSpPr>
            <p:cNvPr id="35" name="object 29"/>
            <p:cNvSpPr/>
            <p:nvPr/>
          </p:nvSpPr>
          <p:spPr>
            <a:xfrm>
              <a:off x="476605" y="3290363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40" h="269239">
                  <a:moveTo>
                    <a:pt x="136423" y="0"/>
                  </a:moveTo>
                  <a:lnTo>
                    <a:pt x="84899" y="9396"/>
                  </a:lnTo>
                  <a:lnTo>
                    <a:pt x="40805" y="37909"/>
                  </a:lnTo>
                  <a:lnTo>
                    <a:pt x="10944" y="81030"/>
                  </a:lnTo>
                  <a:lnTo>
                    <a:pt x="0" y="132333"/>
                  </a:lnTo>
                  <a:lnTo>
                    <a:pt x="2171" y="158791"/>
                  </a:lnTo>
                  <a:lnTo>
                    <a:pt x="21358" y="207187"/>
                  </a:lnTo>
                  <a:lnTo>
                    <a:pt x="59149" y="245771"/>
                  </a:lnTo>
                  <a:lnTo>
                    <a:pt x="108207" y="266166"/>
                  </a:lnTo>
                  <a:lnTo>
                    <a:pt x="134391" y="268719"/>
                  </a:lnTo>
                  <a:lnTo>
                    <a:pt x="159573" y="266352"/>
                  </a:lnTo>
                  <a:lnTo>
                    <a:pt x="184042" y="259260"/>
                  </a:lnTo>
                  <a:lnTo>
                    <a:pt x="186987" y="257748"/>
                  </a:lnTo>
                  <a:lnTo>
                    <a:pt x="132484" y="257748"/>
                  </a:lnTo>
                  <a:lnTo>
                    <a:pt x="86156" y="248012"/>
                  </a:lnTo>
                  <a:lnTo>
                    <a:pt x="45758" y="220319"/>
                  </a:lnTo>
                  <a:lnTo>
                    <a:pt x="19562" y="179900"/>
                  </a:lnTo>
                  <a:lnTo>
                    <a:pt x="10960" y="132499"/>
                  </a:lnTo>
                  <a:lnTo>
                    <a:pt x="13695" y="108273"/>
                  </a:lnTo>
                  <a:lnTo>
                    <a:pt x="32664" y="64374"/>
                  </a:lnTo>
                  <a:lnTo>
                    <a:pt x="67110" y="30833"/>
                  </a:lnTo>
                  <a:lnTo>
                    <a:pt x="110561" y="13213"/>
                  </a:lnTo>
                  <a:lnTo>
                    <a:pt x="134327" y="10934"/>
                  </a:lnTo>
                  <a:lnTo>
                    <a:pt x="187685" y="10934"/>
                  </a:lnTo>
                  <a:lnTo>
                    <a:pt x="162807" y="2982"/>
                  </a:lnTo>
                  <a:lnTo>
                    <a:pt x="136423" y="0"/>
                  </a:lnTo>
                  <a:close/>
                </a:path>
                <a:path w="269240" h="269239">
                  <a:moveTo>
                    <a:pt x="187685" y="10934"/>
                  </a:moveTo>
                  <a:lnTo>
                    <a:pt x="134962" y="10934"/>
                  </a:lnTo>
                  <a:lnTo>
                    <a:pt x="136258" y="10960"/>
                  </a:lnTo>
                  <a:lnTo>
                    <a:pt x="160489" y="13695"/>
                  </a:lnTo>
                  <a:lnTo>
                    <a:pt x="204379" y="32664"/>
                  </a:lnTo>
                  <a:lnTo>
                    <a:pt x="238171" y="67505"/>
                  </a:lnTo>
                  <a:lnTo>
                    <a:pt x="255794" y="111954"/>
                  </a:lnTo>
                  <a:lnTo>
                    <a:pt x="257797" y="136258"/>
                  </a:lnTo>
                  <a:lnTo>
                    <a:pt x="255054" y="160496"/>
                  </a:lnTo>
                  <a:lnTo>
                    <a:pt x="236080" y="204391"/>
                  </a:lnTo>
                  <a:lnTo>
                    <a:pt x="179087" y="249435"/>
                  </a:lnTo>
                  <a:lnTo>
                    <a:pt x="132484" y="257748"/>
                  </a:lnTo>
                  <a:lnTo>
                    <a:pt x="186987" y="257748"/>
                  </a:lnTo>
                  <a:lnTo>
                    <a:pt x="227939" y="230847"/>
                  </a:lnTo>
                  <a:lnTo>
                    <a:pt x="257806" y="187732"/>
                  </a:lnTo>
                  <a:lnTo>
                    <a:pt x="268757" y="136436"/>
                  </a:lnTo>
                  <a:lnTo>
                    <a:pt x="266571" y="109976"/>
                  </a:lnTo>
                  <a:lnTo>
                    <a:pt x="259368" y="84826"/>
                  </a:lnTo>
                  <a:lnTo>
                    <a:pt x="247379" y="61576"/>
                  </a:lnTo>
                  <a:lnTo>
                    <a:pt x="230835" y="40817"/>
                  </a:lnTo>
                  <a:lnTo>
                    <a:pt x="210588" y="23640"/>
                  </a:lnTo>
                  <a:lnTo>
                    <a:pt x="187685" y="10934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305" y="3314561"/>
              <a:ext cx="168485" cy="174777"/>
            </a:xfrm>
            <a:prstGeom prst="rect">
              <a:avLst/>
            </a:prstGeom>
          </p:spPr>
        </p:pic>
      </p:grpSp>
      <p:grpSp>
        <p:nvGrpSpPr>
          <p:cNvPr id="38" name="object 33"/>
          <p:cNvGrpSpPr/>
          <p:nvPr/>
        </p:nvGrpSpPr>
        <p:grpSpPr>
          <a:xfrm>
            <a:off x="626194" y="5820809"/>
            <a:ext cx="476647" cy="450981"/>
            <a:chOff x="517638" y="5087337"/>
            <a:chExt cx="330200" cy="312420"/>
          </a:xfrm>
        </p:grpSpPr>
        <p:sp>
          <p:nvSpPr>
            <p:cNvPr id="39" name="object 34"/>
            <p:cNvSpPr/>
            <p:nvPr/>
          </p:nvSpPr>
          <p:spPr>
            <a:xfrm>
              <a:off x="517638" y="5131763"/>
              <a:ext cx="330200" cy="90170"/>
            </a:xfrm>
            <a:custGeom>
              <a:avLst/>
              <a:gdLst/>
              <a:ahLst/>
              <a:cxnLst/>
              <a:rect l="l" t="t" r="r" b="b"/>
              <a:pathLst>
                <a:path w="330200" h="90170">
                  <a:moveTo>
                    <a:pt x="310896" y="0"/>
                  </a:moveTo>
                  <a:lnTo>
                    <a:pt x="18884" y="0"/>
                  </a:lnTo>
                  <a:lnTo>
                    <a:pt x="11540" y="1653"/>
                  </a:lnTo>
                  <a:lnTo>
                    <a:pt x="5537" y="6159"/>
                  </a:lnTo>
                  <a:lnTo>
                    <a:pt x="1486" y="12837"/>
                  </a:lnTo>
                  <a:lnTo>
                    <a:pt x="0" y="21005"/>
                  </a:lnTo>
                  <a:lnTo>
                    <a:pt x="25" y="69037"/>
                  </a:lnTo>
                  <a:lnTo>
                    <a:pt x="1511" y="77207"/>
                  </a:lnTo>
                  <a:lnTo>
                    <a:pt x="5561" y="83889"/>
                  </a:lnTo>
                  <a:lnTo>
                    <a:pt x="11560" y="88400"/>
                  </a:lnTo>
                  <a:lnTo>
                    <a:pt x="18897" y="90055"/>
                  </a:lnTo>
                  <a:lnTo>
                    <a:pt x="26239" y="88400"/>
                  </a:lnTo>
                  <a:lnTo>
                    <a:pt x="32238" y="83889"/>
                  </a:lnTo>
                  <a:lnTo>
                    <a:pt x="35142" y="79095"/>
                  </a:lnTo>
                  <a:lnTo>
                    <a:pt x="14528" y="79095"/>
                  </a:lnTo>
                  <a:lnTo>
                    <a:pt x="10985" y="74587"/>
                  </a:lnTo>
                  <a:lnTo>
                    <a:pt x="10960" y="15455"/>
                  </a:lnTo>
                  <a:lnTo>
                    <a:pt x="14516" y="10947"/>
                  </a:lnTo>
                  <a:lnTo>
                    <a:pt x="327138" y="10947"/>
                  </a:lnTo>
                  <a:lnTo>
                    <a:pt x="324237" y="6159"/>
                  </a:lnTo>
                  <a:lnTo>
                    <a:pt x="318238" y="1653"/>
                  </a:lnTo>
                  <a:lnTo>
                    <a:pt x="310896" y="0"/>
                  </a:lnTo>
                  <a:close/>
                </a:path>
                <a:path w="330200" h="90170">
                  <a:moveTo>
                    <a:pt x="300341" y="41998"/>
                  </a:moveTo>
                  <a:lnTo>
                    <a:pt x="288467" y="41998"/>
                  </a:lnTo>
                  <a:lnTo>
                    <a:pt x="292023" y="46520"/>
                  </a:lnTo>
                  <a:lnTo>
                    <a:pt x="292023" y="69037"/>
                  </a:lnTo>
                  <a:lnTo>
                    <a:pt x="293508" y="77207"/>
                  </a:lnTo>
                  <a:lnTo>
                    <a:pt x="297554" y="83889"/>
                  </a:lnTo>
                  <a:lnTo>
                    <a:pt x="303553" y="88400"/>
                  </a:lnTo>
                  <a:lnTo>
                    <a:pt x="310896" y="90055"/>
                  </a:lnTo>
                  <a:lnTo>
                    <a:pt x="318238" y="88400"/>
                  </a:lnTo>
                  <a:lnTo>
                    <a:pt x="324237" y="83889"/>
                  </a:lnTo>
                  <a:lnTo>
                    <a:pt x="327140" y="79095"/>
                  </a:lnTo>
                  <a:lnTo>
                    <a:pt x="306527" y="79095"/>
                  </a:lnTo>
                  <a:lnTo>
                    <a:pt x="302971" y="74587"/>
                  </a:lnTo>
                  <a:lnTo>
                    <a:pt x="302971" y="52057"/>
                  </a:lnTo>
                  <a:lnTo>
                    <a:pt x="301486" y="43888"/>
                  </a:lnTo>
                  <a:lnTo>
                    <a:pt x="300341" y="41998"/>
                  </a:lnTo>
                  <a:close/>
                </a:path>
                <a:path w="330200" h="90170">
                  <a:moveTo>
                    <a:pt x="284098" y="31051"/>
                  </a:moveTo>
                  <a:lnTo>
                    <a:pt x="45694" y="31051"/>
                  </a:lnTo>
                  <a:lnTo>
                    <a:pt x="38357" y="32704"/>
                  </a:lnTo>
                  <a:lnTo>
                    <a:pt x="32358" y="37211"/>
                  </a:lnTo>
                  <a:lnTo>
                    <a:pt x="28308" y="43888"/>
                  </a:lnTo>
                  <a:lnTo>
                    <a:pt x="26822" y="52057"/>
                  </a:lnTo>
                  <a:lnTo>
                    <a:pt x="26822" y="74587"/>
                  </a:lnTo>
                  <a:lnTo>
                    <a:pt x="23266" y="79095"/>
                  </a:lnTo>
                  <a:lnTo>
                    <a:pt x="35142" y="79095"/>
                  </a:lnTo>
                  <a:lnTo>
                    <a:pt x="36285" y="77207"/>
                  </a:lnTo>
                  <a:lnTo>
                    <a:pt x="37769" y="69037"/>
                  </a:lnTo>
                  <a:lnTo>
                    <a:pt x="37769" y="46520"/>
                  </a:lnTo>
                  <a:lnTo>
                    <a:pt x="41325" y="41998"/>
                  </a:lnTo>
                  <a:lnTo>
                    <a:pt x="300341" y="41998"/>
                  </a:lnTo>
                  <a:lnTo>
                    <a:pt x="297440" y="37211"/>
                  </a:lnTo>
                  <a:lnTo>
                    <a:pt x="291441" y="32704"/>
                  </a:lnTo>
                  <a:lnTo>
                    <a:pt x="284098" y="31051"/>
                  </a:lnTo>
                  <a:close/>
                </a:path>
                <a:path w="330200" h="90170">
                  <a:moveTo>
                    <a:pt x="327138" y="10947"/>
                  </a:moveTo>
                  <a:lnTo>
                    <a:pt x="18884" y="10947"/>
                  </a:lnTo>
                  <a:lnTo>
                    <a:pt x="315264" y="10960"/>
                  </a:lnTo>
                  <a:lnTo>
                    <a:pt x="318808" y="15455"/>
                  </a:lnTo>
                  <a:lnTo>
                    <a:pt x="318808" y="74587"/>
                  </a:lnTo>
                  <a:lnTo>
                    <a:pt x="315264" y="79095"/>
                  </a:lnTo>
                  <a:lnTo>
                    <a:pt x="327140" y="79095"/>
                  </a:lnTo>
                  <a:lnTo>
                    <a:pt x="328283" y="77207"/>
                  </a:lnTo>
                  <a:lnTo>
                    <a:pt x="329768" y="69037"/>
                  </a:lnTo>
                  <a:lnTo>
                    <a:pt x="329768" y="21005"/>
                  </a:lnTo>
                  <a:lnTo>
                    <a:pt x="328283" y="12837"/>
                  </a:lnTo>
                  <a:lnTo>
                    <a:pt x="327138" y="10947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640" y="5208466"/>
              <a:ext cx="328790" cy="191084"/>
            </a:xfrm>
            <a:prstGeom prst="rect">
              <a:avLst/>
            </a:prstGeom>
          </p:spPr>
        </p:pic>
        <p:sp>
          <p:nvSpPr>
            <p:cNvPr id="41" name="object 36"/>
            <p:cNvSpPr/>
            <p:nvPr/>
          </p:nvSpPr>
          <p:spPr>
            <a:xfrm>
              <a:off x="632124" y="5087337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27698" y="0"/>
                  </a:moveTo>
                  <a:lnTo>
                    <a:pt x="16925" y="2177"/>
                  </a:lnTo>
                  <a:lnTo>
                    <a:pt x="8120" y="8112"/>
                  </a:lnTo>
                  <a:lnTo>
                    <a:pt x="2179" y="16909"/>
                  </a:lnTo>
                  <a:lnTo>
                    <a:pt x="0" y="27673"/>
                  </a:lnTo>
                  <a:lnTo>
                    <a:pt x="2179" y="38452"/>
                  </a:lnTo>
                  <a:lnTo>
                    <a:pt x="8120" y="47256"/>
                  </a:lnTo>
                  <a:lnTo>
                    <a:pt x="16925" y="53194"/>
                  </a:lnTo>
                  <a:lnTo>
                    <a:pt x="27698" y="55371"/>
                  </a:lnTo>
                  <a:lnTo>
                    <a:pt x="38472" y="53194"/>
                  </a:lnTo>
                  <a:lnTo>
                    <a:pt x="47277" y="47256"/>
                  </a:lnTo>
                  <a:lnTo>
                    <a:pt x="49188" y="44424"/>
                  </a:lnTo>
                  <a:lnTo>
                    <a:pt x="18465" y="44424"/>
                  </a:lnTo>
                  <a:lnTo>
                    <a:pt x="10960" y="36906"/>
                  </a:lnTo>
                  <a:lnTo>
                    <a:pt x="10960" y="18453"/>
                  </a:lnTo>
                  <a:lnTo>
                    <a:pt x="18465" y="10947"/>
                  </a:lnTo>
                  <a:lnTo>
                    <a:pt x="49191" y="10947"/>
                  </a:lnTo>
                  <a:lnTo>
                    <a:pt x="47277" y="8112"/>
                  </a:lnTo>
                  <a:lnTo>
                    <a:pt x="38472" y="2177"/>
                  </a:lnTo>
                  <a:lnTo>
                    <a:pt x="27698" y="0"/>
                  </a:lnTo>
                  <a:close/>
                </a:path>
                <a:path w="55879" h="55879">
                  <a:moveTo>
                    <a:pt x="49191" y="10947"/>
                  </a:moveTo>
                  <a:lnTo>
                    <a:pt x="36931" y="10947"/>
                  </a:lnTo>
                  <a:lnTo>
                    <a:pt x="44437" y="18453"/>
                  </a:lnTo>
                  <a:lnTo>
                    <a:pt x="44437" y="36906"/>
                  </a:lnTo>
                  <a:lnTo>
                    <a:pt x="36931" y="44424"/>
                  </a:lnTo>
                  <a:lnTo>
                    <a:pt x="49188" y="44424"/>
                  </a:lnTo>
                  <a:lnTo>
                    <a:pt x="53217" y="38452"/>
                  </a:lnTo>
                  <a:lnTo>
                    <a:pt x="55397" y="27673"/>
                  </a:lnTo>
                  <a:lnTo>
                    <a:pt x="53217" y="16909"/>
                  </a:lnTo>
                  <a:lnTo>
                    <a:pt x="49191" y="10947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7"/>
            <p:cNvSpPr/>
            <p:nvPr/>
          </p:nvSpPr>
          <p:spPr>
            <a:xfrm>
              <a:off x="682029" y="509280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212" y="0"/>
                  </a:moveTo>
                  <a:lnTo>
                    <a:pt x="13571" y="1745"/>
                  </a:lnTo>
                  <a:lnTo>
                    <a:pt x="6510" y="6505"/>
                  </a:lnTo>
                  <a:lnTo>
                    <a:pt x="1747" y="13565"/>
                  </a:lnTo>
                  <a:lnTo>
                    <a:pt x="0" y="22212"/>
                  </a:lnTo>
                  <a:lnTo>
                    <a:pt x="1747" y="30865"/>
                  </a:lnTo>
                  <a:lnTo>
                    <a:pt x="6510" y="37930"/>
                  </a:lnTo>
                  <a:lnTo>
                    <a:pt x="13571" y="42691"/>
                  </a:lnTo>
                  <a:lnTo>
                    <a:pt x="22212" y="44437"/>
                  </a:lnTo>
                  <a:lnTo>
                    <a:pt x="30865" y="42691"/>
                  </a:lnTo>
                  <a:lnTo>
                    <a:pt x="37930" y="37930"/>
                  </a:lnTo>
                  <a:lnTo>
                    <a:pt x="42691" y="30865"/>
                  </a:lnTo>
                  <a:lnTo>
                    <a:pt x="44437" y="22212"/>
                  </a:lnTo>
                  <a:lnTo>
                    <a:pt x="42691" y="13565"/>
                  </a:lnTo>
                  <a:lnTo>
                    <a:pt x="37930" y="6505"/>
                  </a:lnTo>
                  <a:lnTo>
                    <a:pt x="30865" y="1745"/>
                  </a:lnTo>
                  <a:lnTo>
                    <a:pt x="22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8"/>
            <p:cNvSpPr/>
            <p:nvPr/>
          </p:nvSpPr>
          <p:spPr>
            <a:xfrm>
              <a:off x="587832" y="5087340"/>
              <a:ext cx="188595" cy="55880"/>
            </a:xfrm>
            <a:custGeom>
              <a:avLst/>
              <a:gdLst/>
              <a:ahLst/>
              <a:cxnLst/>
              <a:rect l="l" t="t" r="r" b="b"/>
              <a:pathLst>
                <a:path w="188595" h="55879">
                  <a:moveTo>
                    <a:pt x="56984" y="6477"/>
                  </a:moveTo>
                  <a:lnTo>
                    <a:pt x="46228" y="4432"/>
                  </a:lnTo>
                  <a:lnTo>
                    <a:pt x="44386" y="10363"/>
                  </a:lnTo>
                  <a:lnTo>
                    <a:pt x="37668" y="22047"/>
                  </a:lnTo>
                  <a:lnTo>
                    <a:pt x="23685" y="33464"/>
                  </a:lnTo>
                  <a:lnTo>
                    <a:pt x="0" y="38595"/>
                  </a:lnTo>
                  <a:lnTo>
                    <a:pt x="0" y="49555"/>
                  </a:lnTo>
                  <a:lnTo>
                    <a:pt x="29286" y="42887"/>
                  </a:lnTo>
                  <a:lnTo>
                    <a:pt x="46596" y="28181"/>
                  </a:lnTo>
                  <a:lnTo>
                    <a:pt x="54851" y="13398"/>
                  </a:lnTo>
                  <a:lnTo>
                    <a:pt x="56984" y="6477"/>
                  </a:lnTo>
                  <a:close/>
                </a:path>
                <a:path w="188595" h="55879">
                  <a:moveTo>
                    <a:pt x="188404" y="38595"/>
                  </a:moveTo>
                  <a:lnTo>
                    <a:pt x="164719" y="33464"/>
                  </a:lnTo>
                  <a:lnTo>
                    <a:pt x="150723" y="22047"/>
                  </a:lnTo>
                  <a:lnTo>
                    <a:pt x="144018" y="10375"/>
                  </a:lnTo>
                  <a:lnTo>
                    <a:pt x="142176" y="4445"/>
                  </a:lnTo>
                  <a:lnTo>
                    <a:pt x="133146" y="6159"/>
                  </a:lnTo>
                  <a:lnTo>
                    <a:pt x="133146" y="18453"/>
                  </a:lnTo>
                  <a:lnTo>
                    <a:pt x="133146" y="36906"/>
                  </a:lnTo>
                  <a:lnTo>
                    <a:pt x="125641" y="44424"/>
                  </a:lnTo>
                  <a:lnTo>
                    <a:pt x="107188" y="44424"/>
                  </a:lnTo>
                  <a:lnTo>
                    <a:pt x="99682" y="36906"/>
                  </a:lnTo>
                  <a:lnTo>
                    <a:pt x="99682" y="18453"/>
                  </a:lnTo>
                  <a:lnTo>
                    <a:pt x="107188" y="10947"/>
                  </a:lnTo>
                  <a:lnTo>
                    <a:pt x="125641" y="10947"/>
                  </a:lnTo>
                  <a:lnTo>
                    <a:pt x="133146" y="18453"/>
                  </a:lnTo>
                  <a:lnTo>
                    <a:pt x="133146" y="6159"/>
                  </a:lnTo>
                  <a:lnTo>
                    <a:pt x="127177" y="2184"/>
                  </a:lnTo>
                  <a:lnTo>
                    <a:pt x="116420" y="0"/>
                  </a:lnTo>
                  <a:lnTo>
                    <a:pt x="105638" y="2184"/>
                  </a:lnTo>
                  <a:lnTo>
                    <a:pt x="96837" y="8115"/>
                  </a:lnTo>
                  <a:lnTo>
                    <a:pt x="90893" y="16916"/>
                  </a:lnTo>
                  <a:lnTo>
                    <a:pt x="88722" y="27673"/>
                  </a:lnTo>
                  <a:lnTo>
                    <a:pt x="90893" y="38455"/>
                  </a:lnTo>
                  <a:lnTo>
                    <a:pt x="96837" y="47256"/>
                  </a:lnTo>
                  <a:lnTo>
                    <a:pt x="105638" y="53200"/>
                  </a:lnTo>
                  <a:lnTo>
                    <a:pt x="116420" y="55372"/>
                  </a:lnTo>
                  <a:lnTo>
                    <a:pt x="127177" y="53200"/>
                  </a:lnTo>
                  <a:lnTo>
                    <a:pt x="135978" y="47256"/>
                  </a:lnTo>
                  <a:lnTo>
                    <a:pt x="137896" y="44424"/>
                  </a:lnTo>
                  <a:lnTo>
                    <a:pt x="141922" y="38455"/>
                  </a:lnTo>
                  <a:lnTo>
                    <a:pt x="143675" y="29794"/>
                  </a:lnTo>
                  <a:lnTo>
                    <a:pt x="159105" y="42887"/>
                  </a:lnTo>
                  <a:lnTo>
                    <a:pt x="188404" y="49555"/>
                  </a:lnTo>
                  <a:lnTo>
                    <a:pt x="188404" y="38595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32"/>
          <p:cNvSpPr/>
          <p:nvPr/>
        </p:nvSpPr>
        <p:spPr>
          <a:xfrm>
            <a:off x="1259640" y="5520742"/>
            <a:ext cx="45719" cy="1119671"/>
          </a:xfrm>
          <a:custGeom>
            <a:avLst/>
            <a:gdLst/>
            <a:ahLst/>
            <a:cxnLst/>
            <a:rect l="l" t="t" r="r" b="b"/>
            <a:pathLst>
              <a:path h="968375">
                <a:moveTo>
                  <a:pt x="0" y="0"/>
                </a:moveTo>
                <a:lnTo>
                  <a:pt x="0" y="967803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4"/>
          <p:cNvSpPr txBox="1"/>
          <p:nvPr/>
        </p:nvSpPr>
        <p:spPr>
          <a:xfrm>
            <a:off x="1449793" y="3765346"/>
            <a:ext cx="4606316" cy="13080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>
              <a:spcBef>
                <a:spcPts val="600"/>
              </a:spcBef>
            </a:pPr>
            <a:r>
              <a:rPr sz="1500" b="1" spc="-70" dirty="0">
                <a:solidFill>
                  <a:srgbClr val="213743"/>
                </a:solidFill>
                <a:cs typeface="Tahoma" panose="020B0604030504040204"/>
              </a:rPr>
              <a:t>ПPOЦEHTHA</a:t>
            </a:r>
            <a:r>
              <a:rPr lang="ru-RU" sz="1500" b="1" spc="-70" dirty="0">
                <a:solidFill>
                  <a:srgbClr val="213743"/>
                </a:solidFill>
                <a:cs typeface="Tahoma" panose="020B0604030504040204"/>
              </a:rPr>
              <a:t>Я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500" b="1" spc="-60" dirty="0">
                <a:solidFill>
                  <a:srgbClr val="213743"/>
                </a:solidFill>
                <a:cs typeface="Tahoma" panose="020B0604030504040204"/>
              </a:rPr>
              <a:t>CTABKA:</a:t>
            </a:r>
            <a:endParaRPr sz="1500" b="1" dirty="0">
              <a:solidFill>
                <a:srgbClr val="213743"/>
              </a:solidFill>
              <a:cs typeface="Tahoma" panose="020B0604030504040204"/>
            </a:endParaRPr>
          </a:p>
          <a:p>
            <a:r>
              <a:rPr lang="en-US" sz="1400" spc="-85" dirty="0">
                <a:solidFill>
                  <a:srgbClr val="C00000"/>
                </a:solidFill>
                <a:cs typeface="Trebuchet MS" panose="020B0603020202020204"/>
              </a:rPr>
              <a:t>5</a:t>
            </a:r>
            <a:r>
              <a:rPr lang="ru-RU" sz="1400" spc="-85" dirty="0">
                <a:solidFill>
                  <a:srgbClr val="C00000"/>
                </a:solidFill>
                <a:cs typeface="Trebuchet MS" panose="020B0603020202020204"/>
              </a:rPr>
              <a:t>%  </a:t>
            </a:r>
            <a:r>
              <a:rPr sz="1400" spc="25" dirty="0" err="1">
                <a:solidFill>
                  <a:srgbClr val="213743"/>
                </a:solidFill>
                <a:cs typeface="Trebuchet MS" panose="020B0603020202020204"/>
              </a:rPr>
              <a:t>бaзoвaя</a:t>
            </a:r>
            <a:r>
              <a:rPr sz="1400" spc="-8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25" dirty="0" err="1">
                <a:solidFill>
                  <a:srgbClr val="213743"/>
                </a:solidFill>
                <a:cs typeface="Trebuchet MS" panose="020B0603020202020204"/>
              </a:rPr>
              <a:t>cтaвкa</a:t>
            </a:r>
            <a:r>
              <a:rPr lang="ru-RU" sz="1400" spc="25" dirty="0">
                <a:solidFill>
                  <a:srgbClr val="213743"/>
                </a:solidFill>
                <a:cs typeface="Trebuchet MS" panose="020B0603020202020204"/>
              </a:rPr>
              <a:t>;</a:t>
            </a:r>
            <a:r>
              <a:rPr lang="ru-RU" sz="1400" spc="25" dirty="0">
                <a:cs typeface="Trebuchet MS" panose="020B0603020202020204"/>
              </a:rPr>
              <a:t/>
            </a:r>
            <a:br>
              <a:rPr lang="ru-RU" sz="1400" spc="25" dirty="0">
                <a:cs typeface="Trebuchet MS" panose="020B0603020202020204"/>
              </a:rPr>
            </a:br>
            <a:r>
              <a:rPr lang="en-US" sz="1400" spc="-85" dirty="0">
                <a:solidFill>
                  <a:srgbClr val="C00000"/>
                </a:solidFill>
                <a:cs typeface="Trebuchet MS" panose="020B0603020202020204"/>
              </a:rPr>
              <a:t>3</a:t>
            </a:r>
            <a:r>
              <a:rPr lang="ru-RU" sz="1400" spc="-85" dirty="0">
                <a:solidFill>
                  <a:srgbClr val="C00000"/>
                </a:solidFill>
                <a:cs typeface="Trebuchet MS" panose="020B0603020202020204"/>
              </a:rPr>
              <a:t>%  </a:t>
            </a:r>
            <a:r>
              <a:rPr sz="1400" spc="25" dirty="0" err="1">
                <a:solidFill>
                  <a:srgbClr val="213743"/>
                </a:solidFill>
                <a:cs typeface="Trebuchet MS" panose="020B0603020202020204"/>
              </a:rPr>
              <a:t>пpи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15" dirty="0" err="1">
                <a:solidFill>
                  <a:srgbClr val="213743"/>
                </a:solidFill>
                <a:cs typeface="Trebuchet MS" panose="020B0603020202020204"/>
              </a:rPr>
              <a:t>бaнкoвcкoй</a:t>
            </a:r>
            <a:r>
              <a:rPr sz="1400" spc="-65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-5" dirty="0" err="1">
                <a:solidFill>
                  <a:srgbClr val="213743"/>
                </a:solidFill>
                <a:cs typeface="Trebuchet MS" panose="020B0603020202020204"/>
              </a:rPr>
              <a:t>гapaнтии</a:t>
            </a:r>
            <a:r>
              <a:rPr sz="1400" spc="-5" dirty="0">
                <a:solidFill>
                  <a:srgbClr val="213743"/>
                </a:solidFill>
                <a:cs typeface="Trebuchet MS" panose="020B0603020202020204"/>
              </a:rPr>
              <a:t>,</a:t>
            </a:r>
            <a:r>
              <a:rPr sz="1400" spc="-65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15" dirty="0">
                <a:solidFill>
                  <a:srgbClr val="213743"/>
                </a:solidFill>
                <a:cs typeface="Trebuchet MS" panose="020B0603020202020204"/>
              </a:rPr>
              <a:t>a</a:t>
            </a:r>
            <a:r>
              <a:rPr sz="1400" spc="-65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5" dirty="0" err="1">
                <a:solidFill>
                  <a:srgbClr val="213743"/>
                </a:solidFill>
                <a:cs typeface="Trebuchet MS" panose="020B0603020202020204"/>
              </a:rPr>
              <a:t>тaк</a:t>
            </a:r>
            <a:r>
              <a:rPr lang="ru-RU" sz="1400" spc="5" dirty="0">
                <a:solidFill>
                  <a:srgbClr val="213743"/>
                </a:solidFill>
                <a:cs typeface="Trebuchet MS" panose="020B0603020202020204"/>
              </a:rPr>
              <a:t> ж</a:t>
            </a:r>
            <a:r>
              <a:rPr sz="1400" spc="5" dirty="0">
                <a:solidFill>
                  <a:srgbClr val="213743"/>
                </a:solidFill>
                <a:cs typeface="Trebuchet MS" panose="020B0603020202020204"/>
              </a:rPr>
              <a:t>e</a:t>
            </a:r>
            <a:r>
              <a:rPr sz="1400" spc="-65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20" dirty="0" err="1">
                <a:solidFill>
                  <a:srgbClr val="213743"/>
                </a:solidFill>
                <a:cs typeface="Trebuchet MS" panose="020B0603020202020204"/>
              </a:rPr>
              <a:t>гapaнтии</a:t>
            </a:r>
            <a:r>
              <a:rPr sz="1400" spc="-75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25" dirty="0" err="1">
                <a:solidFill>
                  <a:srgbClr val="213743"/>
                </a:solidFill>
                <a:cs typeface="Trebuchet MS" panose="020B0603020202020204"/>
              </a:rPr>
              <a:t>Kopпopaции</a:t>
            </a:r>
            <a:r>
              <a:rPr sz="1400" spc="-75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100" dirty="0">
                <a:solidFill>
                  <a:srgbClr val="213743"/>
                </a:solidFill>
                <a:cs typeface="Trebuchet MS" panose="020B0603020202020204"/>
              </a:rPr>
              <a:t>MCП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30" dirty="0">
                <a:solidFill>
                  <a:srgbClr val="213743"/>
                </a:solidFill>
                <a:cs typeface="Trebuchet MS" panose="020B0603020202020204"/>
              </a:rPr>
              <a:t>и</a:t>
            </a:r>
            <a:r>
              <a:rPr lang="ru-RU" sz="1400" spc="30" dirty="0">
                <a:solidFill>
                  <a:srgbClr val="213743"/>
                </a:solidFill>
                <a:cs typeface="Trebuchet MS" panose="020B0603020202020204"/>
              </a:rPr>
              <a:t>л</a:t>
            </a:r>
            <a:r>
              <a:rPr sz="1400" spc="30" dirty="0">
                <a:solidFill>
                  <a:srgbClr val="213743"/>
                </a:solidFill>
                <a:cs typeface="Trebuchet MS" panose="020B0603020202020204"/>
              </a:rPr>
              <a:t>и</a:t>
            </a:r>
            <a:r>
              <a:rPr sz="1400" spc="-75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50" dirty="0">
                <a:solidFill>
                  <a:srgbClr val="213743"/>
                </a:solidFill>
                <a:cs typeface="Trebuchet MS" panose="020B0603020202020204"/>
              </a:rPr>
              <a:t>PГO</a:t>
            </a:r>
            <a:r>
              <a:rPr lang="ru-RU" sz="1400" spc="50" dirty="0">
                <a:solidFill>
                  <a:srgbClr val="213743"/>
                </a:solidFill>
                <a:cs typeface="Trebuchet MS" panose="020B0603020202020204"/>
              </a:rPr>
              <a:t>;</a:t>
            </a:r>
          </a:p>
          <a:p>
            <a:r>
              <a:rPr lang="en-US" sz="1400" spc="-85" dirty="0">
                <a:solidFill>
                  <a:srgbClr val="C00000"/>
                </a:solidFill>
                <a:cs typeface="Trebuchet MS" panose="020B0603020202020204"/>
              </a:rPr>
              <a:t>3</a:t>
            </a:r>
            <a:r>
              <a:rPr lang="ru-RU" sz="1400" spc="-85" dirty="0">
                <a:solidFill>
                  <a:srgbClr val="C00000"/>
                </a:solidFill>
                <a:cs typeface="Trebuchet MS" panose="020B0603020202020204"/>
              </a:rPr>
              <a:t>%  </a:t>
            </a:r>
            <a:r>
              <a:rPr lang="ru-RU" sz="1400" spc="-5" dirty="0">
                <a:solidFill>
                  <a:srgbClr val="213743"/>
                </a:solidFill>
                <a:cs typeface="Trebuchet MS" panose="020B0603020202020204"/>
              </a:rPr>
              <a:t>при покупке российского оборудования на сумму  </a:t>
            </a:r>
          </a:p>
          <a:p>
            <a:r>
              <a:rPr lang="ru-RU" sz="1400" spc="-5" dirty="0">
                <a:solidFill>
                  <a:srgbClr val="213743"/>
                </a:solidFill>
                <a:cs typeface="Trebuchet MS" panose="020B0603020202020204"/>
              </a:rPr>
              <a:t>≥  50 % от суммы займа.</a:t>
            </a:r>
            <a:endParaRPr sz="1400" spc="-5" dirty="0">
              <a:solidFill>
                <a:srgbClr val="213743"/>
              </a:solidFill>
              <a:cs typeface="Trebuchet MS" panose="020B0603020202020204"/>
            </a:endParaRPr>
          </a:p>
        </p:txBody>
      </p:sp>
      <p:sp>
        <p:nvSpPr>
          <p:cNvPr id="46" name="object 31"/>
          <p:cNvSpPr txBox="1"/>
          <p:nvPr/>
        </p:nvSpPr>
        <p:spPr>
          <a:xfrm>
            <a:off x="1449794" y="5530743"/>
            <a:ext cx="4463372" cy="1074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06145" defTabSz="1009650">
              <a:lnSpc>
                <a:spcPct val="119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13743"/>
                </a:solidFill>
                <a:cs typeface="Tahoma" panose="020B0604030504040204"/>
              </a:rPr>
              <a:t>ЦEЛEBOЙ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500" b="1" spc="-35" dirty="0">
                <a:solidFill>
                  <a:srgbClr val="213743"/>
                </a:solidFill>
                <a:cs typeface="Tahoma" panose="020B0604030504040204"/>
              </a:rPr>
              <a:t>OБ</a:t>
            </a:r>
            <a:r>
              <a:rPr lang="ru-RU" sz="1500" b="1" spc="-35" dirty="0">
                <a:solidFill>
                  <a:srgbClr val="213743"/>
                </a:solidFill>
                <a:cs typeface="Tahoma" panose="020B0604030504040204"/>
              </a:rPr>
              <a:t>Ъ</a:t>
            </a:r>
            <a:r>
              <a:rPr sz="1500" b="1" spc="-35" dirty="0">
                <a:solidFill>
                  <a:srgbClr val="213743"/>
                </a:solidFill>
                <a:cs typeface="Tahoma" panose="020B0604030504040204"/>
              </a:rPr>
              <a:t>ËM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500" b="1" spc="-10" dirty="0">
                <a:solidFill>
                  <a:srgbClr val="213743"/>
                </a:solidFill>
                <a:cs typeface="Tahoma" panose="020B0604030504040204"/>
              </a:rPr>
              <a:t>ПPOДA</a:t>
            </a:r>
            <a:r>
              <a:rPr lang="ru-RU" sz="1500" b="1" spc="-10" dirty="0">
                <a:solidFill>
                  <a:srgbClr val="213743"/>
                </a:solidFill>
                <a:cs typeface="Tahoma" panose="020B0604030504040204"/>
              </a:rPr>
              <a:t>Ж</a:t>
            </a:r>
            <a:r>
              <a:rPr sz="1500" b="1" spc="-1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lang="ru-RU" sz="1500" b="1" spc="-10" dirty="0">
                <a:solidFill>
                  <a:srgbClr val="213743"/>
                </a:solidFill>
                <a:cs typeface="Tahoma" panose="020B0604030504040204"/>
              </a:rPr>
              <a:t/>
            </a:r>
            <a:br>
              <a:rPr lang="ru-RU" sz="1500" b="1" spc="-10" dirty="0">
                <a:solidFill>
                  <a:srgbClr val="213743"/>
                </a:solidFill>
                <a:cs typeface="Tahoma" panose="020B0604030504040204"/>
              </a:rPr>
            </a:b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HOBOЙ</a:t>
            </a:r>
            <a:r>
              <a:rPr lang="ru-RU" sz="1500" b="1" spc="-85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lang="ru-RU" sz="1500" b="1" spc="-90" dirty="0">
                <a:solidFill>
                  <a:srgbClr val="213743"/>
                </a:solidFill>
                <a:cs typeface="Tahoma" panose="020B0604030504040204"/>
              </a:rPr>
              <a:t>П</a:t>
            </a: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POД</a:t>
            </a:r>
            <a:r>
              <a:rPr lang="ru-RU" sz="1500" b="1" spc="-85" dirty="0">
                <a:solidFill>
                  <a:srgbClr val="213743"/>
                </a:solidFill>
                <a:cs typeface="Tahoma" panose="020B0604030504040204"/>
              </a:rPr>
              <a:t>У</a:t>
            </a: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KЦ</a:t>
            </a:r>
            <a:r>
              <a:rPr lang="ru-RU" sz="1500" b="1" spc="-85" dirty="0">
                <a:solidFill>
                  <a:srgbClr val="213743"/>
                </a:solidFill>
                <a:cs typeface="Tahoma" panose="020B0604030504040204"/>
              </a:rPr>
              <a:t>ИИ</a:t>
            </a: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:</a:t>
            </a:r>
            <a:endParaRPr lang="ru-RU" sz="1500" b="1" spc="-85" dirty="0">
              <a:solidFill>
                <a:srgbClr val="213743"/>
              </a:solidFill>
              <a:cs typeface="Tahoma" panose="020B0604030504040204"/>
            </a:endParaRPr>
          </a:p>
          <a:p>
            <a:pPr marL="12700" marR="906145" defTabSz="1009650">
              <a:lnSpc>
                <a:spcPct val="119000"/>
              </a:lnSpc>
              <a:spcBef>
                <a:spcPts val="100"/>
              </a:spcBef>
            </a:pPr>
            <a:r>
              <a:rPr sz="1400" spc="-60" dirty="0">
                <a:solidFill>
                  <a:srgbClr val="C00000"/>
                </a:solidFill>
                <a:cs typeface="Trebuchet MS" panose="020B0603020202020204"/>
              </a:rPr>
              <a:t>≥</a:t>
            </a:r>
            <a:r>
              <a:rPr sz="1400" spc="-7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400" spc="110" dirty="0">
                <a:solidFill>
                  <a:srgbClr val="C00000"/>
                </a:solidFill>
                <a:cs typeface="Trebuchet MS" panose="020B0603020202020204"/>
              </a:rPr>
              <a:t>50</a:t>
            </a:r>
            <a:r>
              <a:rPr sz="1400" spc="240" dirty="0">
                <a:solidFill>
                  <a:srgbClr val="C00000"/>
                </a:solidFill>
                <a:cs typeface="Trebuchet MS" panose="020B0603020202020204"/>
              </a:rPr>
              <a:t>%</a:t>
            </a:r>
            <a:r>
              <a:rPr sz="1400" spc="-7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400" spc="10" dirty="0">
                <a:solidFill>
                  <a:srgbClr val="213743"/>
                </a:solidFill>
                <a:cs typeface="Trebuchet MS" panose="020B0603020202020204"/>
              </a:rPr>
              <a:t>oт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15" dirty="0">
                <a:solidFill>
                  <a:srgbClr val="213743"/>
                </a:solidFill>
                <a:cs typeface="Trebuchet MS" panose="020B0603020202020204"/>
              </a:rPr>
              <a:t>cyммы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30" dirty="0">
                <a:solidFill>
                  <a:srgbClr val="213743"/>
                </a:solidFill>
                <a:cs typeface="Trebuchet MS" panose="020B0603020202020204"/>
              </a:rPr>
              <a:t>зaймa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45" dirty="0">
                <a:solidFill>
                  <a:srgbClr val="213743"/>
                </a:solidFill>
                <a:cs typeface="Trebuchet MS" panose="020B0603020202020204"/>
              </a:rPr>
              <a:t>в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-35" dirty="0">
                <a:solidFill>
                  <a:srgbClr val="213743"/>
                </a:solidFill>
                <a:cs typeface="Trebuchet MS" panose="020B0603020202020204"/>
              </a:rPr>
              <a:t>гoд,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20" dirty="0" err="1">
                <a:solidFill>
                  <a:srgbClr val="213743"/>
                </a:solidFill>
                <a:cs typeface="Trebuchet MS" panose="020B0603020202020204"/>
              </a:rPr>
              <a:t>нaчинaя</a:t>
            </a:r>
            <a:r>
              <a:rPr sz="1400" spc="20" dirty="0">
                <a:solidFill>
                  <a:srgbClr val="213743"/>
                </a:solidFill>
                <a:cs typeface="Trebuchet MS" panose="020B0603020202020204"/>
              </a:rPr>
              <a:t> co</a:t>
            </a:r>
            <a:r>
              <a:rPr lang="ru-RU" sz="1400" spc="20" dirty="0">
                <a:solidFill>
                  <a:srgbClr val="213743"/>
                </a:solidFill>
                <a:cs typeface="Trebuchet MS" panose="020B0603020202020204"/>
              </a:rPr>
              <a:t/>
            </a:r>
            <a:br>
              <a:rPr lang="ru-RU" sz="1400" spc="20" dirty="0">
                <a:solidFill>
                  <a:srgbClr val="213743"/>
                </a:solidFill>
                <a:cs typeface="Trebuchet MS" panose="020B0603020202020204"/>
              </a:rPr>
            </a:br>
            <a:r>
              <a:rPr sz="1400" spc="110" dirty="0">
                <a:solidFill>
                  <a:srgbClr val="213743"/>
                </a:solidFill>
                <a:cs typeface="Trebuchet MS" panose="020B0603020202020204"/>
              </a:rPr>
              <a:t>2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30" dirty="0">
                <a:solidFill>
                  <a:srgbClr val="213743"/>
                </a:solidFill>
                <a:cs typeface="Trebuchet MS" panose="020B0603020202020204"/>
              </a:rPr>
              <a:t>гoдa</a:t>
            </a:r>
            <a:r>
              <a:rPr sz="1400" spc="-75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15" dirty="0">
                <a:solidFill>
                  <a:srgbClr val="213743"/>
                </a:solidFill>
                <a:cs typeface="Trebuchet MS" panose="020B0603020202020204"/>
              </a:rPr>
              <a:t>cepийнoгo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35" dirty="0">
                <a:solidFill>
                  <a:srgbClr val="213743"/>
                </a:solidFill>
                <a:cs typeface="Trebuchet MS" panose="020B0603020202020204"/>
              </a:rPr>
              <a:t>пpoизвoдcтвa</a:t>
            </a:r>
            <a:endParaRPr sz="1400" dirty="0">
              <a:solidFill>
                <a:srgbClr val="213743"/>
              </a:solidFill>
              <a:cs typeface="Trebuchet MS" panose="020B0603020202020204"/>
            </a:endParaRPr>
          </a:p>
        </p:txBody>
      </p:sp>
      <p:sp>
        <p:nvSpPr>
          <p:cNvPr id="58" name="object 46"/>
          <p:cNvSpPr txBox="1"/>
          <p:nvPr/>
        </p:nvSpPr>
        <p:spPr>
          <a:xfrm>
            <a:off x="864518" y="295593"/>
            <a:ext cx="1005601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3200" spc="-80" dirty="0">
                <a:solidFill>
                  <a:srgbClr val="213743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Программа «Проекты развития»</a:t>
            </a:r>
            <a:endParaRPr lang="ru-RU" sz="3200" dirty="0">
              <a:solidFill>
                <a:srgbClr val="213743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79376" y="249980"/>
            <a:ext cx="206424" cy="57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287142" y="1335677"/>
            <a:ext cx="5353473" cy="1715407"/>
          </a:xfrm>
          <a:prstGeom prst="rect">
            <a:avLst/>
          </a:prstGeom>
          <a:solidFill>
            <a:schemeClr val="bg1"/>
          </a:solidFill>
          <a:effectLst>
            <a:outerShdw blurRad="152400" dist="762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bIns="144000">
            <a:noAutofit/>
          </a:bodyPr>
          <a:lstStyle/>
          <a:p>
            <a:pPr marL="12700">
              <a:spcBef>
                <a:spcPts val="1200"/>
              </a:spcBef>
            </a:pPr>
            <a:r>
              <a:rPr lang="ru-RU" spc="-70" dirty="0">
                <a:solidFill>
                  <a:srgbClr val="C00000"/>
                </a:solidFill>
                <a:cs typeface="Tahoma" panose="020B0604030504040204"/>
              </a:rPr>
              <a:t>ОСНОВНЫЕ УСЛОВИЯ</a:t>
            </a:r>
            <a:r>
              <a:rPr lang="en-US" spc="-70" dirty="0">
                <a:solidFill>
                  <a:srgbClr val="C00000"/>
                </a:solidFill>
                <a:cs typeface="Tahoma" panose="020B0604030504040204"/>
              </a:rPr>
              <a:t> </a:t>
            </a:r>
            <a:endParaRPr lang="ru-RU" spc="-70" dirty="0">
              <a:solidFill>
                <a:srgbClr val="C00000"/>
              </a:solidFill>
              <a:cs typeface="Tahoma" panose="020B0604030504040204"/>
            </a:endParaRPr>
          </a:p>
          <a:p>
            <a:pPr marL="12700">
              <a:spcBef>
                <a:spcPts val="1200"/>
              </a:spcBef>
            </a:pPr>
            <a:endParaRPr lang="en-US" spc="-70" dirty="0">
              <a:solidFill>
                <a:srgbClr val="C00000"/>
              </a:solidFill>
              <a:cs typeface="Tahoma" panose="020B0604030504040204"/>
            </a:endParaRPr>
          </a:p>
          <a:p>
            <a:pPr marL="12700">
              <a:spcBef>
                <a:spcPts val="1200"/>
              </a:spcBef>
            </a:pPr>
            <a:endParaRPr lang="en-US" spc="-70" dirty="0">
              <a:solidFill>
                <a:srgbClr val="C00000"/>
              </a:solidFill>
              <a:cs typeface="Tahoma" panose="020B0604030504040204"/>
            </a:endParaRPr>
          </a:p>
          <a:p>
            <a:pPr marL="12700">
              <a:spcBef>
                <a:spcPts val="1200"/>
              </a:spcBef>
            </a:pPr>
            <a:endParaRPr lang="en-US" spc="-70" dirty="0">
              <a:solidFill>
                <a:srgbClr val="C00000"/>
              </a:solidFill>
              <a:cs typeface="Tahoma" panose="020B0604030504040204"/>
            </a:endParaRPr>
          </a:p>
        </p:txBody>
      </p:sp>
      <p:sp>
        <p:nvSpPr>
          <p:cNvPr id="26" name="object 10"/>
          <p:cNvSpPr/>
          <p:nvPr/>
        </p:nvSpPr>
        <p:spPr>
          <a:xfrm>
            <a:off x="9908916" y="1867025"/>
            <a:ext cx="0" cy="495083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669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7" name="object 11"/>
          <p:cNvSpPr/>
          <p:nvPr/>
        </p:nvSpPr>
        <p:spPr>
          <a:xfrm>
            <a:off x="7266790" y="1867117"/>
            <a:ext cx="0" cy="495083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669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9" name="object 13"/>
          <p:cNvSpPr txBox="1"/>
          <p:nvPr/>
        </p:nvSpPr>
        <p:spPr>
          <a:xfrm>
            <a:off x="7432868" y="1808287"/>
            <a:ext cx="2663660" cy="7899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spcBef>
                <a:spcPts val="200"/>
              </a:spcBef>
            </a:pPr>
            <a:r>
              <a:rPr sz="1600" spc="-80" dirty="0">
                <a:solidFill>
                  <a:srgbClr val="213743"/>
                </a:solidFill>
                <a:cs typeface="Tahoma" panose="020B0604030504040204"/>
              </a:rPr>
              <a:t>C</a:t>
            </a:r>
            <a:r>
              <a:rPr lang="ru-RU" sz="1600" spc="-80" dirty="0">
                <a:solidFill>
                  <a:srgbClr val="213743"/>
                </a:solidFill>
                <a:cs typeface="Tahoma" panose="020B0604030504040204"/>
              </a:rPr>
              <a:t>У</a:t>
            </a:r>
            <a:r>
              <a:rPr sz="1600" spc="-80" dirty="0">
                <a:solidFill>
                  <a:srgbClr val="213743"/>
                </a:solidFill>
                <a:cs typeface="Tahoma" panose="020B0604030504040204"/>
              </a:rPr>
              <a:t>MMA</a:t>
            </a:r>
            <a:r>
              <a:rPr sz="1600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600" spc="-70" dirty="0">
                <a:solidFill>
                  <a:srgbClr val="213743"/>
                </a:solidFill>
                <a:cs typeface="Tahoma" panose="020B0604030504040204"/>
              </a:rPr>
              <a:t>3AЙMA:</a:t>
            </a:r>
            <a:endParaRPr sz="1600" dirty="0">
              <a:solidFill>
                <a:srgbClr val="213743"/>
              </a:solidFill>
              <a:cs typeface="Tahoma" panose="020B0604030504040204"/>
            </a:endParaRPr>
          </a:p>
          <a:p>
            <a:pPr>
              <a:spcBef>
                <a:spcPts val="100"/>
              </a:spcBef>
            </a:pPr>
            <a:r>
              <a:rPr lang="ru-RU" sz="1600" spc="145" dirty="0">
                <a:solidFill>
                  <a:srgbClr val="C00000"/>
                </a:solidFill>
                <a:cs typeface="Trebuchet MS" panose="020B0603020202020204"/>
              </a:rPr>
              <a:t>3</a:t>
            </a:r>
            <a:r>
              <a:rPr sz="1600" spc="145" dirty="0">
                <a:solidFill>
                  <a:srgbClr val="C00000"/>
                </a:solidFill>
                <a:cs typeface="Trebuchet MS" panose="020B0603020202020204"/>
              </a:rPr>
              <a:t>–</a:t>
            </a:r>
            <a:r>
              <a:rPr lang="ru-RU" sz="1600" spc="145" dirty="0">
                <a:solidFill>
                  <a:srgbClr val="C00000"/>
                </a:solidFill>
                <a:cs typeface="Trebuchet MS" panose="020B0603020202020204"/>
              </a:rPr>
              <a:t>40</a:t>
            </a:r>
            <a:r>
              <a:rPr sz="1600" spc="-95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600" spc="15" dirty="0">
                <a:solidFill>
                  <a:srgbClr val="213743"/>
                </a:solidFill>
                <a:cs typeface="Trebuchet MS" panose="020B0603020202020204"/>
              </a:rPr>
              <a:t>м</a:t>
            </a:r>
            <a:r>
              <a:rPr lang="ru-RU" sz="1600" spc="15" dirty="0">
                <a:solidFill>
                  <a:srgbClr val="213743"/>
                </a:solidFill>
                <a:cs typeface="Trebuchet MS" panose="020B0603020202020204"/>
              </a:rPr>
              <a:t>л</a:t>
            </a:r>
            <a:r>
              <a:rPr sz="1600" spc="15" dirty="0">
                <a:solidFill>
                  <a:srgbClr val="213743"/>
                </a:solidFill>
                <a:cs typeface="Trebuchet MS" panose="020B0603020202020204"/>
              </a:rPr>
              <a:t>н</a:t>
            </a:r>
            <a:r>
              <a:rPr lang="ru-RU" sz="1600" spc="-90" dirty="0">
                <a:solidFill>
                  <a:srgbClr val="213743"/>
                </a:solidFill>
                <a:cs typeface="Trebuchet MS" panose="020B0603020202020204"/>
              </a:rPr>
              <a:t> руб.</a:t>
            </a:r>
          </a:p>
          <a:p>
            <a:pPr>
              <a:spcBef>
                <a:spcPts val="100"/>
              </a:spcBef>
            </a:pPr>
            <a:r>
              <a:rPr lang="ru-RU" sz="1600" spc="145" dirty="0">
                <a:solidFill>
                  <a:srgbClr val="C00000"/>
                </a:solidFill>
                <a:cs typeface="Trebuchet MS" panose="020B0603020202020204"/>
              </a:rPr>
              <a:t>20 – 200 </a:t>
            </a:r>
            <a:r>
              <a:rPr lang="ru-RU" sz="1600" spc="15" dirty="0" err="1">
                <a:solidFill>
                  <a:srgbClr val="213743"/>
                </a:solidFill>
                <a:cs typeface="Trebuchet MS" panose="020B0603020202020204"/>
              </a:rPr>
              <a:t>млн</a:t>
            </a:r>
            <a:r>
              <a:rPr lang="ru-RU" sz="1600" spc="15" dirty="0">
                <a:solidFill>
                  <a:srgbClr val="213743"/>
                </a:solidFill>
                <a:cs typeface="Trebuchet MS" panose="020B0603020202020204"/>
              </a:rPr>
              <a:t> руб. с ФРП РФ</a:t>
            </a:r>
            <a:endParaRPr sz="1600" spc="15" dirty="0">
              <a:solidFill>
                <a:srgbClr val="213743"/>
              </a:solidFill>
              <a:cs typeface="Trebuchet MS" panose="020B0603020202020204"/>
            </a:endParaRPr>
          </a:p>
        </p:txBody>
      </p:sp>
      <p:sp>
        <p:nvSpPr>
          <p:cNvPr id="30" name="object 8"/>
          <p:cNvSpPr txBox="1"/>
          <p:nvPr/>
        </p:nvSpPr>
        <p:spPr>
          <a:xfrm>
            <a:off x="10078286" y="1808287"/>
            <a:ext cx="1397385" cy="5309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spcBef>
                <a:spcPts val="200"/>
              </a:spcBef>
            </a:pPr>
            <a:r>
              <a:rPr sz="1600" spc="-60" dirty="0">
                <a:solidFill>
                  <a:srgbClr val="213743"/>
                </a:solidFill>
                <a:cs typeface="Tahoma" panose="020B0604030504040204"/>
              </a:rPr>
              <a:t>CPOK</a:t>
            </a:r>
            <a:r>
              <a:rPr sz="1600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600" spc="-70" dirty="0">
                <a:solidFill>
                  <a:srgbClr val="213743"/>
                </a:solidFill>
                <a:cs typeface="Tahoma" panose="020B0604030504040204"/>
              </a:rPr>
              <a:t>3AЙMA:</a:t>
            </a:r>
            <a:endParaRPr sz="1600" dirty="0">
              <a:solidFill>
                <a:srgbClr val="213743"/>
              </a:solidFill>
              <a:cs typeface="Tahoma" panose="020B0604030504040204"/>
            </a:endParaRPr>
          </a:p>
          <a:p>
            <a:pPr>
              <a:spcBef>
                <a:spcPts val="100"/>
              </a:spcBef>
            </a:pPr>
            <a:r>
              <a:rPr sz="1600" spc="30" dirty="0">
                <a:solidFill>
                  <a:srgbClr val="213743"/>
                </a:solidFill>
                <a:cs typeface="Trebuchet MS" panose="020B0603020202020204"/>
              </a:rPr>
              <a:t>дo</a:t>
            </a:r>
            <a:r>
              <a:rPr sz="1600" spc="-95" dirty="0">
                <a:cs typeface="Trebuchet MS" panose="020B0603020202020204"/>
              </a:rPr>
              <a:t> </a:t>
            </a:r>
            <a:r>
              <a:rPr sz="1600" spc="110" dirty="0">
                <a:solidFill>
                  <a:srgbClr val="C00000"/>
                </a:solidFill>
                <a:cs typeface="Trebuchet MS" panose="020B0603020202020204"/>
              </a:rPr>
              <a:t>60</a:t>
            </a:r>
            <a:r>
              <a:rPr sz="1600" spc="-90" dirty="0">
                <a:cs typeface="Trebuchet MS" panose="020B0603020202020204"/>
              </a:rPr>
              <a:t> </a:t>
            </a:r>
            <a:r>
              <a:rPr sz="1600" spc="-55" dirty="0">
                <a:solidFill>
                  <a:srgbClr val="213743"/>
                </a:solidFill>
                <a:cs typeface="Trebuchet MS" panose="020B0603020202020204"/>
              </a:rPr>
              <a:t>мec.</a:t>
            </a:r>
            <a:endParaRPr sz="1600" dirty="0">
              <a:solidFill>
                <a:srgbClr val="213743"/>
              </a:solidFill>
              <a:cs typeface="Trebuchet MS" panose="020B060302020202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85881" b="-2790"/>
          <a:stretch>
            <a:fillRect/>
          </a:stretch>
        </p:blipFill>
        <p:spPr>
          <a:xfrm>
            <a:off x="9281244" y="1904004"/>
            <a:ext cx="474294" cy="44493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5"/>
          <a:srcRect r="81793"/>
          <a:stretch>
            <a:fillRect/>
          </a:stretch>
        </p:blipFill>
        <p:spPr>
          <a:xfrm>
            <a:off x="6566745" y="1904004"/>
            <a:ext cx="611592" cy="432854"/>
          </a:xfrm>
          <a:prstGeom prst="rect">
            <a:avLst/>
          </a:prstGeom>
        </p:spPr>
      </p:pic>
      <p:cxnSp>
        <p:nvCxnSpPr>
          <p:cNvPr id="70" name="Прямая соединительная линия 69"/>
          <p:cNvCxnSpPr/>
          <p:nvPr/>
        </p:nvCxnSpPr>
        <p:spPr>
          <a:xfrm>
            <a:off x="11640616" y="6400800"/>
            <a:ext cx="0" cy="457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75271" y="3530391"/>
            <a:ext cx="10878529" cy="0"/>
          </a:xfrm>
          <a:prstGeom prst="line">
            <a:avLst/>
          </a:prstGeom>
          <a:ln>
            <a:solidFill>
              <a:srgbClr val="2137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bject 2"/>
          <p:cNvSpPr txBox="1"/>
          <p:nvPr/>
        </p:nvSpPr>
        <p:spPr>
          <a:xfrm>
            <a:off x="3935761" y="3370276"/>
            <a:ext cx="4320478" cy="3077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ru-RU" sz="2000" b="1" dirty="0">
                <a:solidFill>
                  <a:srgbClr val="213743"/>
                </a:solidFill>
                <a:cs typeface="Calibri" panose="020F0502020204030204"/>
              </a:rPr>
              <a:t>ДОПОЛНИТЕЛЬНЫЕ УСЛОВИЯ:</a:t>
            </a:r>
          </a:p>
        </p:txBody>
      </p:sp>
      <p:grpSp>
        <p:nvGrpSpPr>
          <p:cNvPr id="71" name="object 18"/>
          <p:cNvGrpSpPr/>
          <p:nvPr/>
        </p:nvGrpSpPr>
        <p:grpSpPr>
          <a:xfrm>
            <a:off x="6507990" y="3997245"/>
            <a:ext cx="615974" cy="562810"/>
            <a:chOff x="5800505" y="3115263"/>
            <a:chExt cx="426720" cy="389890"/>
          </a:xfrm>
        </p:grpSpPr>
        <p:sp>
          <p:nvSpPr>
            <p:cNvPr id="72" name="object 19"/>
            <p:cNvSpPr/>
            <p:nvPr/>
          </p:nvSpPr>
          <p:spPr>
            <a:xfrm>
              <a:off x="5800505" y="3221530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5" h="283845">
                  <a:moveTo>
                    <a:pt x="141655" y="0"/>
                  </a:moveTo>
                  <a:lnTo>
                    <a:pt x="96926" y="7234"/>
                  </a:lnTo>
                  <a:lnTo>
                    <a:pt x="58046" y="27368"/>
                  </a:lnTo>
                  <a:lnTo>
                    <a:pt x="27364" y="58051"/>
                  </a:lnTo>
                  <a:lnTo>
                    <a:pt x="7232" y="96931"/>
                  </a:lnTo>
                  <a:lnTo>
                    <a:pt x="0" y="141655"/>
                  </a:lnTo>
                  <a:lnTo>
                    <a:pt x="7232" y="186380"/>
                  </a:lnTo>
                  <a:lnTo>
                    <a:pt x="27364" y="225260"/>
                  </a:lnTo>
                  <a:lnTo>
                    <a:pt x="58046" y="255942"/>
                  </a:lnTo>
                  <a:lnTo>
                    <a:pt x="96926" y="276077"/>
                  </a:lnTo>
                  <a:lnTo>
                    <a:pt x="141655" y="283311"/>
                  </a:lnTo>
                  <a:lnTo>
                    <a:pt x="186386" y="276077"/>
                  </a:lnTo>
                  <a:lnTo>
                    <a:pt x="193557" y="272364"/>
                  </a:lnTo>
                  <a:lnTo>
                    <a:pt x="141655" y="272364"/>
                  </a:lnTo>
                  <a:lnTo>
                    <a:pt x="90827" y="262076"/>
                  </a:lnTo>
                  <a:lnTo>
                    <a:pt x="49274" y="234037"/>
                  </a:lnTo>
                  <a:lnTo>
                    <a:pt x="21235" y="192484"/>
                  </a:lnTo>
                  <a:lnTo>
                    <a:pt x="10947" y="141655"/>
                  </a:lnTo>
                  <a:lnTo>
                    <a:pt x="21235" y="90827"/>
                  </a:lnTo>
                  <a:lnTo>
                    <a:pt x="49274" y="49274"/>
                  </a:lnTo>
                  <a:lnTo>
                    <a:pt x="90827" y="21235"/>
                  </a:lnTo>
                  <a:lnTo>
                    <a:pt x="141655" y="10947"/>
                  </a:lnTo>
                  <a:lnTo>
                    <a:pt x="193557" y="10947"/>
                  </a:lnTo>
                  <a:lnTo>
                    <a:pt x="186386" y="7234"/>
                  </a:lnTo>
                  <a:lnTo>
                    <a:pt x="141655" y="0"/>
                  </a:lnTo>
                  <a:close/>
                </a:path>
                <a:path w="283845" h="283845">
                  <a:moveTo>
                    <a:pt x="193557" y="10947"/>
                  </a:moveTo>
                  <a:lnTo>
                    <a:pt x="141655" y="10947"/>
                  </a:lnTo>
                  <a:lnTo>
                    <a:pt x="192484" y="21235"/>
                  </a:lnTo>
                  <a:lnTo>
                    <a:pt x="234037" y="49274"/>
                  </a:lnTo>
                  <a:lnTo>
                    <a:pt x="262076" y="90827"/>
                  </a:lnTo>
                  <a:lnTo>
                    <a:pt x="272364" y="141655"/>
                  </a:lnTo>
                  <a:lnTo>
                    <a:pt x="262076" y="192484"/>
                  </a:lnTo>
                  <a:lnTo>
                    <a:pt x="234037" y="234037"/>
                  </a:lnTo>
                  <a:lnTo>
                    <a:pt x="192484" y="262076"/>
                  </a:lnTo>
                  <a:lnTo>
                    <a:pt x="141655" y="272364"/>
                  </a:lnTo>
                  <a:lnTo>
                    <a:pt x="193557" y="272364"/>
                  </a:lnTo>
                  <a:lnTo>
                    <a:pt x="225269" y="255942"/>
                  </a:lnTo>
                  <a:lnTo>
                    <a:pt x="255954" y="225260"/>
                  </a:lnTo>
                  <a:lnTo>
                    <a:pt x="276090" y="186380"/>
                  </a:lnTo>
                  <a:lnTo>
                    <a:pt x="283324" y="141655"/>
                  </a:lnTo>
                  <a:lnTo>
                    <a:pt x="276090" y="96931"/>
                  </a:lnTo>
                  <a:lnTo>
                    <a:pt x="255954" y="58051"/>
                  </a:lnTo>
                  <a:lnTo>
                    <a:pt x="225269" y="27368"/>
                  </a:lnTo>
                  <a:lnTo>
                    <a:pt x="193557" y="10947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0917" y="3115263"/>
              <a:ext cx="336123" cy="324093"/>
            </a:xfrm>
            <a:prstGeom prst="rect">
              <a:avLst/>
            </a:prstGeom>
          </p:spPr>
        </p:pic>
      </p:grpSp>
      <p:sp>
        <p:nvSpPr>
          <p:cNvPr id="74" name="object 17"/>
          <p:cNvSpPr/>
          <p:nvPr/>
        </p:nvSpPr>
        <p:spPr>
          <a:xfrm flipH="1">
            <a:off x="7263737" y="3795720"/>
            <a:ext cx="47430" cy="967322"/>
          </a:xfrm>
          <a:custGeom>
            <a:avLst/>
            <a:gdLst/>
            <a:ahLst/>
            <a:cxnLst/>
            <a:rect l="l" t="t" r="r" b="b"/>
            <a:pathLst>
              <a:path h="923925">
                <a:moveTo>
                  <a:pt x="0" y="0"/>
                </a:moveTo>
                <a:lnTo>
                  <a:pt x="0" y="923823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16"/>
          <p:cNvSpPr txBox="1"/>
          <p:nvPr/>
        </p:nvSpPr>
        <p:spPr>
          <a:xfrm>
            <a:off x="7570729" y="3795719"/>
            <a:ext cx="3703320" cy="87132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sz="1500" b="1" spc="-50" dirty="0">
                <a:solidFill>
                  <a:srgbClr val="213743"/>
                </a:solidFill>
                <a:cs typeface="Tahoma" panose="020B0604030504040204"/>
              </a:rPr>
              <a:t>CO</a:t>
            </a:r>
            <a:r>
              <a:rPr lang="ru-RU" sz="1500" b="1" spc="-50" dirty="0">
                <a:solidFill>
                  <a:srgbClr val="213743"/>
                </a:solidFill>
                <a:cs typeface="Tahoma" panose="020B0604030504040204"/>
              </a:rPr>
              <a:t>ФИ</a:t>
            </a:r>
            <a:r>
              <a:rPr sz="1500" b="1" spc="-50" dirty="0">
                <a:solidFill>
                  <a:srgbClr val="213743"/>
                </a:solidFill>
                <a:cs typeface="Tahoma" panose="020B0604030504040204"/>
              </a:rPr>
              <a:t>HAHC</a:t>
            </a:r>
            <a:r>
              <a:rPr lang="ru-RU" sz="1500" b="1" spc="-50" dirty="0">
                <a:solidFill>
                  <a:srgbClr val="213743"/>
                </a:solidFill>
                <a:cs typeface="Tahoma" panose="020B0604030504040204"/>
              </a:rPr>
              <a:t>ИРОВАНИ</a:t>
            </a:r>
            <a:r>
              <a:rPr sz="1500" b="1" spc="-50" dirty="0">
                <a:solidFill>
                  <a:srgbClr val="213743"/>
                </a:solidFill>
                <a:cs typeface="Tahoma" panose="020B0604030504040204"/>
              </a:rPr>
              <a:t>E:</a:t>
            </a:r>
            <a:endParaRPr sz="1500" dirty="0">
              <a:solidFill>
                <a:srgbClr val="213743"/>
              </a:solidFill>
              <a:cs typeface="Tahoma" panose="020B0604030504040204"/>
            </a:endParaRPr>
          </a:p>
          <a:p>
            <a:pPr marL="12700">
              <a:lnSpc>
                <a:spcPts val="1740"/>
              </a:lnSpc>
              <a:spcBef>
                <a:spcPts val="600"/>
              </a:spcBef>
            </a:pPr>
            <a:r>
              <a:rPr sz="1400" spc="-60">
                <a:solidFill>
                  <a:srgbClr val="C00000"/>
                </a:solidFill>
                <a:cs typeface="Trebuchet MS" panose="020B0603020202020204"/>
              </a:rPr>
              <a:t>≥</a:t>
            </a:r>
            <a:r>
              <a:rPr sz="1400" spc="-7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lang="ru-RU" sz="1400" spc="110" dirty="0">
                <a:solidFill>
                  <a:srgbClr val="C00000"/>
                </a:solidFill>
                <a:cs typeface="Trebuchet MS" panose="020B0603020202020204"/>
              </a:rPr>
              <a:t>2</a:t>
            </a:r>
            <a:r>
              <a:rPr sz="1400" spc="110">
                <a:solidFill>
                  <a:srgbClr val="C00000"/>
                </a:solidFill>
                <a:cs typeface="Trebuchet MS" panose="020B0603020202020204"/>
              </a:rPr>
              <a:t>0</a:t>
            </a:r>
            <a:r>
              <a:rPr sz="1400" spc="-7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400" spc="240" dirty="0">
                <a:solidFill>
                  <a:srgbClr val="C00000"/>
                </a:solidFill>
                <a:cs typeface="Trebuchet MS" panose="020B0603020202020204"/>
              </a:rPr>
              <a:t>%</a:t>
            </a:r>
            <a:r>
              <a:rPr sz="1400" spc="-7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400" spc="15" dirty="0" err="1">
                <a:solidFill>
                  <a:srgbClr val="213743"/>
                </a:solidFill>
                <a:cs typeface="Trebuchet MS" panose="020B0603020202020204"/>
              </a:rPr>
              <a:t>бюд</a:t>
            </a:r>
            <a:r>
              <a:rPr lang="ru-RU" sz="1400" spc="15" dirty="0">
                <a:solidFill>
                  <a:srgbClr val="213743"/>
                </a:solidFill>
                <a:cs typeface="Trebuchet MS" panose="020B0603020202020204"/>
              </a:rPr>
              <a:t>ж</a:t>
            </a:r>
            <a:r>
              <a:rPr sz="1400" spc="15" dirty="0" err="1">
                <a:solidFill>
                  <a:srgbClr val="213743"/>
                </a:solidFill>
                <a:cs typeface="Trebuchet MS" panose="020B0603020202020204"/>
              </a:rPr>
              <a:t>eтa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-20" dirty="0">
                <a:solidFill>
                  <a:srgbClr val="213743"/>
                </a:solidFill>
                <a:cs typeface="Trebuchet MS" panose="020B0603020202020204"/>
              </a:rPr>
              <a:t>пpoeктa,</a:t>
            </a:r>
            <a:endParaRPr sz="1400" dirty="0">
              <a:solidFill>
                <a:srgbClr val="213743"/>
              </a:solidFill>
              <a:cs typeface="Trebuchet MS" panose="020B0603020202020204"/>
            </a:endParaRPr>
          </a:p>
          <a:p>
            <a:pPr marL="12700" marR="5080">
              <a:lnSpc>
                <a:spcPts val="1680"/>
              </a:lnSpc>
              <a:spcBef>
                <a:spcPts val="600"/>
              </a:spcBef>
            </a:pPr>
            <a:r>
              <a:rPr sz="1400" spc="45" dirty="0">
                <a:solidFill>
                  <a:srgbClr val="213743"/>
                </a:solidFill>
                <a:cs typeface="Trebuchet MS" panose="020B0603020202020204"/>
              </a:rPr>
              <a:t>в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-105" dirty="0">
                <a:solidFill>
                  <a:srgbClr val="213743"/>
                </a:solidFill>
                <a:cs typeface="Trebuchet MS" panose="020B0603020202020204"/>
              </a:rPr>
              <a:t>т.ч.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60" dirty="0">
                <a:solidFill>
                  <a:srgbClr val="213743"/>
                </a:solidFill>
                <a:cs typeface="Trebuchet MS" panose="020B0603020202020204"/>
              </a:rPr>
              <a:t>зa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15" dirty="0" err="1">
                <a:solidFill>
                  <a:srgbClr val="213743"/>
                </a:solidFill>
                <a:cs typeface="Trebuchet MS" panose="020B0603020202020204"/>
              </a:rPr>
              <a:t>cчeт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ru-RU" sz="1400" spc="-70" dirty="0">
                <a:solidFill>
                  <a:srgbClr val="213743"/>
                </a:solidFill>
                <a:cs typeface="Trebuchet MS" panose="020B0603020202020204"/>
              </a:rPr>
              <a:t>частных инвесторов или банков</a:t>
            </a:r>
            <a:endParaRPr sz="1400" dirty="0">
              <a:solidFill>
                <a:srgbClr val="213743"/>
              </a:solidFill>
              <a:cs typeface="Trebuchet MS" panose="020B0603020202020204"/>
            </a:endParaRPr>
          </a:p>
        </p:txBody>
      </p:sp>
      <p:grpSp>
        <p:nvGrpSpPr>
          <p:cNvPr id="76" name="object 23"/>
          <p:cNvGrpSpPr/>
          <p:nvPr/>
        </p:nvGrpSpPr>
        <p:grpSpPr>
          <a:xfrm>
            <a:off x="6472240" y="5754588"/>
            <a:ext cx="610474" cy="560977"/>
            <a:chOff x="5810015" y="4845765"/>
            <a:chExt cx="422909" cy="388620"/>
          </a:xfrm>
        </p:grpSpPr>
        <p:sp>
          <p:nvSpPr>
            <p:cNvPr id="77" name="object 24"/>
            <p:cNvSpPr/>
            <p:nvPr/>
          </p:nvSpPr>
          <p:spPr>
            <a:xfrm>
              <a:off x="5890802" y="5088944"/>
              <a:ext cx="342265" cy="136525"/>
            </a:xfrm>
            <a:custGeom>
              <a:avLst/>
              <a:gdLst/>
              <a:ahLst/>
              <a:cxnLst/>
              <a:rect l="l" t="t" r="r" b="b"/>
              <a:pathLst>
                <a:path w="342264" h="136525">
                  <a:moveTo>
                    <a:pt x="60807" y="0"/>
                  </a:moveTo>
                  <a:lnTo>
                    <a:pt x="35279" y="2094"/>
                  </a:lnTo>
                  <a:lnTo>
                    <a:pt x="16383" y="6743"/>
                  </a:lnTo>
                  <a:lnTo>
                    <a:pt x="4496" y="11497"/>
                  </a:lnTo>
                  <a:lnTo>
                    <a:pt x="0" y="13906"/>
                  </a:lnTo>
                  <a:lnTo>
                    <a:pt x="5829" y="23190"/>
                  </a:lnTo>
                  <a:lnTo>
                    <a:pt x="9594" y="21229"/>
                  </a:lnTo>
                  <a:lnTo>
                    <a:pt x="20307" y="17025"/>
                  </a:lnTo>
                  <a:lnTo>
                    <a:pt x="37526" y="12844"/>
                  </a:lnTo>
                  <a:lnTo>
                    <a:pt x="60807" y="10947"/>
                  </a:lnTo>
                  <a:lnTo>
                    <a:pt x="70839" y="11436"/>
                  </a:lnTo>
                  <a:lnTo>
                    <a:pt x="80302" y="12720"/>
                  </a:lnTo>
                  <a:lnTo>
                    <a:pt x="89336" y="14521"/>
                  </a:lnTo>
                  <a:lnTo>
                    <a:pt x="112390" y="19710"/>
                  </a:lnTo>
                  <a:lnTo>
                    <a:pt x="119329" y="20725"/>
                  </a:lnTo>
                  <a:lnTo>
                    <a:pt x="126174" y="21107"/>
                  </a:lnTo>
                  <a:lnTo>
                    <a:pt x="225653" y="21818"/>
                  </a:lnTo>
                  <a:lnTo>
                    <a:pt x="229120" y="23114"/>
                  </a:lnTo>
                  <a:lnTo>
                    <a:pt x="235699" y="28714"/>
                  </a:lnTo>
                  <a:lnTo>
                    <a:pt x="236156" y="34620"/>
                  </a:lnTo>
                  <a:lnTo>
                    <a:pt x="230720" y="41617"/>
                  </a:lnTo>
                  <a:lnTo>
                    <a:pt x="227330" y="44996"/>
                  </a:lnTo>
                  <a:lnTo>
                    <a:pt x="129628" y="55473"/>
                  </a:lnTo>
                  <a:lnTo>
                    <a:pt x="126111" y="57416"/>
                  </a:lnTo>
                  <a:lnTo>
                    <a:pt x="121285" y="63563"/>
                  </a:lnTo>
                  <a:lnTo>
                    <a:pt x="120256" y="67335"/>
                  </a:lnTo>
                  <a:lnTo>
                    <a:pt x="121793" y="78676"/>
                  </a:lnTo>
                  <a:lnTo>
                    <a:pt x="128714" y="84162"/>
                  </a:lnTo>
                  <a:lnTo>
                    <a:pt x="135369" y="83477"/>
                  </a:lnTo>
                  <a:lnTo>
                    <a:pt x="166406" y="85986"/>
                  </a:lnTo>
                  <a:lnTo>
                    <a:pt x="190556" y="87257"/>
                  </a:lnTo>
                  <a:lnTo>
                    <a:pt x="209702" y="87096"/>
                  </a:lnTo>
                  <a:lnTo>
                    <a:pt x="241783" y="79171"/>
                  </a:lnTo>
                  <a:lnTo>
                    <a:pt x="275526" y="64930"/>
                  </a:lnTo>
                  <a:lnTo>
                    <a:pt x="302564" y="51072"/>
                  </a:lnTo>
                  <a:lnTo>
                    <a:pt x="314528" y="44297"/>
                  </a:lnTo>
                  <a:lnTo>
                    <a:pt x="322440" y="40754"/>
                  </a:lnTo>
                  <a:lnTo>
                    <a:pt x="328536" y="42532"/>
                  </a:lnTo>
                  <a:lnTo>
                    <a:pt x="332409" y="49707"/>
                  </a:lnTo>
                  <a:lnTo>
                    <a:pt x="330504" y="55803"/>
                  </a:lnTo>
                  <a:lnTo>
                    <a:pt x="251485" y="104775"/>
                  </a:lnTo>
                  <a:lnTo>
                    <a:pt x="211047" y="121689"/>
                  </a:lnTo>
                  <a:lnTo>
                    <a:pt x="167474" y="125145"/>
                  </a:lnTo>
                  <a:lnTo>
                    <a:pt x="10083" y="118338"/>
                  </a:lnTo>
                  <a:lnTo>
                    <a:pt x="9613" y="129286"/>
                  </a:lnTo>
                  <a:lnTo>
                    <a:pt x="167233" y="136093"/>
                  </a:lnTo>
                  <a:lnTo>
                    <a:pt x="192787" y="135371"/>
                  </a:lnTo>
                  <a:lnTo>
                    <a:pt x="213566" y="132346"/>
                  </a:lnTo>
                  <a:lnTo>
                    <a:pt x="256984" y="114236"/>
                  </a:lnTo>
                  <a:lnTo>
                    <a:pt x="327812" y="70535"/>
                  </a:lnTo>
                  <a:lnTo>
                    <a:pt x="342067" y="47631"/>
                  </a:lnTo>
                  <a:lnTo>
                    <a:pt x="340106" y="40919"/>
                  </a:lnTo>
                  <a:lnTo>
                    <a:pt x="335523" y="35607"/>
                  </a:lnTo>
                  <a:lnTo>
                    <a:pt x="328612" y="32264"/>
                  </a:lnTo>
                  <a:lnTo>
                    <a:pt x="319796" y="31664"/>
                  </a:lnTo>
                  <a:lnTo>
                    <a:pt x="309499" y="34582"/>
                  </a:lnTo>
                  <a:lnTo>
                    <a:pt x="298466" y="40802"/>
                  </a:lnTo>
                  <a:lnTo>
                    <a:pt x="272176" y="54340"/>
                  </a:lnTo>
                  <a:lnTo>
                    <a:pt x="239358" y="68397"/>
                  </a:lnTo>
                  <a:lnTo>
                    <a:pt x="208737" y="76174"/>
                  </a:lnTo>
                  <a:lnTo>
                    <a:pt x="190098" y="76289"/>
                  </a:lnTo>
                  <a:lnTo>
                    <a:pt x="166079" y="74990"/>
                  </a:lnTo>
                  <a:lnTo>
                    <a:pt x="135432" y="72567"/>
                  </a:lnTo>
                  <a:lnTo>
                    <a:pt x="133464" y="72745"/>
                  </a:lnTo>
                  <a:lnTo>
                    <a:pt x="131876" y="71437"/>
                  </a:lnTo>
                  <a:lnTo>
                    <a:pt x="131521" y="68821"/>
                  </a:lnTo>
                  <a:lnTo>
                    <a:pt x="131762" y="67970"/>
                  </a:lnTo>
                  <a:lnTo>
                    <a:pt x="132892" y="66522"/>
                  </a:lnTo>
                  <a:lnTo>
                    <a:pt x="133756" y="66040"/>
                  </a:lnTo>
                  <a:lnTo>
                    <a:pt x="230860" y="55613"/>
                  </a:lnTo>
                  <a:lnTo>
                    <a:pt x="236512" y="51993"/>
                  </a:lnTo>
                  <a:lnTo>
                    <a:pt x="241515" y="45580"/>
                  </a:lnTo>
                  <a:lnTo>
                    <a:pt x="245195" y="38380"/>
                  </a:lnTo>
                  <a:lnTo>
                    <a:pt x="245940" y="30662"/>
                  </a:lnTo>
                  <a:lnTo>
                    <a:pt x="243825" y="23275"/>
                  </a:lnTo>
                  <a:lnTo>
                    <a:pt x="238925" y="17068"/>
                  </a:lnTo>
                  <a:lnTo>
                    <a:pt x="234302" y="13119"/>
                  </a:lnTo>
                  <a:lnTo>
                    <a:pt x="228358" y="10909"/>
                  </a:lnTo>
                  <a:lnTo>
                    <a:pt x="126174" y="10160"/>
                  </a:lnTo>
                  <a:lnTo>
                    <a:pt x="120239" y="9816"/>
                  </a:lnTo>
                  <a:lnTo>
                    <a:pt x="114057" y="8890"/>
                  </a:lnTo>
                  <a:lnTo>
                    <a:pt x="91645" y="3814"/>
                  </a:lnTo>
                  <a:lnTo>
                    <a:pt x="82040" y="1914"/>
                  </a:lnTo>
                  <a:lnTo>
                    <a:pt x="71775" y="533"/>
                  </a:lnTo>
                  <a:lnTo>
                    <a:pt x="60807" y="0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10015" y="5093218"/>
              <a:ext cx="96532" cy="140893"/>
            </a:xfrm>
            <a:prstGeom prst="rect">
              <a:avLst/>
            </a:prstGeom>
          </p:spPr>
        </p:pic>
        <p:pic>
          <p:nvPicPr>
            <p:cNvPr id="79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39506" y="4845765"/>
              <a:ext cx="208572" cy="208584"/>
            </a:xfrm>
            <a:prstGeom prst="rect">
              <a:avLst/>
            </a:prstGeom>
          </p:spPr>
        </p:pic>
      </p:grpSp>
      <p:sp>
        <p:nvSpPr>
          <p:cNvPr id="81" name="object 21"/>
          <p:cNvSpPr txBox="1"/>
          <p:nvPr/>
        </p:nvSpPr>
        <p:spPr>
          <a:xfrm>
            <a:off x="7570729" y="5466225"/>
            <a:ext cx="2605405" cy="108876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spcBef>
                <a:spcPts val="450"/>
              </a:spcBef>
            </a:pP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OБЩ</a:t>
            </a:r>
            <a:r>
              <a:rPr lang="ru-RU" sz="1500" b="1" spc="-85" dirty="0">
                <a:solidFill>
                  <a:srgbClr val="213743"/>
                </a:solidFill>
                <a:cs typeface="Tahoma" panose="020B0604030504040204"/>
              </a:rPr>
              <a:t>И</a:t>
            </a: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Й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500" b="1" spc="-35" dirty="0">
                <a:solidFill>
                  <a:srgbClr val="213743"/>
                </a:solidFill>
                <a:cs typeface="Tahoma" panose="020B0604030504040204"/>
              </a:rPr>
              <a:t>БЮД</a:t>
            </a:r>
            <a:r>
              <a:rPr lang="ru-RU" sz="1500" b="1" spc="-35" dirty="0">
                <a:solidFill>
                  <a:srgbClr val="213743"/>
                </a:solidFill>
                <a:cs typeface="Tahoma" panose="020B0604030504040204"/>
              </a:rPr>
              <a:t>Ж</a:t>
            </a:r>
            <a:r>
              <a:rPr sz="1500" b="1" spc="-35" dirty="0">
                <a:solidFill>
                  <a:srgbClr val="213743"/>
                </a:solidFill>
                <a:cs typeface="Tahoma" panose="020B0604030504040204"/>
              </a:rPr>
              <a:t>ET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500" b="1" spc="-70" dirty="0">
                <a:solidFill>
                  <a:srgbClr val="213743"/>
                </a:solidFill>
                <a:cs typeface="Tahoma" panose="020B0604030504040204"/>
              </a:rPr>
              <a:t>ПPOEKTA:</a:t>
            </a:r>
            <a:endParaRPr sz="1500" dirty="0">
              <a:solidFill>
                <a:srgbClr val="213743"/>
              </a:solidFill>
              <a:cs typeface="Tahoma" panose="020B0604030504040204"/>
            </a:endParaRPr>
          </a:p>
          <a:p>
            <a:pPr marL="12700">
              <a:spcBef>
                <a:spcPts val="350"/>
              </a:spcBef>
            </a:pPr>
            <a:endParaRPr lang="ru-RU" sz="1400" spc="10" dirty="0">
              <a:solidFill>
                <a:srgbClr val="213743"/>
              </a:solidFill>
              <a:cs typeface="Trebuchet MS" panose="020B0603020202020204"/>
            </a:endParaRPr>
          </a:p>
          <a:p>
            <a:pPr marL="12700">
              <a:spcBef>
                <a:spcPts val="350"/>
              </a:spcBef>
            </a:pPr>
            <a:r>
              <a:rPr lang="en-US" sz="1400" spc="10" dirty="0">
                <a:solidFill>
                  <a:srgbClr val="213743"/>
                </a:solidFill>
                <a:cs typeface="Trebuchet MS" panose="020B0603020202020204"/>
              </a:rPr>
              <a:t>O</a:t>
            </a:r>
            <a:r>
              <a:rPr sz="1400" spc="10">
                <a:solidFill>
                  <a:srgbClr val="213743"/>
                </a:solidFill>
                <a:cs typeface="Trebuchet MS" panose="020B0603020202020204"/>
              </a:rPr>
              <a:t>т</a:t>
            </a:r>
            <a:r>
              <a:rPr lang="ru-RU" sz="1400" spc="1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-90">
                <a:cs typeface="Trebuchet MS" panose="020B0603020202020204"/>
              </a:rPr>
              <a:t> </a:t>
            </a:r>
            <a:r>
              <a:rPr lang="ru-RU" sz="1400" spc="110" dirty="0">
                <a:solidFill>
                  <a:srgbClr val="C00000"/>
                </a:solidFill>
                <a:cs typeface="Trebuchet MS" panose="020B0603020202020204"/>
              </a:rPr>
              <a:t>3,75</a:t>
            </a:r>
            <a:r>
              <a:rPr sz="1400" spc="-85">
                <a:cs typeface="Trebuchet MS" panose="020B0603020202020204"/>
              </a:rPr>
              <a:t> </a:t>
            </a:r>
            <a:r>
              <a:rPr sz="1400" spc="15" dirty="0">
                <a:solidFill>
                  <a:srgbClr val="213743"/>
                </a:solidFill>
                <a:cs typeface="Trebuchet MS" panose="020B0603020202020204"/>
              </a:rPr>
              <a:t>м</a:t>
            </a:r>
            <a:r>
              <a:rPr lang="ru-RU" sz="1400" spc="15" dirty="0">
                <a:solidFill>
                  <a:srgbClr val="213743"/>
                </a:solidFill>
                <a:cs typeface="Trebuchet MS" panose="020B0603020202020204"/>
              </a:rPr>
              <a:t>л</a:t>
            </a:r>
            <a:r>
              <a:rPr sz="1400" spc="15" dirty="0">
                <a:solidFill>
                  <a:srgbClr val="213743"/>
                </a:solidFill>
                <a:cs typeface="Trebuchet MS" panose="020B0603020202020204"/>
              </a:rPr>
              <a:t>н</a:t>
            </a:r>
            <a:r>
              <a:rPr sz="1400" spc="-9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ru-RU" sz="1400" spc="60" dirty="0">
                <a:solidFill>
                  <a:srgbClr val="213743"/>
                </a:solidFill>
                <a:cs typeface="Trebuchet MS" panose="020B0603020202020204"/>
              </a:rPr>
              <a:t>руб.</a:t>
            </a:r>
          </a:p>
          <a:p>
            <a:pPr marL="12700">
              <a:spcBef>
                <a:spcPts val="350"/>
              </a:spcBef>
            </a:pPr>
            <a:endParaRPr lang="en-US" sz="1400" spc="10" dirty="0">
              <a:solidFill>
                <a:srgbClr val="213743"/>
              </a:solidFill>
              <a:cs typeface="Trebuchet MS" panose="020B0603020202020204"/>
            </a:endParaRPr>
          </a:p>
        </p:txBody>
      </p:sp>
      <p:sp>
        <p:nvSpPr>
          <p:cNvPr id="47" name="object 32"/>
          <p:cNvSpPr/>
          <p:nvPr/>
        </p:nvSpPr>
        <p:spPr>
          <a:xfrm>
            <a:off x="7334721" y="5522323"/>
            <a:ext cx="45719" cy="1119671"/>
          </a:xfrm>
          <a:custGeom>
            <a:avLst/>
            <a:gdLst/>
            <a:ahLst/>
            <a:cxnLst/>
            <a:rect l="l" t="t" r="r" b="b"/>
            <a:pathLst>
              <a:path h="968375">
                <a:moveTo>
                  <a:pt x="0" y="0"/>
                </a:moveTo>
                <a:lnTo>
                  <a:pt x="0" y="967803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7"/>
          <p:cNvSpPr/>
          <p:nvPr/>
        </p:nvSpPr>
        <p:spPr>
          <a:xfrm flipH="1">
            <a:off x="1205641" y="3795720"/>
            <a:ext cx="47430" cy="967322"/>
          </a:xfrm>
          <a:custGeom>
            <a:avLst/>
            <a:gdLst/>
            <a:ahLst/>
            <a:cxnLst/>
            <a:rect l="l" t="t" r="r" b="b"/>
            <a:pathLst>
              <a:path h="923925">
                <a:moveTo>
                  <a:pt x="0" y="0"/>
                </a:moveTo>
                <a:lnTo>
                  <a:pt x="0" y="923823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334" y="-23978"/>
            <a:ext cx="1729726" cy="16846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Номер слайда 59"/>
          <p:cNvSpPr>
            <a:spLocks noGrp="1"/>
          </p:cNvSpPr>
          <p:nvPr>
            <p:ph type="sldNum" sz="quarter" idx="12"/>
          </p:nvPr>
        </p:nvSpPr>
        <p:spPr>
          <a:xfrm>
            <a:off x="11640614" y="6379844"/>
            <a:ext cx="412369" cy="365125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4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9376" y="1335676"/>
            <a:ext cx="5425482" cy="1712323"/>
          </a:xfrm>
          <a:prstGeom prst="rect">
            <a:avLst/>
          </a:prstGeom>
          <a:solidFill>
            <a:schemeClr val="bg1"/>
          </a:solidFill>
          <a:effectLst>
            <a:outerShdw blurRad="152400" dist="762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bIns="144000">
            <a:noAutofit/>
          </a:bodyPr>
          <a:lstStyle/>
          <a:p>
            <a:pPr marL="12700">
              <a:lnSpc>
                <a:spcPct val="90000"/>
              </a:lnSpc>
              <a:spcBef>
                <a:spcPts val="600"/>
              </a:spcBef>
            </a:pPr>
            <a:r>
              <a:rPr lang="ru-RU" spc="-70" dirty="0">
                <a:solidFill>
                  <a:srgbClr val="C00000"/>
                </a:solidFill>
                <a:cs typeface="Tahoma" panose="020B0604030504040204"/>
              </a:rPr>
              <a:t>ОБЛАСТЬ ПРИМЕНЕНИЯ</a:t>
            </a:r>
          </a:p>
          <a:p>
            <a:pPr marL="12700">
              <a:lnSpc>
                <a:spcPct val="90000"/>
              </a:lnSpc>
              <a:spcBef>
                <a:spcPts val="600"/>
              </a:spcBef>
            </a:pPr>
            <a:r>
              <a:rPr lang="ru-RU" sz="1600" dirty="0">
                <a:solidFill>
                  <a:srgbClr val="213743"/>
                </a:solidFill>
                <a:cs typeface="Calibri" panose="020F0502020204030204"/>
              </a:rPr>
              <a:t>Программа предназначена для проектов по выпуску высокотехнологичной продукции гражданского и/или двойного назначения предприятиями оборонно-промышленного комплекса, включенными в Сводный реестр организаций ОПК</a:t>
            </a:r>
          </a:p>
        </p:txBody>
      </p:sp>
      <p:sp>
        <p:nvSpPr>
          <p:cNvPr id="45" name="object 14"/>
          <p:cNvSpPr txBox="1"/>
          <p:nvPr/>
        </p:nvSpPr>
        <p:spPr>
          <a:xfrm>
            <a:off x="1452530" y="3857628"/>
            <a:ext cx="4606316" cy="81560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>
              <a:spcBef>
                <a:spcPts val="600"/>
              </a:spcBef>
            </a:pPr>
            <a:r>
              <a:rPr sz="1500" b="1" spc="-70" dirty="0">
                <a:solidFill>
                  <a:srgbClr val="213743"/>
                </a:solidFill>
                <a:cs typeface="Tahoma" panose="020B0604030504040204"/>
              </a:rPr>
              <a:t>ПPOЦEHTHA</a:t>
            </a:r>
            <a:r>
              <a:rPr lang="ru-RU" sz="1500" b="1" spc="-70" dirty="0">
                <a:solidFill>
                  <a:srgbClr val="213743"/>
                </a:solidFill>
                <a:cs typeface="Tahoma" panose="020B0604030504040204"/>
              </a:rPr>
              <a:t>Я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500" b="1" spc="-60" dirty="0">
                <a:solidFill>
                  <a:srgbClr val="213743"/>
                </a:solidFill>
                <a:cs typeface="Tahoma" panose="020B0604030504040204"/>
              </a:rPr>
              <a:t>CTABKA:</a:t>
            </a:r>
            <a:endParaRPr sz="1500" b="1" dirty="0">
              <a:solidFill>
                <a:srgbClr val="213743"/>
              </a:solidFill>
              <a:cs typeface="Tahoma" panose="020B0604030504040204"/>
            </a:endParaRPr>
          </a:p>
          <a:p>
            <a:pPr marL="12700">
              <a:spcBef>
                <a:spcPts val="600"/>
              </a:spcBef>
            </a:pPr>
            <a:r>
              <a:rPr lang="en-US" sz="1400" spc="110" dirty="0">
                <a:solidFill>
                  <a:srgbClr val="C00000"/>
                </a:solidFill>
                <a:cs typeface="Trebuchet MS" panose="020B0603020202020204"/>
              </a:rPr>
              <a:t>3</a:t>
            </a:r>
            <a:r>
              <a:rPr sz="1400" spc="240" dirty="0">
                <a:solidFill>
                  <a:srgbClr val="C00000"/>
                </a:solidFill>
                <a:cs typeface="Trebuchet MS" panose="020B0603020202020204"/>
              </a:rPr>
              <a:t>%</a:t>
            </a:r>
            <a:r>
              <a:rPr lang="ru-RU" sz="1400" spc="-75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lang="ru-RU" sz="1400" spc="25" dirty="0">
                <a:solidFill>
                  <a:srgbClr val="213743"/>
                </a:solidFill>
                <a:cs typeface="Trebuchet MS" panose="020B0603020202020204"/>
              </a:rPr>
              <a:t>годовых первые </a:t>
            </a:r>
            <a:r>
              <a:rPr lang="ru-RU" sz="1400" spc="25" dirty="0">
                <a:solidFill>
                  <a:srgbClr val="213743"/>
                </a:solidFill>
              </a:rPr>
              <a:t>три года;</a:t>
            </a:r>
          </a:p>
          <a:p>
            <a:pPr marL="12700">
              <a:spcBef>
                <a:spcPts val="600"/>
              </a:spcBef>
            </a:pPr>
            <a:r>
              <a:rPr lang="en-US" sz="1400" spc="110" dirty="0">
                <a:solidFill>
                  <a:srgbClr val="C00000"/>
                </a:solidFill>
              </a:rPr>
              <a:t>5</a:t>
            </a:r>
            <a:r>
              <a:rPr lang="ru-RU" sz="1400" spc="110" dirty="0">
                <a:solidFill>
                  <a:srgbClr val="C00000"/>
                </a:solidFill>
              </a:rPr>
              <a:t>% </a:t>
            </a:r>
            <a:r>
              <a:rPr lang="ru-RU" sz="1400" spc="25" dirty="0">
                <a:solidFill>
                  <a:srgbClr val="213743"/>
                </a:solidFill>
              </a:rPr>
              <a:t>на оставшийся срок.</a:t>
            </a:r>
          </a:p>
        </p:txBody>
      </p:sp>
      <p:grpSp>
        <p:nvGrpSpPr>
          <p:cNvPr id="47" name="object 18"/>
          <p:cNvGrpSpPr/>
          <p:nvPr/>
        </p:nvGrpSpPr>
        <p:grpSpPr>
          <a:xfrm>
            <a:off x="6507990" y="3997245"/>
            <a:ext cx="615974" cy="562810"/>
            <a:chOff x="5800505" y="3115263"/>
            <a:chExt cx="426720" cy="389890"/>
          </a:xfrm>
        </p:grpSpPr>
        <p:sp>
          <p:nvSpPr>
            <p:cNvPr id="48" name="object 19"/>
            <p:cNvSpPr/>
            <p:nvPr/>
          </p:nvSpPr>
          <p:spPr>
            <a:xfrm>
              <a:off x="5800505" y="3221530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5" h="283845">
                  <a:moveTo>
                    <a:pt x="141655" y="0"/>
                  </a:moveTo>
                  <a:lnTo>
                    <a:pt x="96926" y="7234"/>
                  </a:lnTo>
                  <a:lnTo>
                    <a:pt x="58046" y="27368"/>
                  </a:lnTo>
                  <a:lnTo>
                    <a:pt x="27364" y="58051"/>
                  </a:lnTo>
                  <a:lnTo>
                    <a:pt x="7232" y="96931"/>
                  </a:lnTo>
                  <a:lnTo>
                    <a:pt x="0" y="141655"/>
                  </a:lnTo>
                  <a:lnTo>
                    <a:pt x="7232" y="186380"/>
                  </a:lnTo>
                  <a:lnTo>
                    <a:pt x="27364" y="225260"/>
                  </a:lnTo>
                  <a:lnTo>
                    <a:pt x="58046" y="255942"/>
                  </a:lnTo>
                  <a:lnTo>
                    <a:pt x="96926" y="276077"/>
                  </a:lnTo>
                  <a:lnTo>
                    <a:pt x="141655" y="283311"/>
                  </a:lnTo>
                  <a:lnTo>
                    <a:pt x="186386" y="276077"/>
                  </a:lnTo>
                  <a:lnTo>
                    <a:pt x="193557" y="272364"/>
                  </a:lnTo>
                  <a:lnTo>
                    <a:pt x="141655" y="272364"/>
                  </a:lnTo>
                  <a:lnTo>
                    <a:pt x="90827" y="262076"/>
                  </a:lnTo>
                  <a:lnTo>
                    <a:pt x="49274" y="234037"/>
                  </a:lnTo>
                  <a:lnTo>
                    <a:pt x="21235" y="192484"/>
                  </a:lnTo>
                  <a:lnTo>
                    <a:pt x="10947" y="141655"/>
                  </a:lnTo>
                  <a:lnTo>
                    <a:pt x="21235" y="90827"/>
                  </a:lnTo>
                  <a:lnTo>
                    <a:pt x="49274" y="49274"/>
                  </a:lnTo>
                  <a:lnTo>
                    <a:pt x="90827" y="21235"/>
                  </a:lnTo>
                  <a:lnTo>
                    <a:pt x="141655" y="10947"/>
                  </a:lnTo>
                  <a:lnTo>
                    <a:pt x="193557" y="10947"/>
                  </a:lnTo>
                  <a:lnTo>
                    <a:pt x="186386" y="7234"/>
                  </a:lnTo>
                  <a:lnTo>
                    <a:pt x="141655" y="0"/>
                  </a:lnTo>
                  <a:close/>
                </a:path>
                <a:path w="283845" h="283845">
                  <a:moveTo>
                    <a:pt x="193557" y="10947"/>
                  </a:moveTo>
                  <a:lnTo>
                    <a:pt x="141655" y="10947"/>
                  </a:lnTo>
                  <a:lnTo>
                    <a:pt x="192484" y="21235"/>
                  </a:lnTo>
                  <a:lnTo>
                    <a:pt x="234037" y="49274"/>
                  </a:lnTo>
                  <a:lnTo>
                    <a:pt x="262076" y="90827"/>
                  </a:lnTo>
                  <a:lnTo>
                    <a:pt x="272364" y="141655"/>
                  </a:lnTo>
                  <a:lnTo>
                    <a:pt x="262076" y="192484"/>
                  </a:lnTo>
                  <a:lnTo>
                    <a:pt x="234037" y="234037"/>
                  </a:lnTo>
                  <a:lnTo>
                    <a:pt x="192484" y="262076"/>
                  </a:lnTo>
                  <a:lnTo>
                    <a:pt x="141655" y="272364"/>
                  </a:lnTo>
                  <a:lnTo>
                    <a:pt x="193557" y="272364"/>
                  </a:lnTo>
                  <a:lnTo>
                    <a:pt x="225269" y="255942"/>
                  </a:lnTo>
                  <a:lnTo>
                    <a:pt x="255954" y="225260"/>
                  </a:lnTo>
                  <a:lnTo>
                    <a:pt x="276090" y="186380"/>
                  </a:lnTo>
                  <a:lnTo>
                    <a:pt x="283324" y="141655"/>
                  </a:lnTo>
                  <a:lnTo>
                    <a:pt x="276090" y="96931"/>
                  </a:lnTo>
                  <a:lnTo>
                    <a:pt x="255954" y="58051"/>
                  </a:lnTo>
                  <a:lnTo>
                    <a:pt x="225269" y="27368"/>
                  </a:lnTo>
                  <a:lnTo>
                    <a:pt x="193557" y="10947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0917" y="3115263"/>
              <a:ext cx="336123" cy="324093"/>
            </a:xfrm>
            <a:prstGeom prst="rect">
              <a:avLst/>
            </a:prstGeom>
          </p:spPr>
        </p:pic>
      </p:grpSp>
      <p:sp>
        <p:nvSpPr>
          <p:cNvPr id="50" name="object 17"/>
          <p:cNvSpPr/>
          <p:nvPr/>
        </p:nvSpPr>
        <p:spPr>
          <a:xfrm flipH="1">
            <a:off x="7263737" y="3795720"/>
            <a:ext cx="47430" cy="967322"/>
          </a:xfrm>
          <a:custGeom>
            <a:avLst/>
            <a:gdLst/>
            <a:ahLst/>
            <a:cxnLst/>
            <a:rect l="l" t="t" r="r" b="b"/>
            <a:pathLst>
              <a:path h="923925">
                <a:moveTo>
                  <a:pt x="0" y="0"/>
                </a:moveTo>
                <a:lnTo>
                  <a:pt x="0" y="923823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6"/>
          <p:cNvSpPr txBox="1"/>
          <p:nvPr/>
        </p:nvSpPr>
        <p:spPr>
          <a:xfrm>
            <a:off x="7570729" y="3795719"/>
            <a:ext cx="3703320" cy="87132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sz="1500" b="1" spc="-50" dirty="0">
                <a:solidFill>
                  <a:srgbClr val="213743"/>
                </a:solidFill>
                <a:cs typeface="Tahoma" panose="020B0604030504040204"/>
              </a:rPr>
              <a:t>CO</a:t>
            </a:r>
            <a:r>
              <a:rPr lang="ru-RU" sz="1500" b="1" spc="-50" dirty="0">
                <a:solidFill>
                  <a:srgbClr val="213743"/>
                </a:solidFill>
                <a:cs typeface="Tahoma" panose="020B0604030504040204"/>
              </a:rPr>
              <a:t>ФИ</a:t>
            </a:r>
            <a:r>
              <a:rPr sz="1500" b="1" spc="-50" dirty="0">
                <a:solidFill>
                  <a:srgbClr val="213743"/>
                </a:solidFill>
                <a:cs typeface="Tahoma" panose="020B0604030504040204"/>
              </a:rPr>
              <a:t>HAHC</a:t>
            </a:r>
            <a:r>
              <a:rPr lang="ru-RU" sz="1500" b="1" spc="-50" dirty="0">
                <a:solidFill>
                  <a:srgbClr val="213743"/>
                </a:solidFill>
                <a:cs typeface="Tahoma" panose="020B0604030504040204"/>
              </a:rPr>
              <a:t>ИРОВАНИ</a:t>
            </a:r>
            <a:r>
              <a:rPr sz="1500" b="1" spc="-50" dirty="0">
                <a:solidFill>
                  <a:srgbClr val="213743"/>
                </a:solidFill>
                <a:cs typeface="Tahoma" panose="020B0604030504040204"/>
              </a:rPr>
              <a:t>E:</a:t>
            </a:r>
            <a:endParaRPr sz="1500" dirty="0">
              <a:solidFill>
                <a:srgbClr val="213743"/>
              </a:solidFill>
              <a:cs typeface="Tahoma" panose="020B0604030504040204"/>
            </a:endParaRPr>
          </a:p>
          <a:p>
            <a:pPr marL="12700">
              <a:lnSpc>
                <a:spcPts val="1740"/>
              </a:lnSpc>
              <a:spcBef>
                <a:spcPts val="600"/>
              </a:spcBef>
            </a:pPr>
            <a:r>
              <a:rPr sz="1400" spc="-60">
                <a:solidFill>
                  <a:srgbClr val="C00000"/>
                </a:solidFill>
                <a:cs typeface="Trebuchet MS" panose="020B0603020202020204"/>
              </a:rPr>
              <a:t>≥</a:t>
            </a:r>
            <a:r>
              <a:rPr sz="1400" spc="-7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lang="ru-RU" sz="1400" spc="110" dirty="0">
                <a:solidFill>
                  <a:srgbClr val="C00000"/>
                </a:solidFill>
                <a:cs typeface="Trebuchet MS" panose="020B0603020202020204"/>
              </a:rPr>
              <a:t>2</a:t>
            </a:r>
            <a:r>
              <a:rPr sz="1400" spc="110">
                <a:solidFill>
                  <a:srgbClr val="C00000"/>
                </a:solidFill>
                <a:cs typeface="Trebuchet MS" panose="020B0603020202020204"/>
              </a:rPr>
              <a:t>0</a:t>
            </a:r>
            <a:r>
              <a:rPr sz="1400" spc="-7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400" spc="240" dirty="0">
                <a:solidFill>
                  <a:srgbClr val="C00000"/>
                </a:solidFill>
                <a:cs typeface="Trebuchet MS" panose="020B0603020202020204"/>
              </a:rPr>
              <a:t>%</a:t>
            </a:r>
            <a:r>
              <a:rPr sz="1400" spc="-7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400" spc="15" dirty="0" err="1">
                <a:solidFill>
                  <a:srgbClr val="213743"/>
                </a:solidFill>
                <a:cs typeface="Trebuchet MS" panose="020B0603020202020204"/>
              </a:rPr>
              <a:t>бюд</a:t>
            </a:r>
            <a:r>
              <a:rPr lang="ru-RU" sz="1400" spc="15" dirty="0">
                <a:solidFill>
                  <a:srgbClr val="213743"/>
                </a:solidFill>
                <a:cs typeface="Trebuchet MS" panose="020B0603020202020204"/>
              </a:rPr>
              <a:t>ж</a:t>
            </a:r>
            <a:r>
              <a:rPr sz="1400" spc="15" dirty="0" err="1">
                <a:solidFill>
                  <a:srgbClr val="213743"/>
                </a:solidFill>
                <a:cs typeface="Trebuchet MS" panose="020B0603020202020204"/>
              </a:rPr>
              <a:t>eтa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-20" dirty="0">
                <a:solidFill>
                  <a:srgbClr val="213743"/>
                </a:solidFill>
                <a:cs typeface="Trebuchet MS" panose="020B0603020202020204"/>
              </a:rPr>
              <a:t>пpoeктa,</a:t>
            </a:r>
            <a:endParaRPr sz="1400" dirty="0">
              <a:solidFill>
                <a:srgbClr val="213743"/>
              </a:solidFill>
              <a:cs typeface="Trebuchet MS" panose="020B0603020202020204"/>
            </a:endParaRPr>
          </a:p>
          <a:p>
            <a:pPr marL="12700" marR="5080">
              <a:lnSpc>
                <a:spcPts val="1680"/>
              </a:lnSpc>
              <a:spcBef>
                <a:spcPts val="600"/>
              </a:spcBef>
            </a:pPr>
            <a:r>
              <a:rPr sz="1400" spc="45" dirty="0">
                <a:solidFill>
                  <a:srgbClr val="213743"/>
                </a:solidFill>
                <a:cs typeface="Trebuchet MS" panose="020B0603020202020204"/>
              </a:rPr>
              <a:t>в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-105" dirty="0">
                <a:solidFill>
                  <a:srgbClr val="213743"/>
                </a:solidFill>
                <a:cs typeface="Trebuchet MS" panose="020B0603020202020204"/>
              </a:rPr>
              <a:t>т.ч.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60" dirty="0">
                <a:solidFill>
                  <a:srgbClr val="213743"/>
                </a:solidFill>
                <a:cs typeface="Trebuchet MS" panose="020B0603020202020204"/>
              </a:rPr>
              <a:t>зa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15" dirty="0" err="1">
                <a:solidFill>
                  <a:srgbClr val="213743"/>
                </a:solidFill>
                <a:cs typeface="Trebuchet MS" panose="020B0603020202020204"/>
              </a:rPr>
              <a:t>cчeт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ru-RU" sz="1400" spc="-70" dirty="0">
                <a:solidFill>
                  <a:srgbClr val="213743"/>
                </a:solidFill>
                <a:cs typeface="Trebuchet MS" panose="020B0603020202020204"/>
              </a:rPr>
              <a:t>частных инвесторов или банков</a:t>
            </a:r>
            <a:endParaRPr sz="1400" dirty="0">
              <a:solidFill>
                <a:srgbClr val="213743"/>
              </a:solidFill>
              <a:cs typeface="Trebuchet MS" panose="020B0603020202020204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79376" y="249980"/>
            <a:ext cx="206424" cy="57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75271" y="3530391"/>
            <a:ext cx="10878529" cy="0"/>
          </a:xfrm>
          <a:prstGeom prst="line">
            <a:avLst/>
          </a:prstGeom>
          <a:ln>
            <a:solidFill>
              <a:srgbClr val="2137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2"/>
          <p:cNvSpPr txBox="1"/>
          <p:nvPr/>
        </p:nvSpPr>
        <p:spPr>
          <a:xfrm>
            <a:off x="3935761" y="3370276"/>
            <a:ext cx="4320478" cy="3077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ru-RU" sz="2000" b="1" dirty="0">
                <a:solidFill>
                  <a:srgbClr val="213743"/>
                </a:solidFill>
                <a:cs typeface="Calibri" panose="020F0502020204030204"/>
              </a:rPr>
              <a:t>ДОПОЛНИТЕЛЬНЫЕ УСЛОВИЯ:</a:t>
            </a:r>
          </a:p>
        </p:txBody>
      </p:sp>
      <p:sp>
        <p:nvSpPr>
          <p:cNvPr id="68" name="object 17"/>
          <p:cNvSpPr/>
          <p:nvPr/>
        </p:nvSpPr>
        <p:spPr>
          <a:xfrm flipH="1">
            <a:off x="1205641" y="3795720"/>
            <a:ext cx="47430" cy="967322"/>
          </a:xfrm>
          <a:custGeom>
            <a:avLst/>
            <a:gdLst/>
            <a:ahLst/>
            <a:cxnLst/>
            <a:rect l="l" t="t" r="r" b="b"/>
            <a:pathLst>
              <a:path h="923925">
                <a:moveTo>
                  <a:pt x="0" y="0"/>
                </a:moveTo>
                <a:lnTo>
                  <a:pt x="0" y="923823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1640616" y="6400800"/>
            <a:ext cx="0" cy="457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287142" y="1335677"/>
            <a:ext cx="5353473" cy="1715407"/>
          </a:xfrm>
          <a:prstGeom prst="rect">
            <a:avLst/>
          </a:prstGeom>
          <a:solidFill>
            <a:schemeClr val="bg1"/>
          </a:solidFill>
          <a:effectLst>
            <a:outerShdw blurRad="152400" dist="762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bIns="144000">
            <a:noAutofit/>
          </a:bodyPr>
          <a:lstStyle/>
          <a:p>
            <a:pPr marL="12700">
              <a:spcBef>
                <a:spcPts val="1200"/>
              </a:spcBef>
            </a:pPr>
            <a:r>
              <a:rPr lang="ru-RU" spc="-70" dirty="0">
                <a:solidFill>
                  <a:srgbClr val="C00000"/>
                </a:solidFill>
                <a:cs typeface="Tahoma" panose="020B0604030504040204"/>
              </a:rPr>
              <a:t>ОСНОВНЫЕ УСЛОВИЯ</a:t>
            </a:r>
            <a:r>
              <a:rPr lang="en-US" spc="-70" dirty="0">
                <a:solidFill>
                  <a:srgbClr val="C00000"/>
                </a:solidFill>
                <a:cs typeface="Tahoma" panose="020B0604030504040204"/>
              </a:rPr>
              <a:t> </a:t>
            </a:r>
            <a:endParaRPr lang="ru-RU" spc="-70" dirty="0">
              <a:solidFill>
                <a:srgbClr val="C00000"/>
              </a:solidFill>
              <a:cs typeface="Tahoma" panose="020B0604030504040204"/>
            </a:endParaRPr>
          </a:p>
          <a:p>
            <a:pPr marL="12700">
              <a:spcBef>
                <a:spcPts val="1200"/>
              </a:spcBef>
            </a:pPr>
            <a:endParaRPr lang="en-US" sz="1400" spc="-70" dirty="0">
              <a:solidFill>
                <a:srgbClr val="C00000"/>
              </a:solidFill>
              <a:cs typeface="Tahoma" panose="020B0604030504040204"/>
            </a:endParaRPr>
          </a:p>
          <a:p>
            <a:pPr marL="12700">
              <a:spcBef>
                <a:spcPts val="1200"/>
              </a:spcBef>
            </a:pPr>
            <a:endParaRPr lang="en-US" sz="1400" spc="-70" dirty="0">
              <a:solidFill>
                <a:srgbClr val="C00000"/>
              </a:solidFill>
              <a:cs typeface="Tahoma" panose="020B0604030504040204"/>
            </a:endParaRPr>
          </a:p>
          <a:p>
            <a:pPr marL="12700">
              <a:spcBef>
                <a:spcPts val="1200"/>
              </a:spcBef>
            </a:pPr>
            <a:endParaRPr lang="en-US" sz="1400" dirty="0">
              <a:cs typeface="Calibri" panose="020F0502020204030204"/>
            </a:endParaRPr>
          </a:p>
        </p:txBody>
      </p:sp>
      <p:sp>
        <p:nvSpPr>
          <p:cNvPr id="43" name="object 10"/>
          <p:cNvSpPr/>
          <p:nvPr/>
        </p:nvSpPr>
        <p:spPr>
          <a:xfrm>
            <a:off x="9908916" y="1867025"/>
            <a:ext cx="0" cy="495083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669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9" name="object 11"/>
          <p:cNvSpPr/>
          <p:nvPr/>
        </p:nvSpPr>
        <p:spPr>
          <a:xfrm>
            <a:off x="7266790" y="1867117"/>
            <a:ext cx="0" cy="495083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669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4" name="object 13"/>
          <p:cNvSpPr txBox="1"/>
          <p:nvPr/>
        </p:nvSpPr>
        <p:spPr>
          <a:xfrm>
            <a:off x="7432869" y="1808287"/>
            <a:ext cx="1629784" cy="5309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spcBef>
                <a:spcPts val="200"/>
              </a:spcBef>
            </a:pPr>
            <a:r>
              <a:rPr sz="1600" spc="-80" dirty="0">
                <a:solidFill>
                  <a:srgbClr val="213743"/>
                </a:solidFill>
                <a:cs typeface="Tahoma" panose="020B0604030504040204"/>
              </a:rPr>
              <a:t>C</a:t>
            </a:r>
            <a:r>
              <a:rPr lang="ru-RU" sz="1600" spc="-80" dirty="0">
                <a:solidFill>
                  <a:srgbClr val="213743"/>
                </a:solidFill>
                <a:cs typeface="Tahoma" panose="020B0604030504040204"/>
              </a:rPr>
              <a:t>У</a:t>
            </a:r>
            <a:r>
              <a:rPr sz="1600" spc="-80" dirty="0">
                <a:solidFill>
                  <a:srgbClr val="213743"/>
                </a:solidFill>
                <a:cs typeface="Tahoma" panose="020B0604030504040204"/>
              </a:rPr>
              <a:t>MMA</a:t>
            </a:r>
            <a:r>
              <a:rPr sz="1600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600" spc="-70" dirty="0">
                <a:solidFill>
                  <a:srgbClr val="213743"/>
                </a:solidFill>
                <a:cs typeface="Tahoma" panose="020B0604030504040204"/>
              </a:rPr>
              <a:t>3AЙMA:</a:t>
            </a:r>
            <a:endParaRPr sz="1600" dirty="0">
              <a:solidFill>
                <a:srgbClr val="213743"/>
              </a:solidFill>
              <a:cs typeface="Tahoma" panose="020B0604030504040204"/>
            </a:endParaRPr>
          </a:p>
          <a:p>
            <a:pPr>
              <a:spcBef>
                <a:spcPts val="100"/>
              </a:spcBef>
            </a:pPr>
            <a:r>
              <a:rPr lang="ru-RU" sz="1600" spc="145" dirty="0">
                <a:solidFill>
                  <a:srgbClr val="C00000"/>
                </a:solidFill>
                <a:cs typeface="Trebuchet MS" panose="020B0603020202020204"/>
              </a:rPr>
              <a:t>3</a:t>
            </a:r>
            <a:r>
              <a:rPr sz="1600" spc="145">
                <a:solidFill>
                  <a:srgbClr val="C00000"/>
                </a:solidFill>
                <a:cs typeface="Trebuchet MS" panose="020B0603020202020204"/>
              </a:rPr>
              <a:t>–</a:t>
            </a:r>
            <a:r>
              <a:rPr lang="ru-RU" sz="1600" spc="145" dirty="0">
                <a:solidFill>
                  <a:srgbClr val="C00000"/>
                </a:solidFill>
                <a:cs typeface="Trebuchet MS" panose="020B0603020202020204"/>
              </a:rPr>
              <a:t>20</a:t>
            </a:r>
            <a:r>
              <a:rPr sz="1600" spc="-95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600" spc="15" dirty="0">
                <a:solidFill>
                  <a:srgbClr val="213743"/>
                </a:solidFill>
                <a:cs typeface="Trebuchet MS" panose="020B0603020202020204"/>
              </a:rPr>
              <a:t>м</a:t>
            </a:r>
            <a:r>
              <a:rPr lang="ru-RU" sz="1600" spc="15" dirty="0">
                <a:solidFill>
                  <a:srgbClr val="213743"/>
                </a:solidFill>
                <a:cs typeface="Trebuchet MS" panose="020B0603020202020204"/>
              </a:rPr>
              <a:t>л</a:t>
            </a:r>
            <a:r>
              <a:rPr sz="1600" spc="15" dirty="0">
                <a:solidFill>
                  <a:srgbClr val="213743"/>
                </a:solidFill>
                <a:cs typeface="Trebuchet MS" panose="020B0603020202020204"/>
              </a:rPr>
              <a:t>н</a:t>
            </a:r>
            <a:r>
              <a:rPr lang="ru-RU" sz="1600" spc="-90" dirty="0">
                <a:solidFill>
                  <a:srgbClr val="213743"/>
                </a:solidFill>
                <a:cs typeface="Trebuchet MS" panose="020B0603020202020204"/>
              </a:rPr>
              <a:t> руб.</a:t>
            </a:r>
            <a:endParaRPr sz="1600" dirty="0">
              <a:solidFill>
                <a:srgbClr val="213743"/>
              </a:solidFill>
              <a:cs typeface="Trebuchet MS" panose="020B0603020202020204"/>
            </a:endParaRPr>
          </a:p>
        </p:txBody>
      </p:sp>
      <p:sp>
        <p:nvSpPr>
          <p:cNvPr id="65" name="object 8"/>
          <p:cNvSpPr txBox="1"/>
          <p:nvPr/>
        </p:nvSpPr>
        <p:spPr>
          <a:xfrm>
            <a:off x="10078286" y="1808287"/>
            <a:ext cx="1397385" cy="5309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spcBef>
                <a:spcPts val="200"/>
              </a:spcBef>
            </a:pPr>
            <a:r>
              <a:rPr sz="1600" spc="-60" dirty="0">
                <a:solidFill>
                  <a:srgbClr val="213743"/>
                </a:solidFill>
                <a:cs typeface="Tahoma" panose="020B0604030504040204"/>
              </a:rPr>
              <a:t>CPOK</a:t>
            </a:r>
            <a:r>
              <a:rPr sz="1600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600" spc="-70" dirty="0">
                <a:solidFill>
                  <a:srgbClr val="213743"/>
                </a:solidFill>
                <a:cs typeface="Tahoma" panose="020B0604030504040204"/>
              </a:rPr>
              <a:t>3AЙMA:</a:t>
            </a:r>
            <a:endParaRPr sz="1600" dirty="0">
              <a:solidFill>
                <a:srgbClr val="213743"/>
              </a:solidFill>
              <a:cs typeface="Tahoma" panose="020B0604030504040204"/>
            </a:endParaRPr>
          </a:p>
          <a:p>
            <a:pPr>
              <a:spcBef>
                <a:spcPts val="100"/>
              </a:spcBef>
            </a:pPr>
            <a:r>
              <a:rPr sz="1600" spc="30" dirty="0">
                <a:solidFill>
                  <a:srgbClr val="213743"/>
                </a:solidFill>
                <a:cs typeface="Trebuchet MS" panose="020B0603020202020204"/>
              </a:rPr>
              <a:t>дo</a:t>
            </a:r>
            <a:r>
              <a:rPr sz="1600" spc="-95" dirty="0">
                <a:cs typeface="Trebuchet MS" panose="020B0603020202020204"/>
              </a:rPr>
              <a:t> </a:t>
            </a:r>
            <a:r>
              <a:rPr sz="1600" spc="110" dirty="0">
                <a:solidFill>
                  <a:srgbClr val="C00000"/>
                </a:solidFill>
                <a:cs typeface="Trebuchet MS" panose="020B0603020202020204"/>
              </a:rPr>
              <a:t>60</a:t>
            </a:r>
            <a:r>
              <a:rPr sz="1600" spc="-90" dirty="0">
                <a:cs typeface="Trebuchet MS" panose="020B0603020202020204"/>
              </a:rPr>
              <a:t> </a:t>
            </a:r>
            <a:r>
              <a:rPr sz="1600" spc="-55" dirty="0">
                <a:solidFill>
                  <a:srgbClr val="213743"/>
                </a:solidFill>
                <a:cs typeface="Trebuchet MS" panose="020B0603020202020204"/>
              </a:rPr>
              <a:t>мec.</a:t>
            </a:r>
            <a:endParaRPr sz="1600" dirty="0">
              <a:solidFill>
                <a:srgbClr val="213743"/>
              </a:solidFill>
              <a:cs typeface="Trebuchet MS" panose="020B0603020202020204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3"/>
          <a:srcRect l="85881" b="-2790"/>
          <a:stretch>
            <a:fillRect/>
          </a:stretch>
        </p:blipFill>
        <p:spPr>
          <a:xfrm>
            <a:off x="9281244" y="1904004"/>
            <a:ext cx="474294" cy="444933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3"/>
          <a:srcRect r="81793"/>
          <a:stretch>
            <a:fillRect/>
          </a:stretch>
        </p:blipFill>
        <p:spPr>
          <a:xfrm>
            <a:off x="6566745" y="1904004"/>
            <a:ext cx="611592" cy="432854"/>
          </a:xfrm>
          <a:prstGeom prst="rect">
            <a:avLst/>
          </a:prstGeom>
        </p:spPr>
      </p:pic>
      <p:sp>
        <p:nvSpPr>
          <p:cNvPr id="83" name="object 31"/>
          <p:cNvSpPr txBox="1"/>
          <p:nvPr/>
        </p:nvSpPr>
        <p:spPr>
          <a:xfrm>
            <a:off x="1449794" y="5530743"/>
            <a:ext cx="4463372" cy="1074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06145" defTabSz="1009650">
              <a:lnSpc>
                <a:spcPct val="119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13743"/>
                </a:solidFill>
                <a:cs typeface="Tahoma" panose="020B0604030504040204"/>
              </a:rPr>
              <a:t>ЦEЛEBOЙ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500" b="1" spc="-35" dirty="0">
                <a:solidFill>
                  <a:srgbClr val="213743"/>
                </a:solidFill>
                <a:cs typeface="Tahoma" panose="020B0604030504040204"/>
              </a:rPr>
              <a:t>OБ</a:t>
            </a:r>
            <a:r>
              <a:rPr lang="ru-RU" sz="1500" b="1" spc="-35" dirty="0">
                <a:solidFill>
                  <a:srgbClr val="213743"/>
                </a:solidFill>
                <a:cs typeface="Tahoma" panose="020B0604030504040204"/>
              </a:rPr>
              <a:t>Ъ</a:t>
            </a:r>
            <a:r>
              <a:rPr sz="1500" b="1" spc="-35" dirty="0">
                <a:solidFill>
                  <a:srgbClr val="213743"/>
                </a:solidFill>
                <a:cs typeface="Tahoma" panose="020B0604030504040204"/>
              </a:rPr>
              <a:t>ËM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500" b="1" spc="-10" dirty="0">
                <a:solidFill>
                  <a:srgbClr val="213743"/>
                </a:solidFill>
                <a:cs typeface="Tahoma" panose="020B0604030504040204"/>
              </a:rPr>
              <a:t>ПPOДA</a:t>
            </a:r>
            <a:r>
              <a:rPr lang="ru-RU" sz="1500" b="1" spc="-10" dirty="0">
                <a:solidFill>
                  <a:srgbClr val="213743"/>
                </a:solidFill>
                <a:cs typeface="Tahoma" panose="020B0604030504040204"/>
              </a:rPr>
              <a:t>Ж</a:t>
            </a:r>
            <a:r>
              <a:rPr sz="1500" b="1" spc="-1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lang="ru-RU" sz="1500" b="1" spc="-10" dirty="0">
                <a:solidFill>
                  <a:srgbClr val="213743"/>
                </a:solidFill>
                <a:cs typeface="Tahoma" panose="020B0604030504040204"/>
              </a:rPr>
              <a:t/>
            </a:r>
            <a:br>
              <a:rPr lang="ru-RU" sz="1500" b="1" spc="-10" dirty="0">
                <a:solidFill>
                  <a:srgbClr val="213743"/>
                </a:solidFill>
                <a:cs typeface="Tahoma" panose="020B0604030504040204"/>
              </a:rPr>
            </a:b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HOBOЙ</a:t>
            </a:r>
            <a:r>
              <a:rPr lang="ru-RU" sz="1500" b="1" spc="-85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lang="ru-RU" sz="1500" b="1" spc="-90" dirty="0">
                <a:solidFill>
                  <a:srgbClr val="213743"/>
                </a:solidFill>
                <a:cs typeface="Tahoma" panose="020B0604030504040204"/>
              </a:rPr>
              <a:t>П</a:t>
            </a: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POД</a:t>
            </a:r>
            <a:r>
              <a:rPr lang="ru-RU" sz="1500" b="1" spc="-85" dirty="0">
                <a:solidFill>
                  <a:srgbClr val="213743"/>
                </a:solidFill>
                <a:cs typeface="Tahoma" panose="020B0604030504040204"/>
              </a:rPr>
              <a:t>У</a:t>
            </a: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KЦ</a:t>
            </a:r>
            <a:r>
              <a:rPr lang="ru-RU" sz="1500" b="1" spc="-85" dirty="0">
                <a:solidFill>
                  <a:srgbClr val="213743"/>
                </a:solidFill>
                <a:cs typeface="Tahoma" panose="020B0604030504040204"/>
              </a:rPr>
              <a:t>ИИ</a:t>
            </a: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:</a:t>
            </a:r>
            <a:endParaRPr lang="ru-RU" sz="1500" b="1" spc="-85" dirty="0">
              <a:solidFill>
                <a:srgbClr val="213743"/>
              </a:solidFill>
              <a:cs typeface="Tahoma" panose="020B0604030504040204"/>
            </a:endParaRPr>
          </a:p>
          <a:p>
            <a:pPr marL="12700" marR="906145" defTabSz="1009650">
              <a:lnSpc>
                <a:spcPct val="119000"/>
              </a:lnSpc>
              <a:spcBef>
                <a:spcPts val="100"/>
              </a:spcBef>
            </a:pPr>
            <a:r>
              <a:rPr sz="1400" spc="-60" dirty="0">
                <a:solidFill>
                  <a:srgbClr val="C00000"/>
                </a:solidFill>
                <a:cs typeface="Trebuchet MS" panose="020B0603020202020204"/>
              </a:rPr>
              <a:t>≥</a:t>
            </a:r>
            <a:r>
              <a:rPr sz="1400" spc="-7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400" spc="110" dirty="0">
                <a:solidFill>
                  <a:srgbClr val="C00000"/>
                </a:solidFill>
                <a:cs typeface="Trebuchet MS" panose="020B0603020202020204"/>
              </a:rPr>
              <a:t>50</a:t>
            </a:r>
            <a:r>
              <a:rPr sz="1400" spc="240" dirty="0">
                <a:solidFill>
                  <a:srgbClr val="C00000"/>
                </a:solidFill>
                <a:cs typeface="Trebuchet MS" panose="020B0603020202020204"/>
              </a:rPr>
              <a:t>%</a:t>
            </a:r>
            <a:r>
              <a:rPr sz="1400" spc="-7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400" spc="10" dirty="0">
                <a:solidFill>
                  <a:srgbClr val="213743"/>
                </a:solidFill>
                <a:cs typeface="Trebuchet MS" panose="020B0603020202020204"/>
              </a:rPr>
              <a:t>oт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15" dirty="0">
                <a:solidFill>
                  <a:srgbClr val="213743"/>
                </a:solidFill>
                <a:cs typeface="Trebuchet MS" panose="020B0603020202020204"/>
              </a:rPr>
              <a:t>cyммы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30" dirty="0">
                <a:solidFill>
                  <a:srgbClr val="213743"/>
                </a:solidFill>
                <a:cs typeface="Trebuchet MS" panose="020B0603020202020204"/>
              </a:rPr>
              <a:t>зaймa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45" dirty="0">
                <a:solidFill>
                  <a:srgbClr val="213743"/>
                </a:solidFill>
                <a:cs typeface="Trebuchet MS" panose="020B0603020202020204"/>
              </a:rPr>
              <a:t>в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-35" dirty="0">
                <a:solidFill>
                  <a:srgbClr val="213743"/>
                </a:solidFill>
                <a:cs typeface="Trebuchet MS" panose="020B0603020202020204"/>
              </a:rPr>
              <a:t>гoд,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20" dirty="0" err="1">
                <a:solidFill>
                  <a:srgbClr val="213743"/>
                </a:solidFill>
                <a:cs typeface="Trebuchet MS" panose="020B0603020202020204"/>
              </a:rPr>
              <a:t>нaчинaя</a:t>
            </a:r>
            <a:r>
              <a:rPr sz="1400" spc="20" dirty="0">
                <a:solidFill>
                  <a:srgbClr val="213743"/>
                </a:solidFill>
                <a:cs typeface="Trebuchet MS" panose="020B0603020202020204"/>
              </a:rPr>
              <a:t> co</a:t>
            </a:r>
            <a:r>
              <a:rPr lang="ru-RU" sz="1400" spc="20" dirty="0">
                <a:solidFill>
                  <a:srgbClr val="213743"/>
                </a:solidFill>
                <a:cs typeface="Trebuchet MS" panose="020B0603020202020204"/>
              </a:rPr>
              <a:t/>
            </a:r>
            <a:br>
              <a:rPr lang="ru-RU" sz="1400" spc="20" dirty="0">
                <a:solidFill>
                  <a:srgbClr val="213743"/>
                </a:solidFill>
                <a:cs typeface="Trebuchet MS" panose="020B0603020202020204"/>
              </a:rPr>
            </a:br>
            <a:r>
              <a:rPr sz="1400" spc="110" dirty="0">
                <a:solidFill>
                  <a:srgbClr val="213743"/>
                </a:solidFill>
                <a:cs typeface="Trebuchet MS" panose="020B0603020202020204"/>
              </a:rPr>
              <a:t>2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30" dirty="0">
                <a:solidFill>
                  <a:srgbClr val="213743"/>
                </a:solidFill>
                <a:cs typeface="Trebuchet MS" panose="020B0603020202020204"/>
              </a:rPr>
              <a:t>гoдa</a:t>
            </a:r>
            <a:r>
              <a:rPr sz="1400" spc="-75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15" dirty="0">
                <a:solidFill>
                  <a:srgbClr val="213743"/>
                </a:solidFill>
                <a:cs typeface="Trebuchet MS" panose="020B0603020202020204"/>
              </a:rPr>
              <a:t>cepийнoгo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35" dirty="0">
                <a:solidFill>
                  <a:srgbClr val="213743"/>
                </a:solidFill>
                <a:cs typeface="Trebuchet MS" panose="020B0603020202020204"/>
              </a:rPr>
              <a:t>пpoизвoдcтвa</a:t>
            </a:r>
            <a:endParaRPr sz="1400" dirty="0">
              <a:solidFill>
                <a:srgbClr val="213743"/>
              </a:solidFill>
              <a:cs typeface="Trebuchet MS" panose="020B0603020202020204"/>
            </a:endParaRPr>
          </a:p>
        </p:txBody>
      </p:sp>
      <p:grpSp>
        <p:nvGrpSpPr>
          <p:cNvPr id="84" name="object 23"/>
          <p:cNvGrpSpPr/>
          <p:nvPr/>
        </p:nvGrpSpPr>
        <p:grpSpPr>
          <a:xfrm>
            <a:off x="6472240" y="5754588"/>
            <a:ext cx="610474" cy="560977"/>
            <a:chOff x="5810015" y="4845765"/>
            <a:chExt cx="422909" cy="388620"/>
          </a:xfrm>
        </p:grpSpPr>
        <p:sp>
          <p:nvSpPr>
            <p:cNvPr id="85" name="object 24"/>
            <p:cNvSpPr/>
            <p:nvPr/>
          </p:nvSpPr>
          <p:spPr>
            <a:xfrm>
              <a:off x="5890802" y="5088944"/>
              <a:ext cx="342265" cy="136525"/>
            </a:xfrm>
            <a:custGeom>
              <a:avLst/>
              <a:gdLst/>
              <a:ahLst/>
              <a:cxnLst/>
              <a:rect l="l" t="t" r="r" b="b"/>
              <a:pathLst>
                <a:path w="342264" h="136525">
                  <a:moveTo>
                    <a:pt x="60807" y="0"/>
                  </a:moveTo>
                  <a:lnTo>
                    <a:pt x="35279" y="2094"/>
                  </a:lnTo>
                  <a:lnTo>
                    <a:pt x="16383" y="6743"/>
                  </a:lnTo>
                  <a:lnTo>
                    <a:pt x="4496" y="11497"/>
                  </a:lnTo>
                  <a:lnTo>
                    <a:pt x="0" y="13906"/>
                  </a:lnTo>
                  <a:lnTo>
                    <a:pt x="5829" y="23190"/>
                  </a:lnTo>
                  <a:lnTo>
                    <a:pt x="9594" y="21229"/>
                  </a:lnTo>
                  <a:lnTo>
                    <a:pt x="20307" y="17025"/>
                  </a:lnTo>
                  <a:lnTo>
                    <a:pt x="37526" y="12844"/>
                  </a:lnTo>
                  <a:lnTo>
                    <a:pt x="60807" y="10947"/>
                  </a:lnTo>
                  <a:lnTo>
                    <a:pt x="70839" y="11436"/>
                  </a:lnTo>
                  <a:lnTo>
                    <a:pt x="80302" y="12720"/>
                  </a:lnTo>
                  <a:lnTo>
                    <a:pt x="89336" y="14521"/>
                  </a:lnTo>
                  <a:lnTo>
                    <a:pt x="112390" y="19710"/>
                  </a:lnTo>
                  <a:lnTo>
                    <a:pt x="119329" y="20725"/>
                  </a:lnTo>
                  <a:lnTo>
                    <a:pt x="126174" y="21107"/>
                  </a:lnTo>
                  <a:lnTo>
                    <a:pt x="225653" y="21818"/>
                  </a:lnTo>
                  <a:lnTo>
                    <a:pt x="229120" y="23114"/>
                  </a:lnTo>
                  <a:lnTo>
                    <a:pt x="235699" y="28714"/>
                  </a:lnTo>
                  <a:lnTo>
                    <a:pt x="236156" y="34620"/>
                  </a:lnTo>
                  <a:lnTo>
                    <a:pt x="230720" y="41617"/>
                  </a:lnTo>
                  <a:lnTo>
                    <a:pt x="227330" y="44996"/>
                  </a:lnTo>
                  <a:lnTo>
                    <a:pt x="129628" y="55473"/>
                  </a:lnTo>
                  <a:lnTo>
                    <a:pt x="126111" y="57416"/>
                  </a:lnTo>
                  <a:lnTo>
                    <a:pt x="121285" y="63563"/>
                  </a:lnTo>
                  <a:lnTo>
                    <a:pt x="120256" y="67335"/>
                  </a:lnTo>
                  <a:lnTo>
                    <a:pt x="121793" y="78676"/>
                  </a:lnTo>
                  <a:lnTo>
                    <a:pt x="128714" y="84162"/>
                  </a:lnTo>
                  <a:lnTo>
                    <a:pt x="135369" y="83477"/>
                  </a:lnTo>
                  <a:lnTo>
                    <a:pt x="166406" y="85986"/>
                  </a:lnTo>
                  <a:lnTo>
                    <a:pt x="190556" y="87257"/>
                  </a:lnTo>
                  <a:lnTo>
                    <a:pt x="209702" y="87096"/>
                  </a:lnTo>
                  <a:lnTo>
                    <a:pt x="241783" y="79171"/>
                  </a:lnTo>
                  <a:lnTo>
                    <a:pt x="275526" y="64930"/>
                  </a:lnTo>
                  <a:lnTo>
                    <a:pt x="302564" y="51072"/>
                  </a:lnTo>
                  <a:lnTo>
                    <a:pt x="314528" y="44297"/>
                  </a:lnTo>
                  <a:lnTo>
                    <a:pt x="322440" y="40754"/>
                  </a:lnTo>
                  <a:lnTo>
                    <a:pt x="328536" y="42532"/>
                  </a:lnTo>
                  <a:lnTo>
                    <a:pt x="332409" y="49707"/>
                  </a:lnTo>
                  <a:lnTo>
                    <a:pt x="330504" y="55803"/>
                  </a:lnTo>
                  <a:lnTo>
                    <a:pt x="251485" y="104775"/>
                  </a:lnTo>
                  <a:lnTo>
                    <a:pt x="211047" y="121689"/>
                  </a:lnTo>
                  <a:lnTo>
                    <a:pt x="167474" y="125145"/>
                  </a:lnTo>
                  <a:lnTo>
                    <a:pt x="10083" y="118338"/>
                  </a:lnTo>
                  <a:lnTo>
                    <a:pt x="9613" y="129286"/>
                  </a:lnTo>
                  <a:lnTo>
                    <a:pt x="167233" y="136093"/>
                  </a:lnTo>
                  <a:lnTo>
                    <a:pt x="192787" y="135371"/>
                  </a:lnTo>
                  <a:lnTo>
                    <a:pt x="213566" y="132346"/>
                  </a:lnTo>
                  <a:lnTo>
                    <a:pt x="256984" y="114236"/>
                  </a:lnTo>
                  <a:lnTo>
                    <a:pt x="327812" y="70535"/>
                  </a:lnTo>
                  <a:lnTo>
                    <a:pt x="342067" y="47631"/>
                  </a:lnTo>
                  <a:lnTo>
                    <a:pt x="340106" y="40919"/>
                  </a:lnTo>
                  <a:lnTo>
                    <a:pt x="335523" y="35607"/>
                  </a:lnTo>
                  <a:lnTo>
                    <a:pt x="328612" y="32264"/>
                  </a:lnTo>
                  <a:lnTo>
                    <a:pt x="319796" y="31664"/>
                  </a:lnTo>
                  <a:lnTo>
                    <a:pt x="309499" y="34582"/>
                  </a:lnTo>
                  <a:lnTo>
                    <a:pt x="298466" y="40802"/>
                  </a:lnTo>
                  <a:lnTo>
                    <a:pt x="272176" y="54340"/>
                  </a:lnTo>
                  <a:lnTo>
                    <a:pt x="239358" y="68397"/>
                  </a:lnTo>
                  <a:lnTo>
                    <a:pt x="208737" y="76174"/>
                  </a:lnTo>
                  <a:lnTo>
                    <a:pt x="190098" y="76289"/>
                  </a:lnTo>
                  <a:lnTo>
                    <a:pt x="166079" y="74990"/>
                  </a:lnTo>
                  <a:lnTo>
                    <a:pt x="135432" y="72567"/>
                  </a:lnTo>
                  <a:lnTo>
                    <a:pt x="133464" y="72745"/>
                  </a:lnTo>
                  <a:lnTo>
                    <a:pt x="131876" y="71437"/>
                  </a:lnTo>
                  <a:lnTo>
                    <a:pt x="131521" y="68821"/>
                  </a:lnTo>
                  <a:lnTo>
                    <a:pt x="131762" y="67970"/>
                  </a:lnTo>
                  <a:lnTo>
                    <a:pt x="132892" y="66522"/>
                  </a:lnTo>
                  <a:lnTo>
                    <a:pt x="133756" y="66040"/>
                  </a:lnTo>
                  <a:lnTo>
                    <a:pt x="230860" y="55613"/>
                  </a:lnTo>
                  <a:lnTo>
                    <a:pt x="236512" y="51993"/>
                  </a:lnTo>
                  <a:lnTo>
                    <a:pt x="241515" y="45580"/>
                  </a:lnTo>
                  <a:lnTo>
                    <a:pt x="245195" y="38380"/>
                  </a:lnTo>
                  <a:lnTo>
                    <a:pt x="245940" y="30662"/>
                  </a:lnTo>
                  <a:lnTo>
                    <a:pt x="243825" y="23275"/>
                  </a:lnTo>
                  <a:lnTo>
                    <a:pt x="238925" y="17068"/>
                  </a:lnTo>
                  <a:lnTo>
                    <a:pt x="234302" y="13119"/>
                  </a:lnTo>
                  <a:lnTo>
                    <a:pt x="228358" y="10909"/>
                  </a:lnTo>
                  <a:lnTo>
                    <a:pt x="126174" y="10160"/>
                  </a:lnTo>
                  <a:lnTo>
                    <a:pt x="120239" y="9816"/>
                  </a:lnTo>
                  <a:lnTo>
                    <a:pt x="114057" y="8890"/>
                  </a:lnTo>
                  <a:lnTo>
                    <a:pt x="91645" y="3814"/>
                  </a:lnTo>
                  <a:lnTo>
                    <a:pt x="82040" y="1914"/>
                  </a:lnTo>
                  <a:lnTo>
                    <a:pt x="71775" y="533"/>
                  </a:lnTo>
                  <a:lnTo>
                    <a:pt x="60807" y="0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0015" y="5093218"/>
              <a:ext cx="96532" cy="140893"/>
            </a:xfrm>
            <a:prstGeom prst="rect">
              <a:avLst/>
            </a:prstGeom>
          </p:spPr>
        </p:pic>
        <p:pic>
          <p:nvPicPr>
            <p:cNvPr id="87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9506" y="4845765"/>
              <a:ext cx="208572" cy="208584"/>
            </a:xfrm>
            <a:prstGeom prst="rect">
              <a:avLst/>
            </a:prstGeom>
          </p:spPr>
        </p:pic>
      </p:grpSp>
      <p:sp>
        <p:nvSpPr>
          <p:cNvPr id="88" name="object 21"/>
          <p:cNvSpPr txBox="1"/>
          <p:nvPr/>
        </p:nvSpPr>
        <p:spPr>
          <a:xfrm>
            <a:off x="7570729" y="5466225"/>
            <a:ext cx="2605405" cy="82202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spcBef>
                <a:spcPts val="450"/>
              </a:spcBef>
            </a:pP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OБЩ</a:t>
            </a:r>
            <a:r>
              <a:rPr lang="ru-RU" sz="1500" b="1" spc="-85" dirty="0">
                <a:solidFill>
                  <a:srgbClr val="213743"/>
                </a:solidFill>
                <a:cs typeface="Tahoma" panose="020B0604030504040204"/>
              </a:rPr>
              <a:t>И</a:t>
            </a: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Й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500" b="1" spc="-35" dirty="0">
                <a:solidFill>
                  <a:srgbClr val="213743"/>
                </a:solidFill>
                <a:cs typeface="Tahoma" panose="020B0604030504040204"/>
              </a:rPr>
              <a:t>БЮД</a:t>
            </a:r>
            <a:r>
              <a:rPr lang="ru-RU" sz="1500" b="1" spc="-35" dirty="0">
                <a:solidFill>
                  <a:srgbClr val="213743"/>
                </a:solidFill>
                <a:cs typeface="Tahoma" panose="020B0604030504040204"/>
              </a:rPr>
              <a:t>Ж</a:t>
            </a:r>
            <a:r>
              <a:rPr sz="1500" b="1" spc="-35" dirty="0">
                <a:solidFill>
                  <a:srgbClr val="213743"/>
                </a:solidFill>
                <a:cs typeface="Tahoma" panose="020B0604030504040204"/>
              </a:rPr>
              <a:t>ET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500" b="1" spc="-70" dirty="0">
                <a:solidFill>
                  <a:srgbClr val="213743"/>
                </a:solidFill>
                <a:cs typeface="Tahoma" panose="020B0604030504040204"/>
              </a:rPr>
              <a:t>ПPOEKTA:</a:t>
            </a:r>
            <a:endParaRPr sz="1500" dirty="0">
              <a:solidFill>
                <a:srgbClr val="213743"/>
              </a:solidFill>
              <a:cs typeface="Tahoma" panose="020B0604030504040204"/>
            </a:endParaRPr>
          </a:p>
          <a:p>
            <a:pPr marL="12700">
              <a:spcBef>
                <a:spcPts val="350"/>
              </a:spcBef>
            </a:pPr>
            <a:endParaRPr lang="ru-RU" sz="1400" spc="10" dirty="0">
              <a:solidFill>
                <a:srgbClr val="213743"/>
              </a:solidFill>
              <a:cs typeface="Trebuchet MS" panose="020B0603020202020204"/>
            </a:endParaRPr>
          </a:p>
          <a:p>
            <a:pPr marL="12700">
              <a:spcBef>
                <a:spcPts val="350"/>
              </a:spcBef>
            </a:pPr>
            <a:r>
              <a:rPr lang="ru-RU" sz="1400" spc="10" dirty="0">
                <a:solidFill>
                  <a:srgbClr val="213743"/>
                </a:solidFill>
                <a:cs typeface="Trebuchet MS" panose="020B0603020202020204"/>
              </a:rPr>
              <a:t>О</a:t>
            </a:r>
            <a:r>
              <a:rPr sz="1400" spc="10">
                <a:solidFill>
                  <a:srgbClr val="213743"/>
                </a:solidFill>
                <a:cs typeface="Trebuchet MS" panose="020B0603020202020204"/>
              </a:rPr>
              <a:t>т</a:t>
            </a:r>
            <a:r>
              <a:rPr sz="1400" spc="-90">
                <a:cs typeface="Trebuchet MS" panose="020B0603020202020204"/>
              </a:rPr>
              <a:t> </a:t>
            </a:r>
            <a:r>
              <a:rPr lang="ru-RU" sz="1400" spc="-90" dirty="0">
                <a:cs typeface="Trebuchet MS" panose="020B0603020202020204"/>
              </a:rPr>
              <a:t> </a:t>
            </a:r>
            <a:r>
              <a:rPr lang="ru-RU" sz="1400" spc="-90" dirty="0">
                <a:solidFill>
                  <a:srgbClr val="FF0000"/>
                </a:solidFill>
                <a:cs typeface="Trebuchet MS" panose="020B0603020202020204"/>
              </a:rPr>
              <a:t>3,</a:t>
            </a:r>
            <a:r>
              <a:rPr lang="ru-RU" sz="1400" spc="110" dirty="0">
                <a:solidFill>
                  <a:srgbClr val="FF0000"/>
                </a:solidFill>
                <a:cs typeface="Trebuchet MS" panose="020B0603020202020204"/>
              </a:rPr>
              <a:t>75</a:t>
            </a:r>
            <a:r>
              <a:rPr sz="1400" spc="-85">
                <a:cs typeface="Trebuchet MS" panose="020B0603020202020204"/>
              </a:rPr>
              <a:t> </a:t>
            </a:r>
            <a:r>
              <a:rPr sz="1400" spc="15" dirty="0">
                <a:solidFill>
                  <a:srgbClr val="213743"/>
                </a:solidFill>
                <a:cs typeface="Trebuchet MS" panose="020B0603020202020204"/>
              </a:rPr>
              <a:t>м</a:t>
            </a:r>
            <a:r>
              <a:rPr lang="ru-RU" sz="1400" spc="15" dirty="0">
                <a:solidFill>
                  <a:srgbClr val="213743"/>
                </a:solidFill>
                <a:cs typeface="Trebuchet MS" panose="020B0603020202020204"/>
              </a:rPr>
              <a:t>л</a:t>
            </a:r>
            <a:r>
              <a:rPr sz="1400" spc="15" dirty="0">
                <a:solidFill>
                  <a:srgbClr val="213743"/>
                </a:solidFill>
                <a:cs typeface="Trebuchet MS" panose="020B0603020202020204"/>
              </a:rPr>
              <a:t>н</a:t>
            </a:r>
            <a:r>
              <a:rPr sz="1400" spc="-9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ru-RU" sz="1400" spc="60" dirty="0">
                <a:solidFill>
                  <a:srgbClr val="213743"/>
                </a:solidFill>
                <a:cs typeface="Trebuchet MS" panose="020B0603020202020204"/>
              </a:rPr>
              <a:t>руб.</a:t>
            </a:r>
            <a:endParaRPr sz="1400" dirty="0">
              <a:solidFill>
                <a:srgbClr val="213743"/>
              </a:solidFill>
              <a:cs typeface="Trebuchet MS" panose="020B0603020202020204"/>
            </a:endParaRPr>
          </a:p>
        </p:txBody>
      </p:sp>
      <p:sp>
        <p:nvSpPr>
          <p:cNvPr id="89" name="object 32"/>
          <p:cNvSpPr/>
          <p:nvPr/>
        </p:nvSpPr>
        <p:spPr>
          <a:xfrm>
            <a:off x="7334721" y="5522323"/>
            <a:ext cx="45719" cy="1119671"/>
          </a:xfrm>
          <a:custGeom>
            <a:avLst/>
            <a:gdLst/>
            <a:ahLst/>
            <a:cxnLst/>
            <a:rect l="l" t="t" r="r" b="b"/>
            <a:pathLst>
              <a:path h="968375">
                <a:moveTo>
                  <a:pt x="0" y="0"/>
                </a:moveTo>
                <a:lnTo>
                  <a:pt x="0" y="967803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0" name="object 27"/>
          <p:cNvGrpSpPr/>
          <p:nvPr/>
        </p:nvGrpSpPr>
        <p:grpSpPr>
          <a:xfrm>
            <a:off x="551384" y="4070531"/>
            <a:ext cx="557310" cy="567393"/>
            <a:chOff x="476605" y="3290363"/>
            <a:chExt cx="386080" cy="393065"/>
          </a:xfrm>
        </p:grpSpPr>
        <p:pic>
          <p:nvPicPr>
            <p:cNvPr id="91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6805" y="3513462"/>
              <a:ext cx="165634" cy="169668"/>
            </a:xfrm>
            <a:prstGeom prst="rect">
              <a:avLst/>
            </a:prstGeom>
          </p:spPr>
        </p:pic>
        <p:sp>
          <p:nvSpPr>
            <p:cNvPr id="92" name="object 29"/>
            <p:cNvSpPr/>
            <p:nvPr/>
          </p:nvSpPr>
          <p:spPr>
            <a:xfrm>
              <a:off x="476605" y="3290363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40" h="269239">
                  <a:moveTo>
                    <a:pt x="136423" y="0"/>
                  </a:moveTo>
                  <a:lnTo>
                    <a:pt x="84899" y="9396"/>
                  </a:lnTo>
                  <a:lnTo>
                    <a:pt x="40805" y="37909"/>
                  </a:lnTo>
                  <a:lnTo>
                    <a:pt x="10944" y="81030"/>
                  </a:lnTo>
                  <a:lnTo>
                    <a:pt x="0" y="132333"/>
                  </a:lnTo>
                  <a:lnTo>
                    <a:pt x="2171" y="158791"/>
                  </a:lnTo>
                  <a:lnTo>
                    <a:pt x="21358" y="207187"/>
                  </a:lnTo>
                  <a:lnTo>
                    <a:pt x="59149" y="245771"/>
                  </a:lnTo>
                  <a:lnTo>
                    <a:pt x="108207" y="266166"/>
                  </a:lnTo>
                  <a:lnTo>
                    <a:pt x="134391" y="268719"/>
                  </a:lnTo>
                  <a:lnTo>
                    <a:pt x="159573" y="266352"/>
                  </a:lnTo>
                  <a:lnTo>
                    <a:pt x="184042" y="259260"/>
                  </a:lnTo>
                  <a:lnTo>
                    <a:pt x="186987" y="257748"/>
                  </a:lnTo>
                  <a:lnTo>
                    <a:pt x="132484" y="257748"/>
                  </a:lnTo>
                  <a:lnTo>
                    <a:pt x="86156" y="248012"/>
                  </a:lnTo>
                  <a:lnTo>
                    <a:pt x="45758" y="220319"/>
                  </a:lnTo>
                  <a:lnTo>
                    <a:pt x="19562" y="179900"/>
                  </a:lnTo>
                  <a:lnTo>
                    <a:pt x="10960" y="132499"/>
                  </a:lnTo>
                  <a:lnTo>
                    <a:pt x="13695" y="108273"/>
                  </a:lnTo>
                  <a:lnTo>
                    <a:pt x="32664" y="64374"/>
                  </a:lnTo>
                  <a:lnTo>
                    <a:pt x="67110" y="30833"/>
                  </a:lnTo>
                  <a:lnTo>
                    <a:pt x="110561" y="13213"/>
                  </a:lnTo>
                  <a:lnTo>
                    <a:pt x="134327" y="10934"/>
                  </a:lnTo>
                  <a:lnTo>
                    <a:pt x="187685" y="10934"/>
                  </a:lnTo>
                  <a:lnTo>
                    <a:pt x="162807" y="2982"/>
                  </a:lnTo>
                  <a:lnTo>
                    <a:pt x="136423" y="0"/>
                  </a:lnTo>
                  <a:close/>
                </a:path>
                <a:path w="269240" h="269239">
                  <a:moveTo>
                    <a:pt x="187685" y="10934"/>
                  </a:moveTo>
                  <a:lnTo>
                    <a:pt x="134962" y="10934"/>
                  </a:lnTo>
                  <a:lnTo>
                    <a:pt x="136258" y="10960"/>
                  </a:lnTo>
                  <a:lnTo>
                    <a:pt x="160489" y="13695"/>
                  </a:lnTo>
                  <a:lnTo>
                    <a:pt x="204379" y="32664"/>
                  </a:lnTo>
                  <a:lnTo>
                    <a:pt x="238171" y="67505"/>
                  </a:lnTo>
                  <a:lnTo>
                    <a:pt x="255794" y="111954"/>
                  </a:lnTo>
                  <a:lnTo>
                    <a:pt x="257797" y="136258"/>
                  </a:lnTo>
                  <a:lnTo>
                    <a:pt x="255054" y="160496"/>
                  </a:lnTo>
                  <a:lnTo>
                    <a:pt x="236080" y="204391"/>
                  </a:lnTo>
                  <a:lnTo>
                    <a:pt x="179087" y="249435"/>
                  </a:lnTo>
                  <a:lnTo>
                    <a:pt x="132484" y="257748"/>
                  </a:lnTo>
                  <a:lnTo>
                    <a:pt x="186987" y="257748"/>
                  </a:lnTo>
                  <a:lnTo>
                    <a:pt x="227939" y="230847"/>
                  </a:lnTo>
                  <a:lnTo>
                    <a:pt x="257806" y="187732"/>
                  </a:lnTo>
                  <a:lnTo>
                    <a:pt x="268757" y="136436"/>
                  </a:lnTo>
                  <a:lnTo>
                    <a:pt x="266571" y="109976"/>
                  </a:lnTo>
                  <a:lnTo>
                    <a:pt x="259368" y="84826"/>
                  </a:lnTo>
                  <a:lnTo>
                    <a:pt x="247379" y="61576"/>
                  </a:lnTo>
                  <a:lnTo>
                    <a:pt x="230835" y="40817"/>
                  </a:lnTo>
                  <a:lnTo>
                    <a:pt x="210588" y="23640"/>
                  </a:lnTo>
                  <a:lnTo>
                    <a:pt x="187685" y="10934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5305" y="3314561"/>
              <a:ext cx="168485" cy="174777"/>
            </a:xfrm>
            <a:prstGeom prst="rect">
              <a:avLst/>
            </a:prstGeom>
          </p:spPr>
        </p:pic>
      </p:grpSp>
      <p:grpSp>
        <p:nvGrpSpPr>
          <p:cNvPr id="94" name="object 33"/>
          <p:cNvGrpSpPr/>
          <p:nvPr/>
        </p:nvGrpSpPr>
        <p:grpSpPr>
          <a:xfrm>
            <a:off x="626194" y="5820809"/>
            <a:ext cx="476647" cy="450981"/>
            <a:chOff x="517638" y="5087337"/>
            <a:chExt cx="330200" cy="312420"/>
          </a:xfrm>
        </p:grpSpPr>
        <p:sp>
          <p:nvSpPr>
            <p:cNvPr id="95" name="object 34"/>
            <p:cNvSpPr/>
            <p:nvPr/>
          </p:nvSpPr>
          <p:spPr>
            <a:xfrm>
              <a:off x="517638" y="5131763"/>
              <a:ext cx="330200" cy="90170"/>
            </a:xfrm>
            <a:custGeom>
              <a:avLst/>
              <a:gdLst/>
              <a:ahLst/>
              <a:cxnLst/>
              <a:rect l="l" t="t" r="r" b="b"/>
              <a:pathLst>
                <a:path w="330200" h="90170">
                  <a:moveTo>
                    <a:pt x="310896" y="0"/>
                  </a:moveTo>
                  <a:lnTo>
                    <a:pt x="18884" y="0"/>
                  </a:lnTo>
                  <a:lnTo>
                    <a:pt x="11540" y="1653"/>
                  </a:lnTo>
                  <a:lnTo>
                    <a:pt x="5537" y="6159"/>
                  </a:lnTo>
                  <a:lnTo>
                    <a:pt x="1486" y="12837"/>
                  </a:lnTo>
                  <a:lnTo>
                    <a:pt x="0" y="21005"/>
                  </a:lnTo>
                  <a:lnTo>
                    <a:pt x="25" y="69037"/>
                  </a:lnTo>
                  <a:lnTo>
                    <a:pt x="1511" y="77207"/>
                  </a:lnTo>
                  <a:lnTo>
                    <a:pt x="5561" y="83889"/>
                  </a:lnTo>
                  <a:lnTo>
                    <a:pt x="11560" y="88400"/>
                  </a:lnTo>
                  <a:lnTo>
                    <a:pt x="18897" y="90055"/>
                  </a:lnTo>
                  <a:lnTo>
                    <a:pt x="26239" y="88400"/>
                  </a:lnTo>
                  <a:lnTo>
                    <a:pt x="32238" y="83889"/>
                  </a:lnTo>
                  <a:lnTo>
                    <a:pt x="35142" y="79095"/>
                  </a:lnTo>
                  <a:lnTo>
                    <a:pt x="14528" y="79095"/>
                  </a:lnTo>
                  <a:lnTo>
                    <a:pt x="10985" y="74587"/>
                  </a:lnTo>
                  <a:lnTo>
                    <a:pt x="10960" y="15455"/>
                  </a:lnTo>
                  <a:lnTo>
                    <a:pt x="14516" y="10947"/>
                  </a:lnTo>
                  <a:lnTo>
                    <a:pt x="327138" y="10947"/>
                  </a:lnTo>
                  <a:lnTo>
                    <a:pt x="324237" y="6159"/>
                  </a:lnTo>
                  <a:lnTo>
                    <a:pt x="318238" y="1653"/>
                  </a:lnTo>
                  <a:lnTo>
                    <a:pt x="310896" y="0"/>
                  </a:lnTo>
                  <a:close/>
                </a:path>
                <a:path w="330200" h="90170">
                  <a:moveTo>
                    <a:pt x="300341" y="41998"/>
                  </a:moveTo>
                  <a:lnTo>
                    <a:pt x="288467" y="41998"/>
                  </a:lnTo>
                  <a:lnTo>
                    <a:pt x="292023" y="46520"/>
                  </a:lnTo>
                  <a:lnTo>
                    <a:pt x="292023" y="69037"/>
                  </a:lnTo>
                  <a:lnTo>
                    <a:pt x="293508" y="77207"/>
                  </a:lnTo>
                  <a:lnTo>
                    <a:pt x="297554" y="83889"/>
                  </a:lnTo>
                  <a:lnTo>
                    <a:pt x="303553" y="88400"/>
                  </a:lnTo>
                  <a:lnTo>
                    <a:pt x="310896" y="90055"/>
                  </a:lnTo>
                  <a:lnTo>
                    <a:pt x="318238" y="88400"/>
                  </a:lnTo>
                  <a:lnTo>
                    <a:pt x="324237" y="83889"/>
                  </a:lnTo>
                  <a:lnTo>
                    <a:pt x="327140" y="79095"/>
                  </a:lnTo>
                  <a:lnTo>
                    <a:pt x="306527" y="79095"/>
                  </a:lnTo>
                  <a:lnTo>
                    <a:pt x="302971" y="74587"/>
                  </a:lnTo>
                  <a:lnTo>
                    <a:pt x="302971" y="52057"/>
                  </a:lnTo>
                  <a:lnTo>
                    <a:pt x="301486" y="43888"/>
                  </a:lnTo>
                  <a:lnTo>
                    <a:pt x="300341" y="41998"/>
                  </a:lnTo>
                  <a:close/>
                </a:path>
                <a:path w="330200" h="90170">
                  <a:moveTo>
                    <a:pt x="284098" y="31051"/>
                  </a:moveTo>
                  <a:lnTo>
                    <a:pt x="45694" y="31051"/>
                  </a:lnTo>
                  <a:lnTo>
                    <a:pt x="38357" y="32704"/>
                  </a:lnTo>
                  <a:lnTo>
                    <a:pt x="32358" y="37211"/>
                  </a:lnTo>
                  <a:lnTo>
                    <a:pt x="28308" y="43888"/>
                  </a:lnTo>
                  <a:lnTo>
                    <a:pt x="26822" y="52057"/>
                  </a:lnTo>
                  <a:lnTo>
                    <a:pt x="26822" y="74587"/>
                  </a:lnTo>
                  <a:lnTo>
                    <a:pt x="23266" y="79095"/>
                  </a:lnTo>
                  <a:lnTo>
                    <a:pt x="35142" y="79095"/>
                  </a:lnTo>
                  <a:lnTo>
                    <a:pt x="36285" y="77207"/>
                  </a:lnTo>
                  <a:lnTo>
                    <a:pt x="37769" y="69037"/>
                  </a:lnTo>
                  <a:lnTo>
                    <a:pt x="37769" y="46520"/>
                  </a:lnTo>
                  <a:lnTo>
                    <a:pt x="41325" y="41998"/>
                  </a:lnTo>
                  <a:lnTo>
                    <a:pt x="300341" y="41998"/>
                  </a:lnTo>
                  <a:lnTo>
                    <a:pt x="297440" y="37211"/>
                  </a:lnTo>
                  <a:lnTo>
                    <a:pt x="291441" y="32704"/>
                  </a:lnTo>
                  <a:lnTo>
                    <a:pt x="284098" y="31051"/>
                  </a:lnTo>
                  <a:close/>
                </a:path>
                <a:path w="330200" h="90170">
                  <a:moveTo>
                    <a:pt x="327138" y="10947"/>
                  </a:moveTo>
                  <a:lnTo>
                    <a:pt x="18884" y="10947"/>
                  </a:lnTo>
                  <a:lnTo>
                    <a:pt x="315264" y="10960"/>
                  </a:lnTo>
                  <a:lnTo>
                    <a:pt x="318808" y="15455"/>
                  </a:lnTo>
                  <a:lnTo>
                    <a:pt x="318808" y="74587"/>
                  </a:lnTo>
                  <a:lnTo>
                    <a:pt x="315264" y="79095"/>
                  </a:lnTo>
                  <a:lnTo>
                    <a:pt x="327140" y="79095"/>
                  </a:lnTo>
                  <a:lnTo>
                    <a:pt x="328283" y="77207"/>
                  </a:lnTo>
                  <a:lnTo>
                    <a:pt x="329768" y="69037"/>
                  </a:lnTo>
                  <a:lnTo>
                    <a:pt x="329768" y="21005"/>
                  </a:lnTo>
                  <a:lnTo>
                    <a:pt x="328283" y="12837"/>
                  </a:lnTo>
                  <a:lnTo>
                    <a:pt x="327138" y="10947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7640" y="5208466"/>
              <a:ext cx="328790" cy="191084"/>
            </a:xfrm>
            <a:prstGeom prst="rect">
              <a:avLst/>
            </a:prstGeom>
          </p:spPr>
        </p:pic>
        <p:sp>
          <p:nvSpPr>
            <p:cNvPr id="97" name="object 36"/>
            <p:cNvSpPr/>
            <p:nvPr/>
          </p:nvSpPr>
          <p:spPr>
            <a:xfrm>
              <a:off x="632124" y="5087337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27698" y="0"/>
                  </a:moveTo>
                  <a:lnTo>
                    <a:pt x="16925" y="2177"/>
                  </a:lnTo>
                  <a:lnTo>
                    <a:pt x="8120" y="8112"/>
                  </a:lnTo>
                  <a:lnTo>
                    <a:pt x="2179" y="16909"/>
                  </a:lnTo>
                  <a:lnTo>
                    <a:pt x="0" y="27673"/>
                  </a:lnTo>
                  <a:lnTo>
                    <a:pt x="2179" y="38452"/>
                  </a:lnTo>
                  <a:lnTo>
                    <a:pt x="8120" y="47256"/>
                  </a:lnTo>
                  <a:lnTo>
                    <a:pt x="16925" y="53194"/>
                  </a:lnTo>
                  <a:lnTo>
                    <a:pt x="27698" y="55371"/>
                  </a:lnTo>
                  <a:lnTo>
                    <a:pt x="38472" y="53194"/>
                  </a:lnTo>
                  <a:lnTo>
                    <a:pt x="47277" y="47256"/>
                  </a:lnTo>
                  <a:lnTo>
                    <a:pt x="49188" y="44424"/>
                  </a:lnTo>
                  <a:lnTo>
                    <a:pt x="18465" y="44424"/>
                  </a:lnTo>
                  <a:lnTo>
                    <a:pt x="10960" y="36906"/>
                  </a:lnTo>
                  <a:lnTo>
                    <a:pt x="10960" y="18453"/>
                  </a:lnTo>
                  <a:lnTo>
                    <a:pt x="18465" y="10947"/>
                  </a:lnTo>
                  <a:lnTo>
                    <a:pt x="49191" y="10947"/>
                  </a:lnTo>
                  <a:lnTo>
                    <a:pt x="47277" y="8112"/>
                  </a:lnTo>
                  <a:lnTo>
                    <a:pt x="38472" y="2177"/>
                  </a:lnTo>
                  <a:lnTo>
                    <a:pt x="27698" y="0"/>
                  </a:lnTo>
                  <a:close/>
                </a:path>
                <a:path w="55879" h="55879">
                  <a:moveTo>
                    <a:pt x="49191" y="10947"/>
                  </a:moveTo>
                  <a:lnTo>
                    <a:pt x="36931" y="10947"/>
                  </a:lnTo>
                  <a:lnTo>
                    <a:pt x="44437" y="18453"/>
                  </a:lnTo>
                  <a:lnTo>
                    <a:pt x="44437" y="36906"/>
                  </a:lnTo>
                  <a:lnTo>
                    <a:pt x="36931" y="44424"/>
                  </a:lnTo>
                  <a:lnTo>
                    <a:pt x="49188" y="44424"/>
                  </a:lnTo>
                  <a:lnTo>
                    <a:pt x="53217" y="38452"/>
                  </a:lnTo>
                  <a:lnTo>
                    <a:pt x="55397" y="27673"/>
                  </a:lnTo>
                  <a:lnTo>
                    <a:pt x="53217" y="16909"/>
                  </a:lnTo>
                  <a:lnTo>
                    <a:pt x="49191" y="10947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37"/>
            <p:cNvSpPr/>
            <p:nvPr/>
          </p:nvSpPr>
          <p:spPr>
            <a:xfrm>
              <a:off x="682029" y="509280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212" y="0"/>
                  </a:moveTo>
                  <a:lnTo>
                    <a:pt x="13571" y="1745"/>
                  </a:lnTo>
                  <a:lnTo>
                    <a:pt x="6510" y="6505"/>
                  </a:lnTo>
                  <a:lnTo>
                    <a:pt x="1747" y="13565"/>
                  </a:lnTo>
                  <a:lnTo>
                    <a:pt x="0" y="22212"/>
                  </a:lnTo>
                  <a:lnTo>
                    <a:pt x="1747" y="30865"/>
                  </a:lnTo>
                  <a:lnTo>
                    <a:pt x="6510" y="37930"/>
                  </a:lnTo>
                  <a:lnTo>
                    <a:pt x="13571" y="42691"/>
                  </a:lnTo>
                  <a:lnTo>
                    <a:pt x="22212" y="44437"/>
                  </a:lnTo>
                  <a:lnTo>
                    <a:pt x="30865" y="42691"/>
                  </a:lnTo>
                  <a:lnTo>
                    <a:pt x="37930" y="37930"/>
                  </a:lnTo>
                  <a:lnTo>
                    <a:pt x="42691" y="30865"/>
                  </a:lnTo>
                  <a:lnTo>
                    <a:pt x="44437" y="22212"/>
                  </a:lnTo>
                  <a:lnTo>
                    <a:pt x="42691" y="13565"/>
                  </a:lnTo>
                  <a:lnTo>
                    <a:pt x="37930" y="6505"/>
                  </a:lnTo>
                  <a:lnTo>
                    <a:pt x="30865" y="1745"/>
                  </a:lnTo>
                  <a:lnTo>
                    <a:pt x="22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38"/>
            <p:cNvSpPr/>
            <p:nvPr/>
          </p:nvSpPr>
          <p:spPr>
            <a:xfrm>
              <a:off x="587832" y="5087340"/>
              <a:ext cx="188595" cy="55880"/>
            </a:xfrm>
            <a:custGeom>
              <a:avLst/>
              <a:gdLst/>
              <a:ahLst/>
              <a:cxnLst/>
              <a:rect l="l" t="t" r="r" b="b"/>
              <a:pathLst>
                <a:path w="188595" h="55879">
                  <a:moveTo>
                    <a:pt x="56984" y="6477"/>
                  </a:moveTo>
                  <a:lnTo>
                    <a:pt x="46228" y="4432"/>
                  </a:lnTo>
                  <a:lnTo>
                    <a:pt x="44386" y="10363"/>
                  </a:lnTo>
                  <a:lnTo>
                    <a:pt x="37668" y="22047"/>
                  </a:lnTo>
                  <a:lnTo>
                    <a:pt x="23685" y="33464"/>
                  </a:lnTo>
                  <a:lnTo>
                    <a:pt x="0" y="38595"/>
                  </a:lnTo>
                  <a:lnTo>
                    <a:pt x="0" y="49555"/>
                  </a:lnTo>
                  <a:lnTo>
                    <a:pt x="29286" y="42887"/>
                  </a:lnTo>
                  <a:lnTo>
                    <a:pt x="46596" y="28181"/>
                  </a:lnTo>
                  <a:lnTo>
                    <a:pt x="54851" y="13398"/>
                  </a:lnTo>
                  <a:lnTo>
                    <a:pt x="56984" y="6477"/>
                  </a:lnTo>
                  <a:close/>
                </a:path>
                <a:path w="188595" h="55879">
                  <a:moveTo>
                    <a:pt x="188404" y="38595"/>
                  </a:moveTo>
                  <a:lnTo>
                    <a:pt x="164719" y="33464"/>
                  </a:lnTo>
                  <a:lnTo>
                    <a:pt x="150723" y="22047"/>
                  </a:lnTo>
                  <a:lnTo>
                    <a:pt x="144018" y="10375"/>
                  </a:lnTo>
                  <a:lnTo>
                    <a:pt x="142176" y="4445"/>
                  </a:lnTo>
                  <a:lnTo>
                    <a:pt x="133146" y="6159"/>
                  </a:lnTo>
                  <a:lnTo>
                    <a:pt x="133146" y="18453"/>
                  </a:lnTo>
                  <a:lnTo>
                    <a:pt x="133146" y="36906"/>
                  </a:lnTo>
                  <a:lnTo>
                    <a:pt x="125641" y="44424"/>
                  </a:lnTo>
                  <a:lnTo>
                    <a:pt x="107188" y="44424"/>
                  </a:lnTo>
                  <a:lnTo>
                    <a:pt x="99682" y="36906"/>
                  </a:lnTo>
                  <a:lnTo>
                    <a:pt x="99682" y="18453"/>
                  </a:lnTo>
                  <a:lnTo>
                    <a:pt x="107188" y="10947"/>
                  </a:lnTo>
                  <a:lnTo>
                    <a:pt x="125641" y="10947"/>
                  </a:lnTo>
                  <a:lnTo>
                    <a:pt x="133146" y="18453"/>
                  </a:lnTo>
                  <a:lnTo>
                    <a:pt x="133146" y="6159"/>
                  </a:lnTo>
                  <a:lnTo>
                    <a:pt x="127177" y="2184"/>
                  </a:lnTo>
                  <a:lnTo>
                    <a:pt x="116420" y="0"/>
                  </a:lnTo>
                  <a:lnTo>
                    <a:pt x="105638" y="2184"/>
                  </a:lnTo>
                  <a:lnTo>
                    <a:pt x="96837" y="8115"/>
                  </a:lnTo>
                  <a:lnTo>
                    <a:pt x="90893" y="16916"/>
                  </a:lnTo>
                  <a:lnTo>
                    <a:pt x="88722" y="27673"/>
                  </a:lnTo>
                  <a:lnTo>
                    <a:pt x="90893" y="38455"/>
                  </a:lnTo>
                  <a:lnTo>
                    <a:pt x="96837" y="47256"/>
                  </a:lnTo>
                  <a:lnTo>
                    <a:pt x="105638" y="53200"/>
                  </a:lnTo>
                  <a:lnTo>
                    <a:pt x="116420" y="55372"/>
                  </a:lnTo>
                  <a:lnTo>
                    <a:pt x="127177" y="53200"/>
                  </a:lnTo>
                  <a:lnTo>
                    <a:pt x="135978" y="47256"/>
                  </a:lnTo>
                  <a:lnTo>
                    <a:pt x="137896" y="44424"/>
                  </a:lnTo>
                  <a:lnTo>
                    <a:pt x="141922" y="38455"/>
                  </a:lnTo>
                  <a:lnTo>
                    <a:pt x="143675" y="29794"/>
                  </a:lnTo>
                  <a:lnTo>
                    <a:pt x="159105" y="42887"/>
                  </a:lnTo>
                  <a:lnTo>
                    <a:pt x="188404" y="49555"/>
                  </a:lnTo>
                  <a:lnTo>
                    <a:pt x="188404" y="38595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32"/>
          <p:cNvSpPr/>
          <p:nvPr/>
        </p:nvSpPr>
        <p:spPr>
          <a:xfrm>
            <a:off x="1259640" y="5520742"/>
            <a:ext cx="45719" cy="1119671"/>
          </a:xfrm>
          <a:custGeom>
            <a:avLst/>
            <a:gdLst/>
            <a:ahLst/>
            <a:cxnLst/>
            <a:rect l="l" t="t" r="r" b="b"/>
            <a:pathLst>
              <a:path h="968375">
                <a:moveTo>
                  <a:pt x="0" y="0"/>
                </a:moveTo>
                <a:lnTo>
                  <a:pt x="0" y="967803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46"/>
          <p:cNvSpPr txBox="1"/>
          <p:nvPr/>
        </p:nvSpPr>
        <p:spPr>
          <a:xfrm>
            <a:off x="864518" y="295593"/>
            <a:ext cx="1005601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3200" spc="-80" dirty="0">
                <a:solidFill>
                  <a:srgbClr val="213743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Программа «Конверсия»</a:t>
            </a:r>
            <a:endParaRPr lang="ru-RU" sz="3200" dirty="0">
              <a:solidFill>
                <a:srgbClr val="213743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334" y="-23978"/>
            <a:ext cx="1729726" cy="16846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Номер слайда 59"/>
          <p:cNvSpPr>
            <a:spLocks noGrp="1"/>
          </p:cNvSpPr>
          <p:nvPr>
            <p:ph type="sldNum" sz="quarter" idx="12"/>
          </p:nvPr>
        </p:nvSpPr>
        <p:spPr>
          <a:xfrm>
            <a:off x="11640614" y="6379844"/>
            <a:ext cx="412369" cy="365125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5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9376" y="1335676"/>
            <a:ext cx="5425482" cy="1681581"/>
          </a:xfrm>
          <a:prstGeom prst="rect">
            <a:avLst/>
          </a:prstGeom>
          <a:solidFill>
            <a:schemeClr val="bg1"/>
          </a:solidFill>
          <a:effectLst>
            <a:outerShdw blurRad="152400" dist="762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bIns="144000">
            <a:noAutofit/>
          </a:bodyPr>
          <a:lstStyle/>
          <a:p>
            <a:pPr marL="12700">
              <a:lnSpc>
                <a:spcPct val="90000"/>
              </a:lnSpc>
              <a:spcBef>
                <a:spcPts val="600"/>
              </a:spcBef>
            </a:pPr>
            <a:r>
              <a:rPr lang="ru-RU" spc="-70" dirty="0">
                <a:solidFill>
                  <a:srgbClr val="C00000"/>
                </a:solidFill>
                <a:cs typeface="Tahoma" panose="020B0604030504040204"/>
              </a:rPr>
              <a:t>ОБЛАСТЬ ПРИМЕНЕНИЯ</a:t>
            </a:r>
          </a:p>
          <a:p>
            <a:pPr marL="12700">
              <a:lnSpc>
                <a:spcPct val="90000"/>
              </a:lnSpc>
              <a:spcBef>
                <a:spcPts val="600"/>
              </a:spcBef>
            </a:pPr>
            <a:r>
              <a:rPr lang="ru-RU" sz="1600" dirty="0">
                <a:solidFill>
                  <a:srgbClr val="213743"/>
                </a:solidFill>
                <a:cs typeface="Calibri" panose="020F0502020204030204"/>
              </a:rPr>
              <a:t>Программа предназначена для финансирования проектов, направленных на повышение производительности труда на промышленных предприятиях (в рамках приоритетной программы «Производительность труда»)</a:t>
            </a:r>
          </a:p>
        </p:txBody>
      </p:sp>
      <p:sp>
        <p:nvSpPr>
          <p:cNvPr id="44" name="object 32"/>
          <p:cNvSpPr/>
          <p:nvPr/>
        </p:nvSpPr>
        <p:spPr>
          <a:xfrm flipH="1">
            <a:off x="1200345" y="5146868"/>
            <a:ext cx="45719" cy="1581799"/>
          </a:xfrm>
          <a:custGeom>
            <a:avLst/>
            <a:gdLst/>
            <a:ahLst/>
            <a:cxnLst/>
            <a:rect l="l" t="t" r="r" b="b"/>
            <a:pathLst>
              <a:path h="968375">
                <a:moveTo>
                  <a:pt x="0" y="0"/>
                </a:moveTo>
                <a:lnTo>
                  <a:pt x="0" y="967803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4"/>
          <p:cNvSpPr txBox="1"/>
          <p:nvPr/>
        </p:nvSpPr>
        <p:spPr>
          <a:xfrm>
            <a:off x="1452530" y="3903794"/>
            <a:ext cx="4606316" cy="187743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>
              <a:spcBef>
                <a:spcPts val="600"/>
              </a:spcBef>
            </a:pPr>
            <a:r>
              <a:rPr sz="1500" b="1" spc="-70" dirty="0">
                <a:solidFill>
                  <a:srgbClr val="213743"/>
                </a:solidFill>
                <a:cs typeface="Tahoma" panose="020B0604030504040204"/>
              </a:rPr>
              <a:t>ПPOЦEHTHA</a:t>
            </a:r>
            <a:r>
              <a:rPr lang="ru-RU" sz="1500" b="1" spc="-70" dirty="0">
                <a:solidFill>
                  <a:srgbClr val="213743"/>
                </a:solidFill>
                <a:cs typeface="Tahoma" panose="020B0604030504040204"/>
              </a:rPr>
              <a:t>Я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500" b="1" spc="-60" dirty="0">
                <a:solidFill>
                  <a:srgbClr val="213743"/>
                </a:solidFill>
                <a:cs typeface="Tahoma" panose="020B0604030504040204"/>
              </a:rPr>
              <a:t>CTABKA:</a:t>
            </a:r>
            <a:endParaRPr sz="1500" b="1" dirty="0">
              <a:solidFill>
                <a:srgbClr val="213743"/>
              </a:solidFill>
              <a:cs typeface="Tahoma" panose="020B0604030504040204"/>
            </a:endParaRPr>
          </a:p>
          <a:p>
            <a:pPr marL="12700"/>
            <a:r>
              <a:rPr lang="en-US" sz="1400" spc="-75" dirty="0">
                <a:solidFill>
                  <a:srgbClr val="C00000"/>
                </a:solidFill>
                <a:cs typeface="Trebuchet MS" panose="020B0603020202020204"/>
              </a:rPr>
              <a:t>5</a:t>
            </a:r>
            <a:r>
              <a:rPr lang="ru-RU" sz="1400" spc="-75" dirty="0">
                <a:solidFill>
                  <a:srgbClr val="C00000"/>
                </a:solidFill>
                <a:cs typeface="Trebuchet MS" panose="020B0603020202020204"/>
              </a:rPr>
              <a:t>% </a:t>
            </a:r>
            <a:r>
              <a:rPr lang="ru-RU" sz="1400" spc="-75" dirty="0">
                <a:cs typeface="Trebuchet MS" panose="020B0603020202020204"/>
              </a:rPr>
              <a:t> </a:t>
            </a:r>
            <a:r>
              <a:rPr lang="ru-RU" sz="1400" spc="15" dirty="0">
                <a:solidFill>
                  <a:srgbClr val="213743"/>
                </a:solidFill>
                <a:cs typeface="Trebuchet MS" panose="020B0603020202020204"/>
              </a:rPr>
              <a:t>годовых  базовая ставка;</a:t>
            </a:r>
          </a:p>
          <a:p>
            <a:pPr marL="12700"/>
            <a:endParaRPr lang="ru-RU" sz="500" spc="15" dirty="0">
              <a:solidFill>
                <a:srgbClr val="213743"/>
              </a:solidFill>
              <a:cs typeface="Trebuchet MS" panose="020B0603020202020204"/>
            </a:endParaRPr>
          </a:p>
          <a:p>
            <a:pPr marL="12700"/>
            <a:r>
              <a:rPr lang="en-US" sz="1400" spc="-85" dirty="0">
                <a:solidFill>
                  <a:srgbClr val="C00000"/>
                </a:solidFill>
                <a:cs typeface="Trebuchet MS" panose="020B0603020202020204"/>
              </a:rPr>
              <a:t>3</a:t>
            </a:r>
            <a:r>
              <a:rPr lang="ru-RU" sz="1400" spc="-85" dirty="0">
                <a:solidFill>
                  <a:srgbClr val="C00000"/>
                </a:solidFill>
                <a:cs typeface="Trebuchet MS" panose="020B0603020202020204"/>
              </a:rPr>
              <a:t>%  </a:t>
            </a:r>
            <a:r>
              <a:rPr lang="ru-RU" sz="1400" spc="25" dirty="0">
                <a:solidFill>
                  <a:srgbClr val="213743"/>
                </a:solidFill>
                <a:cs typeface="Trebuchet MS" panose="020B0603020202020204"/>
              </a:rPr>
              <a:t>п</a:t>
            </a:r>
            <a:r>
              <a:rPr lang="en-US" sz="1400" spc="25" dirty="0">
                <a:solidFill>
                  <a:srgbClr val="213743"/>
                </a:solidFill>
                <a:cs typeface="Trebuchet MS" panose="020B0603020202020204"/>
              </a:rPr>
              <a:t>p</a:t>
            </a:r>
            <a:r>
              <a:rPr lang="ru-RU" sz="1400" spc="25" dirty="0">
                <a:solidFill>
                  <a:srgbClr val="213743"/>
                </a:solidFill>
                <a:cs typeface="Trebuchet MS" panose="020B0603020202020204"/>
              </a:rPr>
              <a:t>и</a:t>
            </a:r>
            <a:r>
              <a:rPr lang="ru-RU"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ru-RU" sz="1400" spc="15" dirty="0">
                <a:solidFill>
                  <a:srgbClr val="213743"/>
                </a:solidFill>
                <a:cs typeface="Trebuchet MS" panose="020B0603020202020204"/>
              </a:rPr>
              <a:t>б</a:t>
            </a:r>
            <a:r>
              <a:rPr lang="en-US" sz="1400" spc="15" dirty="0">
                <a:solidFill>
                  <a:srgbClr val="213743"/>
                </a:solidFill>
                <a:cs typeface="Trebuchet MS" panose="020B0603020202020204"/>
              </a:rPr>
              <a:t>a</a:t>
            </a:r>
            <a:r>
              <a:rPr lang="ru-RU" sz="1400" spc="15" dirty="0" err="1">
                <a:solidFill>
                  <a:srgbClr val="213743"/>
                </a:solidFill>
                <a:cs typeface="Trebuchet MS" panose="020B0603020202020204"/>
              </a:rPr>
              <a:t>нк</a:t>
            </a:r>
            <a:r>
              <a:rPr lang="en-US" sz="1400" spc="15" dirty="0">
                <a:solidFill>
                  <a:srgbClr val="213743"/>
                </a:solidFill>
                <a:cs typeface="Trebuchet MS" panose="020B0603020202020204"/>
              </a:rPr>
              <a:t>o</a:t>
            </a:r>
            <a:r>
              <a:rPr lang="ru-RU" sz="1400" spc="15" dirty="0">
                <a:solidFill>
                  <a:srgbClr val="213743"/>
                </a:solidFill>
                <a:cs typeface="Trebuchet MS" panose="020B0603020202020204"/>
              </a:rPr>
              <a:t>в</a:t>
            </a:r>
            <a:r>
              <a:rPr lang="en-US" sz="1400" spc="15" dirty="0">
                <a:solidFill>
                  <a:srgbClr val="213743"/>
                </a:solidFill>
                <a:cs typeface="Trebuchet MS" panose="020B0603020202020204"/>
              </a:rPr>
              <a:t>c</a:t>
            </a:r>
            <a:r>
              <a:rPr lang="ru-RU" sz="1400" spc="15" dirty="0">
                <a:solidFill>
                  <a:srgbClr val="213743"/>
                </a:solidFill>
                <a:cs typeface="Trebuchet MS" panose="020B0603020202020204"/>
              </a:rPr>
              <a:t>к</a:t>
            </a:r>
            <a:r>
              <a:rPr lang="en-US" sz="1400" spc="15" dirty="0">
                <a:solidFill>
                  <a:srgbClr val="213743"/>
                </a:solidFill>
                <a:cs typeface="Trebuchet MS" panose="020B0603020202020204"/>
              </a:rPr>
              <a:t>o</a:t>
            </a:r>
            <a:r>
              <a:rPr lang="ru-RU" sz="1400" spc="15" dirty="0" err="1">
                <a:solidFill>
                  <a:srgbClr val="213743"/>
                </a:solidFill>
                <a:cs typeface="Trebuchet MS" panose="020B0603020202020204"/>
              </a:rPr>
              <a:t>й</a:t>
            </a:r>
            <a:r>
              <a:rPr lang="ru-RU" sz="1400" spc="-65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ru-RU" sz="1400" spc="-5" dirty="0">
                <a:solidFill>
                  <a:srgbClr val="213743"/>
                </a:solidFill>
                <a:cs typeface="Trebuchet MS" panose="020B0603020202020204"/>
              </a:rPr>
              <a:t>г</a:t>
            </a:r>
            <a:r>
              <a:rPr lang="en-US" sz="1400" spc="-5" dirty="0" err="1">
                <a:solidFill>
                  <a:srgbClr val="213743"/>
                </a:solidFill>
                <a:cs typeface="Trebuchet MS" panose="020B0603020202020204"/>
              </a:rPr>
              <a:t>apa</a:t>
            </a:r>
            <a:r>
              <a:rPr lang="ru-RU" sz="1400" spc="-5" dirty="0" err="1">
                <a:solidFill>
                  <a:srgbClr val="213743"/>
                </a:solidFill>
                <a:cs typeface="Trebuchet MS" panose="020B0603020202020204"/>
              </a:rPr>
              <a:t>нтии</a:t>
            </a:r>
            <a:r>
              <a:rPr lang="ru-RU" sz="1400" spc="-5" dirty="0">
                <a:solidFill>
                  <a:srgbClr val="213743"/>
                </a:solidFill>
                <a:cs typeface="Trebuchet MS" panose="020B0603020202020204"/>
              </a:rPr>
              <a:t>,</a:t>
            </a:r>
            <a:r>
              <a:rPr lang="ru-RU" sz="1400" spc="-65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en-US" sz="1400" spc="15" dirty="0">
                <a:solidFill>
                  <a:srgbClr val="213743"/>
                </a:solidFill>
                <a:cs typeface="Trebuchet MS" panose="020B0603020202020204"/>
              </a:rPr>
              <a:t>a</a:t>
            </a:r>
            <a:r>
              <a:rPr lang="en-US" sz="1400" spc="-65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ru-RU" sz="1400" spc="5" dirty="0">
                <a:solidFill>
                  <a:srgbClr val="213743"/>
                </a:solidFill>
                <a:cs typeface="Trebuchet MS" panose="020B0603020202020204"/>
              </a:rPr>
              <a:t>т</a:t>
            </a:r>
            <a:r>
              <a:rPr lang="en-US" sz="1400" spc="5" dirty="0">
                <a:solidFill>
                  <a:srgbClr val="213743"/>
                </a:solidFill>
                <a:cs typeface="Trebuchet MS" panose="020B0603020202020204"/>
              </a:rPr>
              <a:t>a</a:t>
            </a:r>
            <a:r>
              <a:rPr lang="ru-RU" sz="1400" spc="5" dirty="0">
                <a:solidFill>
                  <a:srgbClr val="213743"/>
                </a:solidFill>
                <a:cs typeface="Trebuchet MS" panose="020B0603020202020204"/>
              </a:rPr>
              <a:t>к ж</a:t>
            </a:r>
            <a:r>
              <a:rPr lang="en-US" sz="1400" spc="5" dirty="0">
                <a:solidFill>
                  <a:srgbClr val="213743"/>
                </a:solidFill>
                <a:cs typeface="Trebuchet MS" panose="020B0603020202020204"/>
              </a:rPr>
              <a:t>e</a:t>
            </a:r>
            <a:r>
              <a:rPr lang="en-US" sz="1400" spc="-65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ru-RU" sz="1400" spc="20" dirty="0">
                <a:solidFill>
                  <a:srgbClr val="213743"/>
                </a:solidFill>
                <a:cs typeface="Trebuchet MS" panose="020B0603020202020204"/>
              </a:rPr>
              <a:t>г</a:t>
            </a:r>
            <a:r>
              <a:rPr lang="en-US" sz="1400" spc="20" dirty="0" err="1">
                <a:solidFill>
                  <a:srgbClr val="213743"/>
                </a:solidFill>
                <a:cs typeface="Trebuchet MS" panose="020B0603020202020204"/>
              </a:rPr>
              <a:t>apa</a:t>
            </a:r>
            <a:r>
              <a:rPr lang="ru-RU" sz="1400" spc="20" dirty="0" err="1">
                <a:solidFill>
                  <a:srgbClr val="213743"/>
                </a:solidFill>
                <a:cs typeface="Trebuchet MS" panose="020B0603020202020204"/>
              </a:rPr>
              <a:t>нтии</a:t>
            </a:r>
            <a:r>
              <a:rPr lang="ru-RU" sz="1400" spc="-75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en-US" sz="1400" spc="25" dirty="0">
                <a:solidFill>
                  <a:srgbClr val="213743"/>
                </a:solidFill>
                <a:cs typeface="Trebuchet MS" panose="020B0603020202020204"/>
              </a:rPr>
              <a:t>Kop</a:t>
            </a:r>
            <a:r>
              <a:rPr lang="ru-RU" sz="1400" spc="25" dirty="0" err="1">
                <a:solidFill>
                  <a:srgbClr val="213743"/>
                </a:solidFill>
                <a:cs typeface="Trebuchet MS" panose="020B0603020202020204"/>
              </a:rPr>
              <a:t>п</a:t>
            </a:r>
            <a:r>
              <a:rPr lang="en-US" sz="1400" spc="25" dirty="0" err="1">
                <a:solidFill>
                  <a:srgbClr val="213743"/>
                </a:solidFill>
                <a:cs typeface="Trebuchet MS" panose="020B0603020202020204"/>
              </a:rPr>
              <a:t>opa</a:t>
            </a:r>
            <a:r>
              <a:rPr lang="ru-RU" sz="1400" spc="25" dirty="0" err="1">
                <a:solidFill>
                  <a:srgbClr val="213743"/>
                </a:solidFill>
                <a:cs typeface="Trebuchet MS" panose="020B0603020202020204"/>
              </a:rPr>
              <a:t>ции</a:t>
            </a:r>
            <a:r>
              <a:rPr lang="ru-RU" sz="1400" spc="-75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en-US" sz="1400" spc="100" dirty="0">
                <a:solidFill>
                  <a:srgbClr val="213743"/>
                </a:solidFill>
                <a:cs typeface="Trebuchet MS" panose="020B0603020202020204"/>
              </a:rPr>
              <a:t>MC</a:t>
            </a:r>
            <a:r>
              <a:rPr lang="ru-RU" sz="1400" spc="100" dirty="0">
                <a:solidFill>
                  <a:srgbClr val="213743"/>
                </a:solidFill>
                <a:cs typeface="Trebuchet MS" panose="020B0603020202020204"/>
              </a:rPr>
              <a:t>П</a:t>
            </a:r>
            <a:r>
              <a:rPr lang="ru-RU"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ru-RU" sz="1400" spc="30" dirty="0">
                <a:solidFill>
                  <a:srgbClr val="213743"/>
                </a:solidFill>
                <a:cs typeface="Trebuchet MS" panose="020B0603020202020204"/>
              </a:rPr>
              <a:t>или</a:t>
            </a:r>
            <a:r>
              <a:rPr lang="ru-RU" sz="1400" spc="-75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en-US" sz="1400" spc="50" dirty="0">
                <a:solidFill>
                  <a:srgbClr val="213743"/>
                </a:solidFill>
                <a:cs typeface="Trebuchet MS" panose="020B0603020202020204"/>
              </a:rPr>
              <a:t>P</a:t>
            </a:r>
            <a:r>
              <a:rPr lang="ru-RU" sz="1400" spc="50" dirty="0">
                <a:solidFill>
                  <a:srgbClr val="213743"/>
                </a:solidFill>
                <a:cs typeface="Trebuchet MS" panose="020B0603020202020204"/>
              </a:rPr>
              <a:t>Г</a:t>
            </a:r>
            <a:r>
              <a:rPr lang="en-US" sz="1400" spc="50" dirty="0">
                <a:solidFill>
                  <a:srgbClr val="213743"/>
                </a:solidFill>
                <a:cs typeface="Trebuchet MS" panose="020B0603020202020204"/>
              </a:rPr>
              <a:t>O</a:t>
            </a:r>
            <a:r>
              <a:rPr lang="ru-RU" sz="1400" spc="50" dirty="0">
                <a:solidFill>
                  <a:srgbClr val="213743"/>
                </a:solidFill>
                <a:cs typeface="Trebuchet MS" panose="020B0603020202020204"/>
              </a:rPr>
              <a:t>.</a:t>
            </a:r>
            <a:endParaRPr lang="ru-RU" sz="1400" spc="15" dirty="0">
              <a:solidFill>
                <a:srgbClr val="213743"/>
              </a:solidFill>
              <a:cs typeface="Trebuchet MS" panose="020B0603020202020204"/>
            </a:endParaRPr>
          </a:p>
          <a:p>
            <a:pPr marL="12700">
              <a:spcBef>
                <a:spcPts val="600"/>
              </a:spcBef>
            </a:pPr>
            <a:endParaRPr lang="ru-RU" sz="1400" spc="25" dirty="0">
              <a:solidFill>
                <a:srgbClr val="213743"/>
              </a:solidFill>
              <a:cs typeface="Trebuchet MS" panose="020B0603020202020204"/>
            </a:endParaRPr>
          </a:p>
          <a:p>
            <a:pPr marL="12700">
              <a:spcBef>
                <a:spcPts val="600"/>
              </a:spcBef>
            </a:pPr>
            <a:endParaRPr lang="ru-RU" sz="1400" spc="25" dirty="0">
              <a:solidFill>
                <a:srgbClr val="213743"/>
              </a:solidFill>
              <a:cs typeface="Trebuchet MS" panose="020B0603020202020204"/>
            </a:endParaRPr>
          </a:p>
          <a:p>
            <a:pPr marL="12700">
              <a:spcBef>
                <a:spcPts val="600"/>
              </a:spcBef>
            </a:pPr>
            <a:endParaRPr sz="1400" dirty="0">
              <a:solidFill>
                <a:srgbClr val="213743"/>
              </a:solidFill>
              <a:cs typeface="Trebuchet MS" panose="020B0603020202020204"/>
            </a:endParaRPr>
          </a:p>
        </p:txBody>
      </p:sp>
      <p:sp>
        <p:nvSpPr>
          <p:cNvPr id="46" name="object 31"/>
          <p:cNvSpPr txBox="1"/>
          <p:nvPr/>
        </p:nvSpPr>
        <p:spPr>
          <a:xfrm>
            <a:off x="1449793" y="5155289"/>
            <a:ext cx="4646207" cy="1411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06145" defTabSz="1009650">
              <a:lnSpc>
                <a:spcPct val="119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13743"/>
                </a:solidFill>
                <a:cs typeface="Tahoma" panose="020B0604030504040204"/>
              </a:rPr>
              <a:t>ЦEЛEBOЙ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lang="ru-RU" sz="1500" b="1" spc="-35" dirty="0">
                <a:solidFill>
                  <a:srgbClr val="213743"/>
                </a:solidFill>
                <a:cs typeface="Tahoma" panose="020B0604030504040204"/>
              </a:rPr>
              <a:t>ПРИРОСТ ПРОИЗВОДИТЕЛЬНОСТИ ТРУДА</a:t>
            </a: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:</a:t>
            </a:r>
            <a:endParaRPr lang="ru-RU" sz="1500" b="1" spc="-85" dirty="0">
              <a:solidFill>
                <a:srgbClr val="213743"/>
              </a:solidFill>
              <a:cs typeface="Tahoma" panose="020B0604030504040204"/>
            </a:endParaRPr>
          </a:p>
          <a:p>
            <a:r>
              <a:rPr lang="ru-RU" sz="1400" spc="-5" dirty="0">
                <a:solidFill>
                  <a:srgbClr val="213743"/>
                </a:solidFill>
                <a:cs typeface="Trebuchet MS" panose="020B0603020202020204"/>
              </a:rPr>
              <a:t>по отношению к базовому году не менее чем на </a:t>
            </a:r>
            <a:r>
              <a:rPr lang="ru-RU" sz="1400" spc="-5" dirty="0">
                <a:solidFill>
                  <a:srgbClr val="FF0000"/>
                </a:solidFill>
                <a:cs typeface="Trebuchet MS" panose="020B0603020202020204"/>
              </a:rPr>
              <a:t>10%</a:t>
            </a:r>
            <a:r>
              <a:rPr lang="ru-RU" sz="1400" spc="-5" dirty="0">
                <a:solidFill>
                  <a:srgbClr val="213743"/>
                </a:solidFill>
                <a:cs typeface="Trebuchet MS" panose="020B0603020202020204"/>
              </a:rPr>
              <a:t>, </a:t>
            </a:r>
            <a:r>
              <a:rPr lang="ru-RU" sz="1400" spc="-5" dirty="0">
                <a:solidFill>
                  <a:srgbClr val="FF0000"/>
                </a:solidFill>
                <a:cs typeface="Trebuchet MS" panose="020B0603020202020204"/>
              </a:rPr>
              <a:t>15%</a:t>
            </a:r>
            <a:r>
              <a:rPr lang="ru-RU" sz="1400" spc="-5" dirty="0">
                <a:solidFill>
                  <a:srgbClr val="213743"/>
                </a:solidFill>
                <a:cs typeface="Trebuchet MS" panose="020B0603020202020204"/>
              </a:rPr>
              <a:t> и </a:t>
            </a:r>
            <a:r>
              <a:rPr lang="ru-RU" sz="1400" spc="-5" dirty="0">
                <a:solidFill>
                  <a:srgbClr val="FF0000"/>
                </a:solidFill>
                <a:cs typeface="Trebuchet MS" panose="020B0603020202020204"/>
              </a:rPr>
              <a:t>30% </a:t>
            </a:r>
            <a:r>
              <a:rPr lang="ru-RU" sz="1400" spc="-5" dirty="0">
                <a:solidFill>
                  <a:srgbClr val="213743"/>
                </a:solidFill>
                <a:cs typeface="Trebuchet MS" panose="020B0603020202020204"/>
              </a:rPr>
              <a:t>по результатам соответственно первого, второго и третьего годов участия предприятия в Национальном проекте, далее прирост не менее </a:t>
            </a:r>
            <a:r>
              <a:rPr lang="ru-RU" sz="1400" spc="-5" dirty="0">
                <a:solidFill>
                  <a:srgbClr val="FF0000"/>
                </a:solidFill>
                <a:cs typeface="Trebuchet MS" panose="020B0603020202020204"/>
              </a:rPr>
              <a:t>5%</a:t>
            </a:r>
            <a:r>
              <a:rPr lang="ru-RU" sz="1400" spc="-5" dirty="0">
                <a:solidFill>
                  <a:srgbClr val="213743"/>
                </a:solidFill>
                <a:cs typeface="Trebuchet MS" panose="020B0603020202020204"/>
              </a:rPr>
              <a:t> к предыдущему году.</a:t>
            </a:r>
          </a:p>
        </p:txBody>
      </p:sp>
      <p:grpSp>
        <p:nvGrpSpPr>
          <p:cNvPr id="47" name="object 18"/>
          <p:cNvGrpSpPr/>
          <p:nvPr/>
        </p:nvGrpSpPr>
        <p:grpSpPr>
          <a:xfrm>
            <a:off x="6507990" y="3997245"/>
            <a:ext cx="615974" cy="562810"/>
            <a:chOff x="5800505" y="3115263"/>
            <a:chExt cx="426720" cy="389890"/>
          </a:xfrm>
        </p:grpSpPr>
        <p:sp>
          <p:nvSpPr>
            <p:cNvPr id="48" name="object 19"/>
            <p:cNvSpPr/>
            <p:nvPr/>
          </p:nvSpPr>
          <p:spPr>
            <a:xfrm>
              <a:off x="5800505" y="3221530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5" h="283845">
                  <a:moveTo>
                    <a:pt x="141655" y="0"/>
                  </a:moveTo>
                  <a:lnTo>
                    <a:pt x="96926" y="7234"/>
                  </a:lnTo>
                  <a:lnTo>
                    <a:pt x="58046" y="27368"/>
                  </a:lnTo>
                  <a:lnTo>
                    <a:pt x="27364" y="58051"/>
                  </a:lnTo>
                  <a:lnTo>
                    <a:pt x="7232" y="96931"/>
                  </a:lnTo>
                  <a:lnTo>
                    <a:pt x="0" y="141655"/>
                  </a:lnTo>
                  <a:lnTo>
                    <a:pt x="7232" y="186380"/>
                  </a:lnTo>
                  <a:lnTo>
                    <a:pt x="27364" y="225260"/>
                  </a:lnTo>
                  <a:lnTo>
                    <a:pt x="58046" y="255942"/>
                  </a:lnTo>
                  <a:lnTo>
                    <a:pt x="96926" y="276077"/>
                  </a:lnTo>
                  <a:lnTo>
                    <a:pt x="141655" y="283311"/>
                  </a:lnTo>
                  <a:lnTo>
                    <a:pt x="186386" y="276077"/>
                  </a:lnTo>
                  <a:lnTo>
                    <a:pt x="193557" y="272364"/>
                  </a:lnTo>
                  <a:lnTo>
                    <a:pt x="141655" y="272364"/>
                  </a:lnTo>
                  <a:lnTo>
                    <a:pt x="90827" y="262076"/>
                  </a:lnTo>
                  <a:lnTo>
                    <a:pt x="49274" y="234037"/>
                  </a:lnTo>
                  <a:lnTo>
                    <a:pt x="21235" y="192484"/>
                  </a:lnTo>
                  <a:lnTo>
                    <a:pt x="10947" y="141655"/>
                  </a:lnTo>
                  <a:lnTo>
                    <a:pt x="21235" y="90827"/>
                  </a:lnTo>
                  <a:lnTo>
                    <a:pt x="49274" y="49274"/>
                  </a:lnTo>
                  <a:lnTo>
                    <a:pt x="90827" y="21235"/>
                  </a:lnTo>
                  <a:lnTo>
                    <a:pt x="141655" y="10947"/>
                  </a:lnTo>
                  <a:lnTo>
                    <a:pt x="193557" y="10947"/>
                  </a:lnTo>
                  <a:lnTo>
                    <a:pt x="186386" y="7234"/>
                  </a:lnTo>
                  <a:lnTo>
                    <a:pt x="141655" y="0"/>
                  </a:lnTo>
                  <a:close/>
                </a:path>
                <a:path w="283845" h="283845">
                  <a:moveTo>
                    <a:pt x="193557" y="10947"/>
                  </a:moveTo>
                  <a:lnTo>
                    <a:pt x="141655" y="10947"/>
                  </a:lnTo>
                  <a:lnTo>
                    <a:pt x="192484" y="21235"/>
                  </a:lnTo>
                  <a:lnTo>
                    <a:pt x="234037" y="49274"/>
                  </a:lnTo>
                  <a:lnTo>
                    <a:pt x="262076" y="90827"/>
                  </a:lnTo>
                  <a:lnTo>
                    <a:pt x="272364" y="141655"/>
                  </a:lnTo>
                  <a:lnTo>
                    <a:pt x="262076" y="192484"/>
                  </a:lnTo>
                  <a:lnTo>
                    <a:pt x="234037" y="234037"/>
                  </a:lnTo>
                  <a:lnTo>
                    <a:pt x="192484" y="262076"/>
                  </a:lnTo>
                  <a:lnTo>
                    <a:pt x="141655" y="272364"/>
                  </a:lnTo>
                  <a:lnTo>
                    <a:pt x="193557" y="272364"/>
                  </a:lnTo>
                  <a:lnTo>
                    <a:pt x="225269" y="255942"/>
                  </a:lnTo>
                  <a:lnTo>
                    <a:pt x="255954" y="225260"/>
                  </a:lnTo>
                  <a:lnTo>
                    <a:pt x="276090" y="186380"/>
                  </a:lnTo>
                  <a:lnTo>
                    <a:pt x="283324" y="141655"/>
                  </a:lnTo>
                  <a:lnTo>
                    <a:pt x="276090" y="96931"/>
                  </a:lnTo>
                  <a:lnTo>
                    <a:pt x="255954" y="58051"/>
                  </a:lnTo>
                  <a:lnTo>
                    <a:pt x="225269" y="27368"/>
                  </a:lnTo>
                  <a:lnTo>
                    <a:pt x="193557" y="10947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0917" y="3115263"/>
              <a:ext cx="336123" cy="324093"/>
            </a:xfrm>
            <a:prstGeom prst="rect">
              <a:avLst/>
            </a:prstGeom>
          </p:spPr>
        </p:pic>
      </p:grpSp>
      <p:sp>
        <p:nvSpPr>
          <p:cNvPr id="50" name="object 17"/>
          <p:cNvSpPr/>
          <p:nvPr/>
        </p:nvSpPr>
        <p:spPr>
          <a:xfrm flipH="1">
            <a:off x="7263737" y="3795720"/>
            <a:ext cx="47430" cy="967322"/>
          </a:xfrm>
          <a:custGeom>
            <a:avLst/>
            <a:gdLst/>
            <a:ahLst/>
            <a:cxnLst/>
            <a:rect l="l" t="t" r="r" b="b"/>
            <a:pathLst>
              <a:path h="923925">
                <a:moveTo>
                  <a:pt x="0" y="0"/>
                </a:moveTo>
                <a:lnTo>
                  <a:pt x="0" y="923823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6"/>
          <p:cNvSpPr txBox="1"/>
          <p:nvPr/>
        </p:nvSpPr>
        <p:spPr>
          <a:xfrm>
            <a:off x="7570729" y="3795719"/>
            <a:ext cx="3703320" cy="87132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sz="1500" b="1" spc="-50" dirty="0">
                <a:solidFill>
                  <a:srgbClr val="213743"/>
                </a:solidFill>
                <a:cs typeface="Tahoma" panose="020B0604030504040204"/>
              </a:rPr>
              <a:t>CO</a:t>
            </a:r>
            <a:r>
              <a:rPr lang="ru-RU" sz="1500" b="1" spc="-50" dirty="0">
                <a:solidFill>
                  <a:srgbClr val="213743"/>
                </a:solidFill>
                <a:cs typeface="Tahoma" panose="020B0604030504040204"/>
              </a:rPr>
              <a:t>ФИ</a:t>
            </a:r>
            <a:r>
              <a:rPr sz="1500" b="1" spc="-50" dirty="0">
                <a:solidFill>
                  <a:srgbClr val="213743"/>
                </a:solidFill>
                <a:cs typeface="Tahoma" panose="020B0604030504040204"/>
              </a:rPr>
              <a:t>HAHC</a:t>
            </a:r>
            <a:r>
              <a:rPr lang="ru-RU" sz="1500" b="1" spc="-50" dirty="0">
                <a:solidFill>
                  <a:srgbClr val="213743"/>
                </a:solidFill>
                <a:cs typeface="Tahoma" panose="020B0604030504040204"/>
              </a:rPr>
              <a:t>ИРОВАНИ</a:t>
            </a:r>
            <a:r>
              <a:rPr sz="1500" b="1" spc="-50" dirty="0">
                <a:solidFill>
                  <a:srgbClr val="213743"/>
                </a:solidFill>
                <a:cs typeface="Tahoma" panose="020B0604030504040204"/>
              </a:rPr>
              <a:t>E:</a:t>
            </a:r>
            <a:endParaRPr sz="1500" dirty="0">
              <a:solidFill>
                <a:srgbClr val="213743"/>
              </a:solidFill>
              <a:cs typeface="Tahoma" panose="020B0604030504040204"/>
            </a:endParaRPr>
          </a:p>
          <a:p>
            <a:pPr marL="12700">
              <a:lnSpc>
                <a:spcPts val="1740"/>
              </a:lnSpc>
              <a:spcBef>
                <a:spcPts val="600"/>
              </a:spcBef>
            </a:pPr>
            <a:r>
              <a:rPr sz="1400" spc="-60">
                <a:solidFill>
                  <a:srgbClr val="C00000"/>
                </a:solidFill>
                <a:cs typeface="Trebuchet MS" panose="020B0603020202020204"/>
              </a:rPr>
              <a:t>≥</a:t>
            </a:r>
            <a:r>
              <a:rPr sz="1400" spc="-7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lang="ru-RU" sz="1400" spc="110" dirty="0">
                <a:solidFill>
                  <a:srgbClr val="C00000"/>
                </a:solidFill>
                <a:cs typeface="Trebuchet MS" panose="020B0603020202020204"/>
              </a:rPr>
              <a:t>2</a:t>
            </a:r>
            <a:r>
              <a:rPr sz="1400" spc="110">
                <a:solidFill>
                  <a:srgbClr val="C00000"/>
                </a:solidFill>
                <a:cs typeface="Trebuchet MS" panose="020B0603020202020204"/>
              </a:rPr>
              <a:t>0</a:t>
            </a:r>
            <a:r>
              <a:rPr sz="1400" spc="-7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400" spc="240" dirty="0">
                <a:solidFill>
                  <a:srgbClr val="C00000"/>
                </a:solidFill>
                <a:cs typeface="Trebuchet MS" panose="020B0603020202020204"/>
              </a:rPr>
              <a:t>%</a:t>
            </a:r>
            <a:r>
              <a:rPr sz="1400" spc="-7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400" spc="15" dirty="0" err="1">
                <a:solidFill>
                  <a:srgbClr val="213743"/>
                </a:solidFill>
                <a:cs typeface="Trebuchet MS" panose="020B0603020202020204"/>
              </a:rPr>
              <a:t>бюд</a:t>
            </a:r>
            <a:r>
              <a:rPr lang="ru-RU" sz="1400" spc="15" dirty="0">
                <a:solidFill>
                  <a:srgbClr val="213743"/>
                </a:solidFill>
                <a:cs typeface="Trebuchet MS" panose="020B0603020202020204"/>
              </a:rPr>
              <a:t>ж</a:t>
            </a:r>
            <a:r>
              <a:rPr sz="1400" spc="15" dirty="0" err="1">
                <a:solidFill>
                  <a:srgbClr val="213743"/>
                </a:solidFill>
                <a:cs typeface="Trebuchet MS" panose="020B0603020202020204"/>
              </a:rPr>
              <a:t>eтa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-20" dirty="0">
                <a:solidFill>
                  <a:srgbClr val="213743"/>
                </a:solidFill>
                <a:cs typeface="Trebuchet MS" panose="020B0603020202020204"/>
              </a:rPr>
              <a:t>пpoeктa,</a:t>
            </a:r>
            <a:endParaRPr sz="1400" dirty="0">
              <a:solidFill>
                <a:srgbClr val="213743"/>
              </a:solidFill>
              <a:cs typeface="Trebuchet MS" panose="020B0603020202020204"/>
            </a:endParaRPr>
          </a:p>
          <a:p>
            <a:pPr marL="12700" marR="5080">
              <a:lnSpc>
                <a:spcPts val="1680"/>
              </a:lnSpc>
              <a:spcBef>
                <a:spcPts val="600"/>
              </a:spcBef>
            </a:pPr>
            <a:r>
              <a:rPr sz="1400" spc="45" dirty="0">
                <a:solidFill>
                  <a:srgbClr val="213743"/>
                </a:solidFill>
                <a:cs typeface="Trebuchet MS" panose="020B0603020202020204"/>
              </a:rPr>
              <a:t>в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-105" dirty="0">
                <a:solidFill>
                  <a:srgbClr val="213743"/>
                </a:solidFill>
                <a:cs typeface="Trebuchet MS" panose="020B0603020202020204"/>
              </a:rPr>
              <a:t>т.ч.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60" dirty="0">
                <a:solidFill>
                  <a:srgbClr val="213743"/>
                </a:solidFill>
                <a:cs typeface="Trebuchet MS" panose="020B0603020202020204"/>
              </a:rPr>
              <a:t>зa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15" dirty="0" err="1">
                <a:solidFill>
                  <a:srgbClr val="213743"/>
                </a:solidFill>
                <a:cs typeface="Trebuchet MS" panose="020B0603020202020204"/>
              </a:rPr>
              <a:t>cчeт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ru-RU" sz="1400" spc="-70" dirty="0">
                <a:solidFill>
                  <a:srgbClr val="213743"/>
                </a:solidFill>
                <a:cs typeface="Trebuchet MS" panose="020B0603020202020204"/>
              </a:rPr>
              <a:t>частных инвесторов или банков</a:t>
            </a:r>
            <a:endParaRPr sz="1400" dirty="0">
              <a:solidFill>
                <a:srgbClr val="213743"/>
              </a:solidFill>
              <a:cs typeface="Trebuchet MS" panose="020B0603020202020204"/>
            </a:endParaRPr>
          </a:p>
        </p:txBody>
      </p:sp>
      <p:sp>
        <p:nvSpPr>
          <p:cNvPr id="58" name="object 46"/>
          <p:cNvSpPr txBox="1"/>
          <p:nvPr/>
        </p:nvSpPr>
        <p:spPr>
          <a:xfrm>
            <a:off x="864518" y="295593"/>
            <a:ext cx="1005601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3000" spc="-80" dirty="0">
                <a:solidFill>
                  <a:srgbClr val="213743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Программа «Повышение производительности труда»</a:t>
            </a:r>
            <a:endParaRPr lang="ru-RU" sz="3000" dirty="0">
              <a:solidFill>
                <a:srgbClr val="213743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79376" y="249980"/>
            <a:ext cx="206424" cy="57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287142" y="1335677"/>
            <a:ext cx="5353473" cy="1699678"/>
          </a:xfrm>
          <a:prstGeom prst="rect">
            <a:avLst/>
          </a:prstGeom>
          <a:solidFill>
            <a:schemeClr val="bg1"/>
          </a:solidFill>
          <a:effectLst>
            <a:outerShdw blurRad="152400" dist="762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bIns="144000">
            <a:noAutofit/>
          </a:bodyPr>
          <a:lstStyle/>
          <a:p>
            <a:pPr marL="12700">
              <a:spcBef>
                <a:spcPts val="1200"/>
              </a:spcBef>
            </a:pPr>
            <a:r>
              <a:rPr lang="ru-RU" spc="-70" dirty="0">
                <a:solidFill>
                  <a:srgbClr val="C00000"/>
                </a:solidFill>
                <a:cs typeface="Tahoma" panose="020B0604030504040204"/>
              </a:rPr>
              <a:t>ОСНОВНЫЕ УСЛОВИЯ</a:t>
            </a:r>
            <a:r>
              <a:rPr lang="en-US" spc="-70" dirty="0">
                <a:solidFill>
                  <a:srgbClr val="C00000"/>
                </a:solidFill>
                <a:cs typeface="Tahoma" panose="020B0604030504040204"/>
              </a:rPr>
              <a:t> </a:t>
            </a:r>
            <a:endParaRPr lang="ru-RU" spc="-70" dirty="0">
              <a:solidFill>
                <a:srgbClr val="C00000"/>
              </a:solidFill>
              <a:cs typeface="Tahoma" panose="020B0604030504040204"/>
            </a:endParaRPr>
          </a:p>
          <a:p>
            <a:pPr marL="12700">
              <a:spcBef>
                <a:spcPts val="1200"/>
              </a:spcBef>
            </a:pPr>
            <a:endParaRPr lang="en-US" sz="1400" spc="-70" dirty="0">
              <a:solidFill>
                <a:srgbClr val="C00000"/>
              </a:solidFill>
              <a:cs typeface="Tahoma" panose="020B0604030504040204"/>
            </a:endParaRPr>
          </a:p>
          <a:p>
            <a:pPr marL="12700">
              <a:spcBef>
                <a:spcPts val="1200"/>
              </a:spcBef>
            </a:pPr>
            <a:endParaRPr lang="en-US" sz="1400" spc="-70" dirty="0">
              <a:solidFill>
                <a:srgbClr val="C00000"/>
              </a:solidFill>
              <a:cs typeface="Tahoma" panose="020B0604030504040204"/>
            </a:endParaRPr>
          </a:p>
          <a:p>
            <a:pPr marL="12700">
              <a:spcBef>
                <a:spcPts val="1200"/>
              </a:spcBef>
            </a:pPr>
            <a:endParaRPr lang="en-US" sz="1400" dirty="0">
              <a:cs typeface="Calibri" panose="020F0502020204030204"/>
            </a:endParaRPr>
          </a:p>
        </p:txBody>
      </p:sp>
      <p:sp>
        <p:nvSpPr>
          <p:cNvPr id="26" name="object 10"/>
          <p:cNvSpPr/>
          <p:nvPr/>
        </p:nvSpPr>
        <p:spPr>
          <a:xfrm>
            <a:off x="9908916" y="1867025"/>
            <a:ext cx="0" cy="495083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669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7" name="object 11"/>
          <p:cNvSpPr/>
          <p:nvPr/>
        </p:nvSpPr>
        <p:spPr>
          <a:xfrm>
            <a:off x="7266790" y="1867117"/>
            <a:ext cx="0" cy="495083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669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9" name="object 13"/>
          <p:cNvSpPr txBox="1"/>
          <p:nvPr/>
        </p:nvSpPr>
        <p:spPr>
          <a:xfrm>
            <a:off x="7432868" y="1808287"/>
            <a:ext cx="2449345" cy="69762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spcBef>
                <a:spcPts val="200"/>
              </a:spcBef>
            </a:pPr>
            <a:r>
              <a:rPr sz="1400" spc="-80" dirty="0">
                <a:solidFill>
                  <a:srgbClr val="213743"/>
                </a:solidFill>
                <a:cs typeface="Tahoma" panose="020B0604030504040204"/>
              </a:rPr>
              <a:t>C</a:t>
            </a:r>
            <a:r>
              <a:rPr lang="ru-RU" sz="1400" spc="-80" dirty="0">
                <a:solidFill>
                  <a:srgbClr val="213743"/>
                </a:solidFill>
                <a:cs typeface="Tahoma" panose="020B0604030504040204"/>
              </a:rPr>
              <a:t>У</a:t>
            </a:r>
            <a:r>
              <a:rPr sz="1400" spc="-80" dirty="0">
                <a:solidFill>
                  <a:srgbClr val="213743"/>
                </a:solidFill>
                <a:cs typeface="Tahoma" panose="020B0604030504040204"/>
              </a:rPr>
              <a:t>MMA</a:t>
            </a:r>
            <a:r>
              <a:rPr sz="1400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400" spc="-70" dirty="0">
                <a:solidFill>
                  <a:srgbClr val="213743"/>
                </a:solidFill>
                <a:cs typeface="Tahoma" panose="020B0604030504040204"/>
              </a:rPr>
              <a:t>3AЙMA:</a:t>
            </a:r>
            <a:endParaRPr sz="1400" dirty="0">
              <a:solidFill>
                <a:srgbClr val="213743"/>
              </a:solidFill>
              <a:cs typeface="Tahoma" panose="020B0604030504040204"/>
            </a:endParaRPr>
          </a:p>
          <a:p>
            <a:pPr>
              <a:spcBef>
                <a:spcPts val="100"/>
              </a:spcBef>
            </a:pPr>
            <a:r>
              <a:rPr lang="ru-RU" sz="1400" spc="145" dirty="0">
                <a:solidFill>
                  <a:srgbClr val="C00000"/>
                </a:solidFill>
                <a:cs typeface="Trebuchet MS" panose="020B0603020202020204"/>
              </a:rPr>
              <a:t>3</a:t>
            </a:r>
            <a:r>
              <a:rPr sz="1400" spc="145">
                <a:solidFill>
                  <a:srgbClr val="C00000"/>
                </a:solidFill>
                <a:cs typeface="Trebuchet MS" panose="020B0603020202020204"/>
              </a:rPr>
              <a:t>–</a:t>
            </a:r>
            <a:r>
              <a:rPr lang="ru-RU" sz="1400" spc="145" dirty="0">
                <a:solidFill>
                  <a:srgbClr val="C00000"/>
                </a:solidFill>
                <a:cs typeface="Trebuchet MS" panose="020B0603020202020204"/>
              </a:rPr>
              <a:t>20</a:t>
            </a:r>
            <a:r>
              <a:rPr sz="1400" spc="-95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400" spc="15" dirty="0">
                <a:solidFill>
                  <a:srgbClr val="213743"/>
                </a:solidFill>
                <a:cs typeface="Trebuchet MS" panose="020B0603020202020204"/>
              </a:rPr>
              <a:t>м</a:t>
            </a:r>
            <a:r>
              <a:rPr lang="ru-RU" sz="1400" spc="15" dirty="0">
                <a:solidFill>
                  <a:srgbClr val="213743"/>
                </a:solidFill>
                <a:cs typeface="Trebuchet MS" panose="020B0603020202020204"/>
              </a:rPr>
              <a:t>л</a:t>
            </a:r>
            <a:r>
              <a:rPr sz="1400" spc="15" dirty="0">
                <a:solidFill>
                  <a:srgbClr val="213743"/>
                </a:solidFill>
                <a:cs typeface="Trebuchet MS" panose="020B0603020202020204"/>
              </a:rPr>
              <a:t>н</a:t>
            </a:r>
            <a:r>
              <a:rPr lang="ru-RU" sz="1400" spc="-90" dirty="0">
                <a:solidFill>
                  <a:srgbClr val="213743"/>
                </a:solidFill>
                <a:cs typeface="Trebuchet MS" panose="020B0603020202020204"/>
              </a:rPr>
              <a:t> руб.</a:t>
            </a:r>
          </a:p>
          <a:p>
            <a:pPr>
              <a:spcBef>
                <a:spcPts val="100"/>
              </a:spcBef>
            </a:pPr>
            <a:r>
              <a:rPr lang="ru-RU" sz="1400" spc="145" dirty="0">
                <a:solidFill>
                  <a:srgbClr val="C00000"/>
                </a:solidFill>
                <a:cs typeface="Trebuchet MS" panose="020B0603020202020204"/>
              </a:rPr>
              <a:t>20-200</a:t>
            </a:r>
            <a:r>
              <a:rPr lang="ru-RU" sz="1400" spc="15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ru-RU" sz="1400" spc="15" dirty="0" err="1">
                <a:solidFill>
                  <a:srgbClr val="213743"/>
                </a:solidFill>
                <a:cs typeface="Trebuchet MS" panose="020B0603020202020204"/>
              </a:rPr>
              <a:t>млн</a:t>
            </a:r>
            <a:r>
              <a:rPr lang="ru-RU" sz="1400" spc="15" dirty="0">
                <a:solidFill>
                  <a:srgbClr val="213743"/>
                </a:solidFill>
                <a:cs typeface="Trebuchet MS" panose="020B0603020202020204"/>
              </a:rPr>
              <a:t> руб. с ФРП РФ</a:t>
            </a:r>
          </a:p>
        </p:txBody>
      </p:sp>
      <p:sp>
        <p:nvSpPr>
          <p:cNvPr id="30" name="object 8"/>
          <p:cNvSpPr txBox="1"/>
          <p:nvPr/>
        </p:nvSpPr>
        <p:spPr>
          <a:xfrm>
            <a:off x="10078286" y="1808287"/>
            <a:ext cx="1397385" cy="4693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spcBef>
                <a:spcPts val="200"/>
              </a:spcBef>
            </a:pPr>
            <a:r>
              <a:rPr sz="1400" spc="-60" dirty="0">
                <a:solidFill>
                  <a:srgbClr val="213743"/>
                </a:solidFill>
                <a:cs typeface="Tahoma" panose="020B0604030504040204"/>
              </a:rPr>
              <a:t>CPOK</a:t>
            </a:r>
            <a:r>
              <a:rPr sz="1400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400" spc="-70" dirty="0">
                <a:solidFill>
                  <a:srgbClr val="213743"/>
                </a:solidFill>
                <a:cs typeface="Tahoma" panose="020B0604030504040204"/>
              </a:rPr>
              <a:t>3AЙMA:</a:t>
            </a:r>
            <a:endParaRPr sz="1400" dirty="0">
              <a:solidFill>
                <a:srgbClr val="213743"/>
              </a:solidFill>
              <a:cs typeface="Tahoma" panose="020B0604030504040204"/>
            </a:endParaRPr>
          </a:p>
          <a:p>
            <a:pPr>
              <a:spcBef>
                <a:spcPts val="100"/>
              </a:spcBef>
            </a:pPr>
            <a:r>
              <a:rPr sz="1400" spc="30" dirty="0">
                <a:solidFill>
                  <a:srgbClr val="213743"/>
                </a:solidFill>
                <a:cs typeface="Trebuchet MS" panose="020B0603020202020204"/>
              </a:rPr>
              <a:t>дo</a:t>
            </a:r>
            <a:r>
              <a:rPr sz="1400" spc="-95" dirty="0">
                <a:cs typeface="Trebuchet MS" panose="020B0603020202020204"/>
              </a:rPr>
              <a:t> </a:t>
            </a:r>
            <a:r>
              <a:rPr sz="1400" spc="110" dirty="0">
                <a:solidFill>
                  <a:srgbClr val="C00000"/>
                </a:solidFill>
                <a:cs typeface="Trebuchet MS" panose="020B0603020202020204"/>
              </a:rPr>
              <a:t>60</a:t>
            </a:r>
            <a:r>
              <a:rPr sz="1400" spc="-90" dirty="0">
                <a:cs typeface="Trebuchet MS" panose="020B0603020202020204"/>
              </a:rPr>
              <a:t> </a:t>
            </a:r>
            <a:r>
              <a:rPr sz="1400" spc="-55" dirty="0">
                <a:solidFill>
                  <a:srgbClr val="213743"/>
                </a:solidFill>
                <a:cs typeface="Trebuchet MS" panose="020B0603020202020204"/>
              </a:rPr>
              <a:t>мec.</a:t>
            </a:r>
            <a:endParaRPr sz="1400" dirty="0">
              <a:solidFill>
                <a:srgbClr val="213743"/>
              </a:solidFill>
              <a:cs typeface="Trebuchet MS" panose="020B0603020202020204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75271" y="3530391"/>
            <a:ext cx="10878529" cy="0"/>
          </a:xfrm>
          <a:prstGeom prst="line">
            <a:avLst/>
          </a:prstGeom>
          <a:ln>
            <a:solidFill>
              <a:srgbClr val="2137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2"/>
          <p:cNvSpPr txBox="1"/>
          <p:nvPr/>
        </p:nvSpPr>
        <p:spPr>
          <a:xfrm>
            <a:off x="3935761" y="3370276"/>
            <a:ext cx="4320478" cy="3077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ru-RU" sz="2000" b="1" dirty="0">
                <a:solidFill>
                  <a:srgbClr val="213743"/>
                </a:solidFill>
                <a:cs typeface="Calibri" panose="020F0502020204030204"/>
              </a:rPr>
              <a:t>ДОПОЛНИТЕЛЬНЫЕ УСЛОВИЯ: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85881" b="-2790"/>
          <a:stretch>
            <a:fillRect/>
          </a:stretch>
        </p:blipFill>
        <p:spPr>
          <a:xfrm>
            <a:off x="9281244" y="1904004"/>
            <a:ext cx="474294" cy="44493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3"/>
          <a:srcRect r="81793"/>
          <a:stretch>
            <a:fillRect/>
          </a:stretch>
        </p:blipFill>
        <p:spPr>
          <a:xfrm>
            <a:off x="6566745" y="1904004"/>
            <a:ext cx="611592" cy="432854"/>
          </a:xfrm>
          <a:prstGeom prst="rect">
            <a:avLst/>
          </a:prstGeom>
        </p:spPr>
      </p:pic>
      <p:sp>
        <p:nvSpPr>
          <p:cNvPr id="66" name="object 11"/>
          <p:cNvSpPr/>
          <p:nvPr/>
        </p:nvSpPr>
        <p:spPr>
          <a:xfrm>
            <a:off x="7266790" y="2460034"/>
            <a:ext cx="0" cy="495083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669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7" name="object 45"/>
          <p:cNvSpPr txBox="1"/>
          <p:nvPr/>
        </p:nvSpPr>
        <p:spPr>
          <a:xfrm>
            <a:off x="7381884" y="2500306"/>
            <a:ext cx="419608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179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13743"/>
                </a:solidFill>
                <a:cs typeface="Calibri" panose="020F0502020204030204"/>
              </a:rPr>
              <a:t>получить сертификат АНО ФЦК или РЦК</a:t>
            </a:r>
          </a:p>
          <a:p>
            <a:pPr marL="25400">
              <a:lnSpc>
                <a:spcPts val="179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13743"/>
                </a:solidFill>
                <a:cs typeface="Calibri" panose="020F0502020204030204"/>
              </a:rPr>
              <a:t>наладить производственный поток - образец</a:t>
            </a:r>
          </a:p>
        </p:txBody>
      </p:sp>
      <p:sp>
        <p:nvSpPr>
          <p:cNvPr id="68" name="object 17"/>
          <p:cNvSpPr/>
          <p:nvPr/>
        </p:nvSpPr>
        <p:spPr>
          <a:xfrm flipH="1">
            <a:off x="1205641" y="3795720"/>
            <a:ext cx="47430" cy="967322"/>
          </a:xfrm>
          <a:custGeom>
            <a:avLst/>
            <a:gdLst/>
            <a:ahLst/>
            <a:cxnLst/>
            <a:rect l="l" t="t" r="r" b="b"/>
            <a:pathLst>
              <a:path h="923925">
                <a:moveTo>
                  <a:pt x="0" y="0"/>
                </a:moveTo>
                <a:lnTo>
                  <a:pt x="0" y="923823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" name="object 42"/>
          <p:cNvGrpSpPr/>
          <p:nvPr/>
        </p:nvGrpSpPr>
        <p:grpSpPr>
          <a:xfrm>
            <a:off x="625966" y="5286415"/>
            <a:ext cx="427074" cy="646581"/>
            <a:chOff x="647922" y="4320538"/>
            <a:chExt cx="295275" cy="447040"/>
          </a:xfrm>
        </p:grpSpPr>
        <p:pic>
          <p:nvPicPr>
            <p:cNvPr id="71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422" y="4320538"/>
              <a:ext cx="187985" cy="187985"/>
            </a:xfrm>
            <a:prstGeom prst="rect">
              <a:avLst/>
            </a:prstGeom>
          </p:spPr>
        </p:pic>
        <p:sp>
          <p:nvSpPr>
            <p:cNvPr id="72" name="object 44"/>
            <p:cNvSpPr/>
            <p:nvPr/>
          </p:nvSpPr>
          <p:spPr>
            <a:xfrm>
              <a:off x="647915" y="4521403"/>
              <a:ext cx="295275" cy="246379"/>
            </a:xfrm>
            <a:custGeom>
              <a:avLst/>
              <a:gdLst/>
              <a:ahLst/>
              <a:cxnLst/>
              <a:rect l="l" t="t" r="r" b="b"/>
              <a:pathLst>
                <a:path w="295275" h="246379">
                  <a:moveTo>
                    <a:pt x="164884" y="188722"/>
                  </a:moveTo>
                  <a:lnTo>
                    <a:pt x="156908" y="74002"/>
                  </a:lnTo>
                  <a:lnTo>
                    <a:pt x="156413" y="73558"/>
                  </a:lnTo>
                  <a:lnTo>
                    <a:pt x="139801" y="73558"/>
                  </a:lnTo>
                  <a:lnTo>
                    <a:pt x="139306" y="74002"/>
                  </a:lnTo>
                  <a:lnTo>
                    <a:pt x="131826" y="188480"/>
                  </a:lnTo>
                  <a:lnTo>
                    <a:pt x="146850" y="212318"/>
                  </a:lnTo>
                  <a:lnTo>
                    <a:pt x="147421" y="212839"/>
                  </a:lnTo>
                  <a:lnTo>
                    <a:pt x="148539" y="212674"/>
                  </a:lnTo>
                  <a:lnTo>
                    <a:pt x="164757" y="188950"/>
                  </a:lnTo>
                  <a:lnTo>
                    <a:pt x="164884" y="188722"/>
                  </a:lnTo>
                  <a:close/>
                </a:path>
                <a:path w="295275" h="246379">
                  <a:moveTo>
                    <a:pt x="172948" y="27635"/>
                  </a:moveTo>
                  <a:lnTo>
                    <a:pt x="170383" y="25082"/>
                  </a:lnTo>
                  <a:lnTo>
                    <a:pt x="125831" y="25082"/>
                  </a:lnTo>
                  <a:lnTo>
                    <a:pt x="123278" y="27635"/>
                  </a:lnTo>
                  <a:lnTo>
                    <a:pt x="123278" y="30772"/>
                  </a:lnTo>
                  <a:lnTo>
                    <a:pt x="139204" y="63715"/>
                  </a:lnTo>
                  <a:lnTo>
                    <a:pt x="157530" y="63715"/>
                  </a:lnTo>
                  <a:lnTo>
                    <a:pt x="172948" y="30772"/>
                  </a:lnTo>
                  <a:lnTo>
                    <a:pt x="172948" y="27635"/>
                  </a:lnTo>
                  <a:close/>
                </a:path>
                <a:path w="295275" h="246379">
                  <a:moveTo>
                    <a:pt x="294982" y="118478"/>
                  </a:moveTo>
                  <a:lnTo>
                    <a:pt x="286131" y="72415"/>
                  </a:lnTo>
                  <a:lnTo>
                    <a:pt x="281622" y="65379"/>
                  </a:lnTo>
                  <a:lnTo>
                    <a:pt x="281622" y="118478"/>
                  </a:lnTo>
                  <a:lnTo>
                    <a:pt x="281622" y="204762"/>
                  </a:lnTo>
                  <a:lnTo>
                    <a:pt x="262305" y="212191"/>
                  </a:lnTo>
                  <a:lnTo>
                    <a:pt x="229108" y="221957"/>
                  </a:lnTo>
                  <a:lnTo>
                    <a:pt x="184810" y="230085"/>
                  </a:lnTo>
                  <a:lnTo>
                    <a:pt x="132219" y="232600"/>
                  </a:lnTo>
                  <a:lnTo>
                    <a:pt x="74142" y="225526"/>
                  </a:lnTo>
                  <a:lnTo>
                    <a:pt x="13373" y="204876"/>
                  </a:lnTo>
                  <a:lnTo>
                    <a:pt x="13373" y="118478"/>
                  </a:lnTo>
                  <a:lnTo>
                    <a:pt x="21170" y="77609"/>
                  </a:lnTo>
                  <a:lnTo>
                    <a:pt x="42430" y="44196"/>
                  </a:lnTo>
                  <a:lnTo>
                    <a:pt x="73926" y="21653"/>
                  </a:lnTo>
                  <a:lnTo>
                    <a:pt x="112445" y="13373"/>
                  </a:lnTo>
                  <a:lnTo>
                    <a:pt x="182537" y="13373"/>
                  </a:lnTo>
                  <a:lnTo>
                    <a:pt x="221068" y="21653"/>
                  </a:lnTo>
                  <a:lnTo>
                    <a:pt x="252564" y="44196"/>
                  </a:lnTo>
                  <a:lnTo>
                    <a:pt x="273824" y="77609"/>
                  </a:lnTo>
                  <a:lnTo>
                    <a:pt x="281622" y="118478"/>
                  </a:lnTo>
                  <a:lnTo>
                    <a:pt x="281622" y="65379"/>
                  </a:lnTo>
                  <a:lnTo>
                    <a:pt x="262013" y="34747"/>
                  </a:lnTo>
                  <a:lnTo>
                    <a:pt x="231965" y="13373"/>
                  </a:lnTo>
                  <a:lnTo>
                    <a:pt x="226263" y="9334"/>
                  </a:lnTo>
                  <a:lnTo>
                    <a:pt x="182537" y="0"/>
                  </a:lnTo>
                  <a:lnTo>
                    <a:pt x="112445" y="0"/>
                  </a:lnTo>
                  <a:lnTo>
                    <a:pt x="68719" y="9334"/>
                  </a:lnTo>
                  <a:lnTo>
                    <a:pt x="32969" y="34747"/>
                  </a:lnTo>
                  <a:lnTo>
                    <a:pt x="8851" y="72415"/>
                  </a:lnTo>
                  <a:lnTo>
                    <a:pt x="0" y="118478"/>
                  </a:lnTo>
                  <a:lnTo>
                    <a:pt x="0" y="213271"/>
                  </a:lnTo>
                  <a:lnTo>
                    <a:pt x="39420" y="229730"/>
                  </a:lnTo>
                  <a:lnTo>
                    <a:pt x="108927" y="244487"/>
                  </a:lnTo>
                  <a:lnTo>
                    <a:pt x="141770" y="246049"/>
                  </a:lnTo>
                  <a:lnTo>
                    <a:pt x="200647" y="241287"/>
                  </a:lnTo>
                  <a:lnTo>
                    <a:pt x="239585" y="232600"/>
                  </a:lnTo>
                  <a:lnTo>
                    <a:pt x="247840" y="230759"/>
                  </a:lnTo>
                  <a:lnTo>
                    <a:pt x="279361" y="220141"/>
                  </a:lnTo>
                  <a:lnTo>
                    <a:pt x="291223" y="215099"/>
                  </a:lnTo>
                  <a:lnTo>
                    <a:pt x="294982" y="213271"/>
                  </a:lnTo>
                  <a:lnTo>
                    <a:pt x="294982" y="118478"/>
                  </a:lnTo>
                  <a:close/>
                </a:path>
              </a:pathLst>
            </a:custGeom>
            <a:solidFill>
              <a:srgbClr val="D40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53271" t="30710" r="44862" b="64848"/>
          <a:stretch>
            <a:fillRect/>
          </a:stretch>
        </p:blipFill>
        <p:spPr>
          <a:xfrm>
            <a:off x="6623121" y="2404221"/>
            <a:ext cx="442569" cy="592280"/>
          </a:xfrm>
          <a:prstGeom prst="rect">
            <a:avLst/>
          </a:prstGeom>
        </p:spPr>
      </p:pic>
      <p:cxnSp>
        <p:nvCxnSpPr>
          <p:cNvPr id="73" name="Прямая соединительная линия 72"/>
          <p:cNvCxnSpPr/>
          <p:nvPr/>
        </p:nvCxnSpPr>
        <p:spPr>
          <a:xfrm>
            <a:off x="11640616" y="6400800"/>
            <a:ext cx="0" cy="457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object 23"/>
          <p:cNvGrpSpPr/>
          <p:nvPr/>
        </p:nvGrpSpPr>
        <p:grpSpPr>
          <a:xfrm>
            <a:off x="6472240" y="5754588"/>
            <a:ext cx="610474" cy="560977"/>
            <a:chOff x="5810015" y="4845765"/>
            <a:chExt cx="422909" cy="388620"/>
          </a:xfrm>
        </p:grpSpPr>
        <p:sp>
          <p:nvSpPr>
            <p:cNvPr id="43" name="object 24"/>
            <p:cNvSpPr/>
            <p:nvPr/>
          </p:nvSpPr>
          <p:spPr>
            <a:xfrm>
              <a:off x="5890802" y="5088944"/>
              <a:ext cx="342265" cy="136525"/>
            </a:xfrm>
            <a:custGeom>
              <a:avLst/>
              <a:gdLst/>
              <a:ahLst/>
              <a:cxnLst/>
              <a:rect l="l" t="t" r="r" b="b"/>
              <a:pathLst>
                <a:path w="342264" h="136525">
                  <a:moveTo>
                    <a:pt x="60807" y="0"/>
                  </a:moveTo>
                  <a:lnTo>
                    <a:pt x="35279" y="2094"/>
                  </a:lnTo>
                  <a:lnTo>
                    <a:pt x="16383" y="6743"/>
                  </a:lnTo>
                  <a:lnTo>
                    <a:pt x="4496" y="11497"/>
                  </a:lnTo>
                  <a:lnTo>
                    <a:pt x="0" y="13906"/>
                  </a:lnTo>
                  <a:lnTo>
                    <a:pt x="5829" y="23190"/>
                  </a:lnTo>
                  <a:lnTo>
                    <a:pt x="9594" y="21229"/>
                  </a:lnTo>
                  <a:lnTo>
                    <a:pt x="20307" y="17025"/>
                  </a:lnTo>
                  <a:lnTo>
                    <a:pt x="37526" y="12844"/>
                  </a:lnTo>
                  <a:lnTo>
                    <a:pt x="60807" y="10947"/>
                  </a:lnTo>
                  <a:lnTo>
                    <a:pt x="70839" y="11436"/>
                  </a:lnTo>
                  <a:lnTo>
                    <a:pt x="80302" y="12720"/>
                  </a:lnTo>
                  <a:lnTo>
                    <a:pt x="89336" y="14521"/>
                  </a:lnTo>
                  <a:lnTo>
                    <a:pt x="112390" y="19710"/>
                  </a:lnTo>
                  <a:lnTo>
                    <a:pt x="119329" y="20725"/>
                  </a:lnTo>
                  <a:lnTo>
                    <a:pt x="126174" y="21107"/>
                  </a:lnTo>
                  <a:lnTo>
                    <a:pt x="225653" y="21818"/>
                  </a:lnTo>
                  <a:lnTo>
                    <a:pt x="229120" y="23114"/>
                  </a:lnTo>
                  <a:lnTo>
                    <a:pt x="235699" y="28714"/>
                  </a:lnTo>
                  <a:lnTo>
                    <a:pt x="236156" y="34620"/>
                  </a:lnTo>
                  <a:lnTo>
                    <a:pt x="230720" y="41617"/>
                  </a:lnTo>
                  <a:lnTo>
                    <a:pt x="227330" y="44996"/>
                  </a:lnTo>
                  <a:lnTo>
                    <a:pt x="129628" y="55473"/>
                  </a:lnTo>
                  <a:lnTo>
                    <a:pt x="126111" y="57416"/>
                  </a:lnTo>
                  <a:lnTo>
                    <a:pt x="121285" y="63563"/>
                  </a:lnTo>
                  <a:lnTo>
                    <a:pt x="120256" y="67335"/>
                  </a:lnTo>
                  <a:lnTo>
                    <a:pt x="121793" y="78676"/>
                  </a:lnTo>
                  <a:lnTo>
                    <a:pt x="128714" y="84162"/>
                  </a:lnTo>
                  <a:lnTo>
                    <a:pt x="135369" y="83477"/>
                  </a:lnTo>
                  <a:lnTo>
                    <a:pt x="166406" y="85986"/>
                  </a:lnTo>
                  <a:lnTo>
                    <a:pt x="190556" y="87257"/>
                  </a:lnTo>
                  <a:lnTo>
                    <a:pt x="209702" y="87096"/>
                  </a:lnTo>
                  <a:lnTo>
                    <a:pt x="241783" y="79171"/>
                  </a:lnTo>
                  <a:lnTo>
                    <a:pt x="275526" y="64930"/>
                  </a:lnTo>
                  <a:lnTo>
                    <a:pt x="302564" y="51072"/>
                  </a:lnTo>
                  <a:lnTo>
                    <a:pt x="314528" y="44297"/>
                  </a:lnTo>
                  <a:lnTo>
                    <a:pt x="322440" y="40754"/>
                  </a:lnTo>
                  <a:lnTo>
                    <a:pt x="328536" y="42532"/>
                  </a:lnTo>
                  <a:lnTo>
                    <a:pt x="332409" y="49707"/>
                  </a:lnTo>
                  <a:lnTo>
                    <a:pt x="330504" y="55803"/>
                  </a:lnTo>
                  <a:lnTo>
                    <a:pt x="251485" y="104775"/>
                  </a:lnTo>
                  <a:lnTo>
                    <a:pt x="211047" y="121689"/>
                  </a:lnTo>
                  <a:lnTo>
                    <a:pt x="167474" y="125145"/>
                  </a:lnTo>
                  <a:lnTo>
                    <a:pt x="10083" y="118338"/>
                  </a:lnTo>
                  <a:lnTo>
                    <a:pt x="9613" y="129286"/>
                  </a:lnTo>
                  <a:lnTo>
                    <a:pt x="167233" y="136093"/>
                  </a:lnTo>
                  <a:lnTo>
                    <a:pt x="192787" y="135371"/>
                  </a:lnTo>
                  <a:lnTo>
                    <a:pt x="213566" y="132346"/>
                  </a:lnTo>
                  <a:lnTo>
                    <a:pt x="256984" y="114236"/>
                  </a:lnTo>
                  <a:lnTo>
                    <a:pt x="327812" y="70535"/>
                  </a:lnTo>
                  <a:lnTo>
                    <a:pt x="342067" y="47631"/>
                  </a:lnTo>
                  <a:lnTo>
                    <a:pt x="340106" y="40919"/>
                  </a:lnTo>
                  <a:lnTo>
                    <a:pt x="335523" y="35607"/>
                  </a:lnTo>
                  <a:lnTo>
                    <a:pt x="328612" y="32264"/>
                  </a:lnTo>
                  <a:lnTo>
                    <a:pt x="319796" y="31664"/>
                  </a:lnTo>
                  <a:lnTo>
                    <a:pt x="309499" y="34582"/>
                  </a:lnTo>
                  <a:lnTo>
                    <a:pt x="298466" y="40802"/>
                  </a:lnTo>
                  <a:lnTo>
                    <a:pt x="272176" y="54340"/>
                  </a:lnTo>
                  <a:lnTo>
                    <a:pt x="239358" y="68397"/>
                  </a:lnTo>
                  <a:lnTo>
                    <a:pt x="208737" y="76174"/>
                  </a:lnTo>
                  <a:lnTo>
                    <a:pt x="190098" y="76289"/>
                  </a:lnTo>
                  <a:lnTo>
                    <a:pt x="166079" y="74990"/>
                  </a:lnTo>
                  <a:lnTo>
                    <a:pt x="135432" y="72567"/>
                  </a:lnTo>
                  <a:lnTo>
                    <a:pt x="133464" y="72745"/>
                  </a:lnTo>
                  <a:lnTo>
                    <a:pt x="131876" y="71437"/>
                  </a:lnTo>
                  <a:lnTo>
                    <a:pt x="131521" y="68821"/>
                  </a:lnTo>
                  <a:lnTo>
                    <a:pt x="131762" y="67970"/>
                  </a:lnTo>
                  <a:lnTo>
                    <a:pt x="132892" y="66522"/>
                  </a:lnTo>
                  <a:lnTo>
                    <a:pt x="133756" y="66040"/>
                  </a:lnTo>
                  <a:lnTo>
                    <a:pt x="230860" y="55613"/>
                  </a:lnTo>
                  <a:lnTo>
                    <a:pt x="236512" y="51993"/>
                  </a:lnTo>
                  <a:lnTo>
                    <a:pt x="241515" y="45580"/>
                  </a:lnTo>
                  <a:lnTo>
                    <a:pt x="245195" y="38380"/>
                  </a:lnTo>
                  <a:lnTo>
                    <a:pt x="245940" y="30662"/>
                  </a:lnTo>
                  <a:lnTo>
                    <a:pt x="243825" y="23275"/>
                  </a:lnTo>
                  <a:lnTo>
                    <a:pt x="238925" y="17068"/>
                  </a:lnTo>
                  <a:lnTo>
                    <a:pt x="234302" y="13119"/>
                  </a:lnTo>
                  <a:lnTo>
                    <a:pt x="228358" y="10909"/>
                  </a:lnTo>
                  <a:lnTo>
                    <a:pt x="126174" y="10160"/>
                  </a:lnTo>
                  <a:lnTo>
                    <a:pt x="120239" y="9816"/>
                  </a:lnTo>
                  <a:lnTo>
                    <a:pt x="114057" y="8890"/>
                  </a:lnTo>
                  <a:lnTo>
                    <a:pt x="91645" y="3814"/>
                  </a:lnTo>
                  <a:lnTo>
                    <a:pt x="82040" y="1914"/>
                  </a:lnTo>
                  <a:lnTo>
                    <a:pt x="71775" y="533"/>
                  </a:lnTo>
                  <a:lnTo>
                    <a:pt x="60807" y="0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10015" y="5093218"/>
              <a:ext cx="96532" cy="140893"/>
            </a:xfrm>
            <a:prstGeom prst="rect">
              <a:avLst/>
            </a:prstGeom>
          </p:spPr>
        </p:pic>
        <p:pic>
          <p:nvPicPr>
            <p:cNvPr id="64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39506" y="4845765"/>
              <a:ext cx="208572" cy="208584"/>
            </a:xfrm>
            <a:prstGeom prst="rect">
              <a:avLst/>
            </a:prstGeom>
          </p:spPr>
        </p:pic>
      </p:grpSp>
      <p:sp>
        <p:nvSpPr>
          <p:cNvPr id="65" name="object 21"/>
          <p:cNvSpPr txBox="1"/>
          <p:nvPr/>
        </p:nvSpPr>
        <p:spPr>
          <a:xfrm>
            <a:off x="7570729" y="5466225"/>
            <a:ext cx="2605405" cy="82202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spcBef>
                <a:spcPts val="450"/>
              </a:spcBef>
            </a:pP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OБЩ</a:t>
            </a:r>
            <a:r>
              <a:rPr lang="ru-RU" sz="1500" b="1" spc="-85" dirty="0">
                <a:solidFill>
                  <a:srgbClr val="213743"/>
                </a:solidFill>
                <a:cs typeface="Tahoma" panose="020B0604030504040204"/>
              </a:rPr>
              <a:t>И</a:t>
            </a: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Й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500" b="1" spc="-35" dirty="0">
                <a:solidFill>
                  <a:srgbClr val="213743"/>
                </a:solidFill>
                <a:cs typeface="Tahoma" panose="020B0604030504040204"/>
              </a:rPr>
              <a:t>БЮД</a:t>
            </a:r>
            <a:r>
              <a:rPr lang="ru-RU" sz="1500" b="1" spc="-35" dirty="0">
                <a:solidFill>
                  <a:srgbClr val="213743"/>
                </a:solidFill>
                <a:cs typeface="Tahoma" panose="020B0604030504040204"/>
              </a:rPr>
              <a:t>Ж</a:t>
            </a:r>
            <a:r>
              <a:rPr sz="1500" b="1" spc="-35" dirty="0">
                <a:solidFill>
                  <a:srgbClr val="213743"/>
                </a:solidFill>
                <a:cs typeface="Tahoma" panose="020B0604030504040204"/>
              </a:rPr>
              <a:t>ET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500" b="1" spc="-70" dirty="0">
                <a:solidFill>
                  <a:srgbClr val="213743"/>
                </a:solidFill>
                <a:cs typeface="Tahoma" panose="020B0604030504040204"/>
              </a:rPr>
              <a:t>ПPOEKTA:</a:t>
            </a:r>
            <a:endParaRPr sz="1500" dirty="0">
              <a:solidFill>
                <a:srgbClr val="213743"/>
              </a:solidFill>
              <a:cs typeface="Tahoma" panose="020B0604030504040204"/>
            </a:endParaRPr>
          </a:p>
          <a:p>
            <a:pPr marL="12700">
              <a:spcBef>
                <a:spcPts val="350"/>
              </a:spcBef>
            </a:pPr>
            <a:endParaRPr lang="ru-RU" sz="1400" spc="10" dirty="0">
              <a:solidFill>
                <a:srgbClr val="213743"/>
              </a:solidFill>
              <a:cs typeface="Trebuchet MS" panose="020B0603020202020204"/>
            </a:endParaRPr>
          </a:p>
          <a:p>
            <a:pPr marL="12700">
              <a:spcBef>
                <a:spcPts val="350"/>
              </a:spcBef>
            </a:pPr>
            <a:r>
              <a:rPr lang="en-US" sz="1400" spc="10" dirty="0">
                <a:solidFill>
                  <a:srgbClr val="213743"/>
                </a:solidFill>
                <a:cs typeface="Trebuchet MS" panose="020B0603020202020204"/>
              </a:rPr>
              <a:t>O</a:t>
            </a:r>
            <a:r>
              <a:rPr sz="1400" spc="10">
                <a:solidFill>
                  <a:srgbClr val="213743"/>
                </a:solidFill>
                <a:cs typeface="Trebuchet MS" panose="020B0603020202020204"/>
              </a:rPr>
              <a:t>т</a:t>
            </a:r>
            <a:r>
              <a:rPr lang="ru-RU" sz="1400" spc="1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-90">
                <a:cs typeface="Trebuchet MS" panose="020B0603020202020204"/>
              </a:rPr>
              <a:t> </a:t>
            </a:r>
            <a:r>
              <a:rPr lang="ru-RU" sz="1400" spc="-90" dirty="0">
                <a:solidFill>
                  <a:srgbClr val="FF0000"/>
                </a:solidFill>
                <a:cs typeface="Trebuchet MS" panose="020B0603020202020204"/>
              </a:rPr>
              <a:t>3,</a:t>
            </a:r>
            <a:r>
              <a:rPr lang="ru-RU" sz="1400" spc="110" dirty="0">
                <a:solidFill>
                  <a:srgbClr val="FF0000"/>
                </a:solidFill>
                <a:cs typeface="Trebuchet MS" panose="020B0603020202020204"/>
              </a:rPr>
              <a:t>75</a:t>
            </a:r>
            <a:r>
              <a:rPr sz="1400" spc="-85">
                <a:cs typeface="Trebuchet MS" panose="020B0603020202020204"/>
              </a:rPr>
              <a:t> </a:t>
            </a:r>
            <a:r>
              <a:rPr sz="1400" spc="15" dirty="0">
                <a:solidFill>
                  <a:srgbClr val="213743"/>
                </a:solidFill>
                <a:cs typeface="Trebuchet MS" panose="020B0603020202020204"/>
              </a:rPr>
              <a:t>м</a:t>
            </a:r>
            <a:r>
              <a:rPr lang="ru-RU" sz="1400" spc="15" dirty="0">
                <a:solidFill>
                  <a:srgbClr val="213743"/>
                </a:solidFill>
                <a:cs typeface="Trebuchet MS" panose="020B0603020202020204"/>
              </a:rPr>
              <a:t>л</a:t>
            </a:r>
            <a:r>
              <a:rPr sz="1400" spc="15" dirty="0">
                <a:solidFill>
                  <a:srgbClr val="213743"/>
                </a:solidFill>
                <a:cs typeface="Trebuchet MS" panose="020B0603020202020204"/>
              </a:rPr>
              <a:t>н</a:t>
            </a:r>
            <a:r>
              <a:rPr sz="1400" spc="-9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ru-RU" sz="1400" spc="60" dirty="0">
                <a:solidFill>
                  <a:srgbClr val="213743"/>
                </a:solidFill>
                <a:cs typeface="Trebuchet MS" panose="020B0603020202020204"/>
              </a:rPr>
              <a:t>руб.</a:t>
            </a:r>
          </a:p>
        </p:txBody>
      </p:sp>
      <p:sp>
        <p:nvSpPr>
          <p:cNvPr id="74" name="object 32"/>
          <p:cNvSpPr/>
          <p:nvPr/>
        </p:nvSpPr>
        <p:spPr>
          <a:xfrm>
            <a:off x="7334721" y="5522323"/>
            <a:ext cx="45719" cy="1119671"/>
          </a:xfrm>
          <a:custGeom>
            <a:avLst/>
            <a:gdLst/>
            <a:ahLst/>
            <a:cxnLst/>
            <a:rect l="l" t="t" r="r" b="b"/>
            <a:pathLst>
              <a:path h="968375">
                <a:moveTo>
                  <a:pt x="0" y="0"/>
                </a:moveTo>
                <a:lnTo>
                  <a:pt x="0" y="967803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27"/>
          <p:cNvGrpSpPr/>
          <p:nvPr/>
        </p:nvGrpSpPr>
        <p:grpSpPr>
          <a:xfrm>
            <a:off x="551384" y="4070531"/>
            <a:ext cx="557310" cy="567393"/>
            <a:chOff x="476605" y="3290363"/>
            <a:chExt cx="386080" cy="393065"/>
          </a:xfrm>
        </p:grpSpPr>
        <p:pic>
          <p:nvPicPr>
            <p:cNvPr id="76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6805" y="3513462"/>
              <a:ext cx="165634" cy="169668"/>
            </a:xfrm>
            <a:prstGeom prst="rect">
              <a:avLst/>
            </a:prstGeom>
          </p:spPr>
        </p:pic>
        <p:sp>
          <p:nvSpPr>
            <p:cNvPr id="77" name="object 29"/>
            <p:cNvSpPr/>
            <p:nvPr/>
          </p:nvSpPr>
          <p:spPr>
            <a:xfrm>
              <a:off x="476605" y="3290363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40" h="269239">
                  <a:moveTo>
                    <a:pt x="136423" y="0"/>
                  </a:moveTo>
                  <a:lnTo>
                    <a:pt x="84899" y="9396"/>
                  </a:lnTo>
                  <a:lnTo>
                    <a:pt x="40805" y="37909"/>
                  </a:lnTo>
                  <a:lnTo>
                    <a:pt x="10944" y="81030"/>
                  </a:lnTo>
                  <a:lnTo>
                    <a:pt x="0" y="132333"/>
                  </a:lnTo>
                  <a:lnTo>
                    <a:pt x="2171" y="158791"/>
                  </a:lnTo>
                  <a:lnTo>
                    <a:pt x="21358" y="207187"/>
                  </a:lnTo>
                  <a:lnTo>
                    <a:pt x="59149" y="245771"/>
                  </a:lnTo>
                  <a:lnTo>
                    <a:pt x="108207" y="266166"/>
                  </a:lnTo>
                  <a:lnTo>
                    <a:pt x="134391" y="268719"/>
                  </a:lnTo>
                  <a:lnTo>
                    <a:pt x="159573" y="266352"/>
                  </a:lnTo>
                  <a:lnTo>
                    <a:pt x="184042" y="259260"/>
                  </a:lnTo>
                  <a:lnTo>
                    <a:pt x="186987" y="257748"/>
                  </a:lnTo>
                  <a:lnTo>
                    <a:pt x="132484" y="257748"/>
                  </a:lnTo>
                  <a:lnTo>
                    <a:pt x="86156" y="248012"/>
                  </a:lnTo>
                  <a:lnTo>
                    <a:pt x="45758" y="220319"/>
                  </a:lnTo>
                  <a:lnTo>
                    <a:pt x="19562" y="179900"/>
                  </a:lnTo>
                  <a:lnTo>
                    <a:pt x="10960" y="132499"/>
                  </a:lnTo>
                  <a:lnTo>
                    <a:pt x="13695" y="108273"/>
                  </a:lnTo>
                  <a:lnTo>
                    <a:pt x="32664" y="64374"/>
                  </a:lnTo>
                  <a:lnTo>
                    <a:pt x="67110" y="30833"/>
                  </a:lnTo>
                  <a:lnTo>
                    <a:pt x="110561" y="13213"/>
                  </a:lnTo>
                  <a:lnTo>
                    <a:pt x="134327" y="10934"/>
                  </a:lnTo>
                  <a:lnTo>
                    <a:pt x="187685" y="10934"/>
                  </a:lnTo>
                  <a:lnTo>
                    <a:pt x="162807" y="2982"/>
                  </a:lnTo>
                  <a:lnTo>
                    <a:pt x="136423" y="0"/>
                  </a:lnTo>
                  <a:close/>
                </a:path>
                <a:path w="269240" h="269239">
                  <a:moveTo>
                    <a:pt x="187685" y="10934"/>
                  </a:moveTo>
                  <a:lnTo>
                    <a:pt x="134962" y="10934"/>
                  </a:lnTo>
                  <a:lnTo>
                    <a:pt x="136258" y="10960"/>
                  </a:lnTo>
                  <a:lnTo>
                    <a:pt x="160489" y="13695"/>
                  </a:lnTo>
                  <a:lnTo>
                    <a:pt x="204379" y="32664"/>
                  </a:lnTo>
                  <a:lnTo>
                    <a:pt x="238171" y="67505"/>
                  </a:lnTo>
                  <a:lnTo>
                    <a:pt x="255794" y="111954"/>
                  </a:lnTo>
                  <a:lnTo>
                    <a:pt x="257797" y="136258"/>
                  </a:lnTo>
                  <a:lnTo>
                    <a:pt x="255054" y="160496"/>
                  </a:lnTo>
                  <a:lnTo>
                    <a:pt x="236080" y="204391"/>
                  </a:lnTo>
                  <a:lnTo>
                    <a:pt x="179087" y="249435"/>
                  </a:lnTo>
                  <a:lnTo>
                    <a:pt x="132484" y="257748"/>
                  </a:lnTo>
                  <a:lnTo>
                    <a:pt x="186987" y="257748"/>
                  </a:lnTo>
                  <a:lnTo>
                    <a:pt x="227939" y="230847"/>
                  </a:lnTo>
                  <a:lnTo>
                    <a:pt x="257806" y="187732"/>
                  </a:lnTo>
                  <a:lnTo>
                    <a:pt x="268757" y="136436"/>
                  </a:lnTo>
                  <a:lnTo>
                    <a:pt x="266571" y="109976"/>
                  </a:lnTo>
                  <a:lnTo>
                    <a:pt x="259368" y="84826"/>
                  </a:lnTo>
                  <a:lnTo>
                    <a:pt x="247379" y="61576"/>
                  </a:lnTo>
                  <a:lnTo>
                    <a:pt x="230835" y="40817"/>
                  </a:lnTo>
                  <a:lnTo>
                    <a:pt x="210588" y="23640"/>
                  </a:lnTo>
                  <a:lnTo>
                    <a:pt x="187685" y="10934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5305" y="3314561"/>
              <a:ext cx="168485" cy="174777"/>
            </a:xfrm>
            <a:prstGeom prst="rect">
              <a:avLst/>
            </a:prstGeom>
          </p:spPr>
        </p:pic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334" y="-23978"/>
            <a:ext cx="1729726" cy="16846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Номер слайда 59"/>
          <p:cNvSpPr>
            <a:spLocks noGrp="1"/>
          </p:cNvSpPr>
          <p:nvPr>
            <p:ph type="sldNum" sz="quarter" idx="12"/>
          </p:nvPr>
        </p:nvSpPr>
        <p:spPr>
          <a:xfrm>
            <a:off x="11640614" y="6379844"/>
            <a:ext cx="412369" cy="365125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6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9376" y="1335677"/>
            <a:ext cx="5425482" cy="1715407"/>
          </a:xfrm>
          <a:prstGeom prst="rect">
            <a:avLst/>
          </a:prstGeom>
          <a:solidFill>
            <a:schemeClr val="bg1"/>
          </a:solidFill>
          <a:effectLst>
            <a:outerShdw blurRad="152400" dist="762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bIns="144000">
            <a:noAutofit/>
          </a:bodyPr>
          <a:lstStyle/>
          <a:p>
            <a:pPr marL="12700">
              <a:spcBef>
                <a:spcPts val="600"/>
              </a:spcBef>
            </a:pPr>
            <a:r>
              <a:rPr lang="ru-RU" spc="-70" dirty="0">
                <a:solidFill>
                  <a:srgbClr val="C00000"/>
                </a:solidFill>
                <a:cs typeface="Tahoma" panose="020B0604030504040204"/>
              </a:rPr>
              <a:t>ОБЛАСТЬ ПРИМЕНЕНИЯ</a:t>
            </a:r>
          </a:p>
          <a:p>
            <a:pPr marL="12700">
              <a:spcBef>
                <a:spcPts val="600"/>
              </a:spcBef>
            </a:pPr>
            <a:r>
              <a:rPr lang="ru-RU" sz="1400" dirty="0">
                <a:solidFill>
                  <a:srgbClr val="213743"/>
                </a:solidFill>
                <a:cs typeface="Calibri" panose="020F0502020204030204"/>
              </a:rPr>
              <a:t>Программа предназначена для проектов, направленных на организацию и/или модернизацию производства комплектующих изделий, применяемых в составе промышленной продукции, перечисленной в приложении к ПП РФ № 719 "О подтверждении производства промышленной продукции на  территории РФ"           от 17 июля 2015 г.</a:t>
            </a:r>
          </a:p>
        </p:txBody>
      </p:sp>
      <p:grpSp>
        <p:nvGrpSpPr>
          <p:cNvPr id="2" name="object 27"/>
          <p:cNvGrpSpPr/>
          <p:nvPr/>
        </p:nvGrpSpPr>
        <p:grpSpPr>
          <a:xfrm>
            <a:off x="551384" y="4070531"/>
            <a:ext cx="557310" cy="567393"/>
            <a:chOff x="476605" y="3290363"/>
            <a:chExt cx="386080" cy="393065"/>
          </a:xfrm>
        </p:grpSpPr>
        <p:pic>
          <p:nvPicPr>
            <p:cNvPr id="34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805" y="3513462"/>
              <a:ext cx="165634" cy="169668"/>
            </a:xfrm>
            <a:prstGeom prst="rect">
              <a:avLst/>
            </a:prstGeom>
          </p:spPr>
        </p:pic>
        <p:sp>
          <p:nvSpPr>
            <p:cNvPr id="35" name="object 29"/>
            <p:cNvSpPr/>
            <p:nvPr/>
          </p:nvSpPr>
          <p:spPr>
            <a:xfrm>
              <a:off x="476605" y="3290363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40" h="269239">
                  <a:moveTo>
                    <a:pt x="136423" y="0"/>
                  </a:moveTo>
                  <a:lnTo>
                    <a:pt x="84899" y="9396"/>
                  </a:lnTo>
                  <a:lnTo>
                    <a:pt x="40805" y="37909"/>
                  </a:lnTo>
                  <a:lnTo>
                    <a:pt x="10944" y="81030"/>
                  </a:lnTo>
                  <a:lnTo>
                    <a:pt x="0" y="132333"/>
                  </a:lnTo>
                  <a:lnTo>
                    <a:pt x="2171" y="158791"/>
                  </a:lnTo>
                  <a:lnTo>
                    <a:pt x="21358" y="207187"/>
                  </a:lnTo>
                  <a:lnTo>
                    <a:pt x="59149" y="245771"/>
                  </a:lnTo>
                  <a:lnTo>
                    <a:pt x="108207" y="266166"/>
                  </a:lnTo>
                  <a:lnTo>
                    <a:pt x="134391" y="268719"/>
                  </a:lnTo>
                  <a:lnTo>
                    <a:pt x="159573" y="266352"/>
                  </a:lnTo>
                  <a:lnTo>
                    <a:pt x="184042" y="259260"/>
                  </a:lnTo>
                  <a:lnTo>
                    <a:pt x="186987" y="257748"/>
                  </a:lnTo>
                  <a:lnTo>
                    <a:pt x="132484" y="257748"/>
                  </a:lnTo>
                  <a:lnTo>
                    <a:pt x="86156" y="248012"/>
                  </a:lnTo>
                  <a:lnTo>
                    <a:pt x="45758" y="220319"/>
                  </a:lnTo>
                  <a:lnTo>
                    <a:pt x="19562" y="179900"/>
                  </a:lnTo>
                  <a:lnTo>
                    <a:pt x="10960" y="132499"/>
                  </a:lnTo>
                  <a:lnTo>
                    <a:pt x="13695" y="108273"/>
                  </a:lnTo>
                  <a:lnTo>
                    <a:pt x="32664" y="64374"/>
                  </a:lnTo>
                  <a:lnTo>
                    <a:pt x="67110" y="30833"/>
                  </a:lnTo>
                  <a:lnTo>
                    <a:pt x="110561" y="13213"/>
                  </a:lnTo>
                  <a:lnTo>
                    <a:pt x="134327" y="10934"/>
                  </a:lnTo>
                  <a:lnTo>
                    <a:pt x="187685" y="10934"/>
                  </a:lnTo>
                  <a:lnTo>
                    <a:pt x="162807" y="2982"/>
                  </a:lnTo>
                  <a:lnTo>
                    <a:pt x="136423" y="0"/>
                  </a:lnTo>
                  <a:close/>
                </a:path>
                <a:path w="269240" h="269239">
                  <a:moveTo>
                    <a:pt x="187685" y="10934"/>
                  </a:moveTo>
                  <a:lnTo>
                    <a:pt x="134962" y="10934"/>
                  </a:lnTo>
                  <a:lnTo>
                    <a:pt x="136258" y="10960"/>
                  </a:lnTo>
                  <a:lnTo>
                    <a:pt x="160489" y="13695"/>
                  </a:lnTo>
                  <a:lnTo>
                    <a:pt x="204379" y="32664"/>
                  </a:lnTo>
                  <a:lnTo>
                    <a:pt x="238171" y="67505"/>
                  </a:lnTo>
                  <a:lnTo>
                    <a:pt x="255794" y="111954"/>
                  </a:lnTo>
                  <a:lnTo>
                    <a:pt x="257797" y="136258"/>
                  </a:lnTo>
                  <a:lnTo>
                    <a:pt x="255054" y="160496"/>
                  </a:lnTo>
                  <a:lnTo>
                    <a:pt x="236080" y="204391"/>
                  </a:lnTo>
                  <a:lnTo>
                    <a:pt x="179087" y="249435"/>
                  </a:lnTo>
                  <a:lnTo>
                    <a:pt x="132484" y="257748"/>
                  </a:lnTo>
                  <a:lnTo>
                    <a:pt x="186987" y="257748"/>
                  </a:lnTo>
                  <a:lnTo>
                    <a:pt x="227939" y="230847"/>
                  </a:lnTo>
                  <a:lnTo>
                    <a:pt x="257806" y="187732"/>
                  </a:lnTo>
                  <a:lnTo>
                    <a:pt x="268757" y="136436"/>
                  </a:lnTo>
                  <a:lnTo>
                    <a:pt x="266571" y="109976"/>
                  </a:lnTo>
                  <a:lnTo>
                    <a:pt x="259368" y="84826"/>
                  </a:lnTo>
                  <a:lnTo>
                    <a:pt x="247379" y="61576"/>
                  </a:lnTo>
                  <a:lnTo>
                    <a:pt x="230835" y="40817"/>
                  </a:lnTo>
                  <a:lnTo>
                    <a:pt x="210588" y="23640"/>
                  </a:lnTo>
                  <a:lnTo>
                    <a:pt x="187685" y="10934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305" y="3314561"/>
              <a:ext cx="168485" cy="174777"/>
            </a:xfrm>
            <a:prstGeom prst="rect">
              <a:avLst/>
            </a:prstGeom>
          </p:spPr>
        </p:pic>
      </p:grpSp>
      <p:grpSp>
        <p:nvGrpSpPr>
          <p:cNvPr id="3" name="object 33"/>
          <p:cNvGrpSpPr/>
          <p:nvPr/>
        </p:nvGrpSpPr>
        <p:grpSpPr>
          <a:xfrm>
            <a:off x="626194" y="5820809"/>
            <a:ext cx="476647" cy="450981"/>
            <a:chOff x="517638" y="5087337"/>
            <a:chExt cx="330200" cy="312420"/>
          </a:xfrm>
        </p:grpSpPr>
        <p:sp>
          <p:nvSpPr>
            <p:cNvPr id="39" name="object 34"/>
            <p:cNvSpPr/>
            <p:nvPr/>
          </p:nvSpPr>
          <p:spPr>
            <a:xfrm>
              <a:off x="517638" y="5131763"/>
              <a:ext cx="330200" cy="90170"/>
            </a:xfrm>
            <a:custGeom>
              <a:avLst/>
              <a:gdLst/>
              <a:ahLst/>
              <a:cxnLst/>
              <a:rect l="l" t="t" r="r" b="b"/>
              <a:pathLst>
                <a:path w="330200" h="90170">
                  <a:moveTo>
                    <a:pt x="310896" y="0"/>
                  </a:moveTo>
                  <a:lnTo>
                    <a:pt x="18884" y="0"/>
                  </a:lnTo>
                  <a:lnTo>
                    <a:pt x="11540" y="1653"/>
                  </a:lnTo>
                  <a:lnTo>
                    <a:pt x="5537" y="6159"/>
                  </a:lnTo>
                  <a:lnTo>
                    <a:pt x="1486" y="12837"/>
                  </a:lnTo>
                  <a:lnTo>
                    <a:pt x="0" y="21005"/>
                  </a:lnTo>
                  <a:lnTo>
                    <a:pt x="25" y="69037"/>
                  </a:lnTo>
                  <a:lnTo>
                    <a:pt x="1511" y="77207"/>
                  </a:lnTo>
                  <a:lnTo>
                    <a:pt x="5561" y="83889"/>
                  </a:lnTo>
                  <a:lnTo>
                    <a:pt x="11560" y="88400"/>
                  </a:lnTo>
                  <a:lnTo>
                    <a:pt x="18897" y="90055"/>
                  </a:lnTo>
                  <a:lnTo>
                    <a:pt x="26239" y="88400"/>
                  </a:lnTo>
                  <a:lnTo>
                    <a:pt x="32238" y="83889"/>
                  </a:lnTo>
                  <a:lnTo>
                    <a:pt x="35142" y="79095"/>
                  </a:lnTo>
                  <a:lnTo>
                    <a:pt x="14528" y="79095"/>
                  </a:lnTo>
                  <a:lnTo>
                    <a:pt x="10985" y="74587"/>
                  </a:lnTo>
                  <a:lnTo>
                    <a:pt x="10960" y="15455"/>
                  </a:lnTo>
                  <a:lnTo>
                    <a:pt x="14516" y="10947"/>
                  </a:lnTo>
                  <a:lnTo>
                    <a:pt x="327138" y="10947"/>
                  </a:lnTo>
                  <a:lnTo>
                    <a:pt x="324237" y="6159"/>
                  </a:lnTo>
                  <a:lnTo>
                    <a:pt x="318238" y="1653"/>
                  </a:lnTo>
                  <a:lnTo>
                    <a:pt x="310896" y="0"/>
                  </a:lnTo>
                  <a:close/>
                </a:path>
                <a:path w="330200" h="90170">
                  <a:moveTo>
                    <a:pt x="300341" y="41998"/>
                  </a:moveTo>
                  <a:lnTo>
                    <a:pt x="288467" y="41998"/>
                  </a:lnTo>
                  <a:lnTo>
                    <a:pt x="292023" y="46520"/>
                  </a:lnTo>
                  <a:lnTo>
                    <a:pt x="292023" y="69037"/>
                  </a:lnTo>
                  <a:lnTo>
                    <a:pt x="293508" y="77207"/>
                  </a:lnTo>
                  <a:lnTo>
                    <a:pt x="297554" y="83889"/>
                  </a:lnTo>
                  <a:lnTo>
                    <a:pt x="303553" y="88400"/>
                  </a:lnTo>
                  <a:lnTo>
                    <a:pt x="310896" y="90055"/>
                  </a:lnTo>
                  <a:lnTo>
                    <a:pt x="318238" y="88400"/>
                  </a:lnTo>
                  <a:lnTo>
                    <a:pt x="324237" y="83889"/>
                  </a:lnTo>
                  <a:lnTo>
                    <a:pt x="327140" y="79095"/>
                  </a:lnTo>
                  <a:lnTo>
                    <a:pt x="306527" y="79095"/>
                  </a:lnTo>
                  <a:lnTo>
                    <a:pt x="302971" y="74587"/>
                  </a:lnTo>
                  <a:lnTo>
                    <a:pt x="302971" y="52057"/>
                  </a:lnTo>
                  <a:lnTo>
                    <a:pt x="301486" y="43888"/>
                  </a:lnTo>
                  <a:lnTo>
                    <a:pt x="300341" y="41998"/>
                  </a:lnTo>
                  <a:close/>
                </a:path>
                <a:path w="330200" h="90170">
                  <a:moveTo>
                    <a:pt x="284098" y="31051"/>
                  </a:moveTo>
                  <a:lnTo>
                    <a:pt x="45694" y="31051"/>
                  </a:lnTo>
                  <a:lnTo>
                    <a:pt x="38357" y="32704"/>
                  </a:lnTo>
                  <a:lnTo>
                    <a:pt x="32358" y="37211"/>
                  </a:lnTo>
                  <a:lnTo>
                    <a:pt x="28308" y="43888"/>
                  </a:lnTo>
                  <a:lnTo>
                    <a:pt x="26822" y="52057"/>
                  </a:lnTo>
                  <a:lnTo>
                    <a:pt x="26822" y="74587"/>
                  </a:lnTo>
                  <a:lnTo>
                    <a:pt x="23266" y="79095"/>
                  </a:lnTo>
                  <a:lnTo>
                    <a:pt x="35142" y="79095"/>
                  </a:lnTo>
                  <a:lnTo>
                    <a:pt x="36285" y="77207"/>
                  </a:lnTo>
                  <a:lnTo>
                    <a:pt x="37769" y="69037"/>
                  </a:lnTo>
                  <a:lnTo>
                    <a:pt x="37769" y="46520"/>
                  </a:lnTo>
                  <a:lnTo>
                    <a:pt x="41325" y="41998"/>
                  </a:lnTo>
                  <a:lnTo>
                    <a:pt x="300341" y="41998"/>
                  </a:lnTo>
                  <a:lnTo>
                    <a:pt x="297440" y="37211"/>
                  </a:lnTo>
                  <a:lnTo>
                    <a:pt x="291441" y="32704"/>
                  </a:lnTo>
                  <a:lnTo>
                    <a:pt x="284098" y="31051"/>
                  </a:lnTo>
                  <a:close/>
                </a:path>
                <a:path w="330200" h="90170">
                  <a:moveTo>
                    <a:pt x="327138" y="10947"/>
                  </a:moveTo>
                  <a:lnTo>
                    <a:pt x="18884" y="10947"/>
                  </a:lnTo>
                  <a:lnTo>
                    <a:pt x="315264" y="10960"/>
                  </a:lnTo>
                  <a:lnTo>
                    <a:pt x="318808" y="15455"/>
                  </a:lnTo>
                  <a:lnTo>
                    <a:pt x="318808" y="74587"/>
                  </a:lnTo>
                  <a:lnTo>
                    <a:pt x="315264" y="79095"/>
                  </a:lnTo>
                  <a:lnTo>
                    <a:pt x="327140" y="79095"/>
                  </a:lnTo>
                  <a:lnTo>
                    <a:pt x="328283" y="77207"/>
                  </a:lnTo>
                  <a:lnTo>
                    <a:pt x="329768" y="69037"/>
                  </a:lnTo>
                  <a:lnTo>
                    <a:pt x="329768" y="21005"/>
                  </a:lnTo>
                  <a:lnTo>
                    <a:pt x="328283" y="12837"/>
                  </a:lnTo>
                  <a:lnTo>
                    <a:pt x="327138" y="10947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640" y="5208466"/>
              <a:ext cx="328790" cy="191084"/>
            </a:xfrm>
            <a:prstGeom prst="rect">
              <a:avLst/>
            </a:prstGeom>
          </p:spPr>
        </p:pic>
        <p:sp>
          <p:nvSpPr>
            <p:cNvPr id="41" name="object 36"/>
            <p:cNvSpPr/>
            <p:nvPr/>
          </p:nvSpPr>
          <p:spPr>
            <a:xfrm>
              <a:off x="632124" y="5087337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27698" y="0"/>
                  </a:moveTo>
                  <a:lnTo>
                    <a:pt x="16925" y="2177"/>
                  </a:lnTo>
                  <a:lnTo>
                    <a:pt x="8120" y="8112"/>
                  </a:lnTo>
                  <a:lnTo>
                    <a:pt x="2179" y="16909"/>
                  </a:lnTo>
                  <a:lnTo>
                    <a:pt x="0" y="27673"/>
                  </a:lnTo>
                  <a:lnTo>
                    <a:pt x="2179" y="38452"/>
                  </a:lnTo>
                  <a:lnTo>
                    <a:pt x="8120" y="47256"/>
                  </a:lnTo>
                  <a:lnTo>
                    <a:pt x="16925" y="53194"/>
                  </a:lnTo>
                  <a:lnTo>
                    <a:pt x="27698" y="55371"/>
                  </a:lnTo>
                  <a:lnTo>
                    <a:pt x="38472" y="53194"/>
                  </a:lnTo>
                  <a:lnTo>
                    <a:pt x="47277" y="47256"/>
                  </a:lnTo>
                  <a:lnTo>
                    <a:pt x="49188" y="44424"/>
                  </a:lnTo>
                  <a:lnTo>
                    <a:pt x="18465" y="44424"/>
                  </a:lnTo>
                  <a:lnTo>
                    <a:pt x="10960" y="36906"/>
                  </a:lnTo>
                  <a:lnTo>
                    <a:pt x="10960" y="18453"/>
                  </a:lnTo>
                  <a:lnTo>
                    <a:pt x="18465" y="10947"/>
                  </a:lnTo>
                  <a:lnTo>
                    <a:pt x="49191" y="10947"/>
                  </a:lnTo>
                  <a:lnTo>
                    <a:pt x="47277" y="8112"/>
                  </a:lnTo>
                  <a:lnTo>
                    <a:pt x="38472" y="2177"/>
                  </a:lnTo>
                  <a:lnTo>
                    <a:pt x="27698" y="0"/>
                  </a:lnTo>
                  <a:close/>
                </a:path>
                <a:path w="55879" h="55879">
                  <a:moveTo>
                    <a:pt x="49191" y="10947"/>
                  </a:moveTo>
                  <a:lnTo>
                    <a:pt x="36931" y="10947"/>
                  </a:lnTo>
                  <a:lnTo>
                    <a:pt x="44437" y="18453"/>
                  </a:lnTo>
                  <a:lnTo>
                    <a:pt x="44437" y="36906"/>
                  </a:lnTo>
                  <a:lnTo>
                    <a:pt x="36931" y="44424"/>
                  </a:lnTo>
                  <a:lnTo>
                    <a:pt x="49188" y="44424"/>
                  </a:lnTo>
                  <a:lnTo>
                    <a:pt x="53217" y="38452"/>
                  </a:lnTo>
                  <a:lnTo>
                    <a:pt x="55397" y="27673"/>
                  </a:lnTo>
                  <a:lnTo>
                    <a:pt x="53217" y="16909"/>
                  </a:lnTo>
                  <a:lnTo>
                    <a:pt x="49191" y="10947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7"/>
            <p:cNvSpPr/>
            <p:nvPr/>
          </p:nvSpPr>
          <p:spPr>
            <a:xfrm>
              <a:off x="682029" y="509280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212" y="0"/>
                  </a:moveTo>
                  <a:lnTo>
                    <a:pt x="13571" y="1745"/>
                  </a:lnTo>
                  <a:lnTo>
                    <a:pt x="6510" y="6505"/>
                  </a:lnTo>
                  <a:lnTo>
                    <a:pt x="1747" y="13565"/>
                  </a:lnTo>
                  <a:lnTo>
                    <a:pt x="0" y="22212"/>
                  </a:lnTo>
                  <a:lnTo>
                    <a:pt x="1747" y="30865"/>
                  </a:lnTo>
                  <a:lnTo>
                    <a:pt x="6510" y="37930"/>
                  </a:lnTo>
                  <a:lnTo>
                    <a:pt x="13571" y="42691"/>
                  </a:lnTo>
                  <a:lnTo>
                    <a:pt x="22212" y="44437"/>
                  </a:lnTo>
                  <a:lnTo>
                    <a:pt x="30865" y="42691"/>
                  </a:lnTo>
                  <a:lnTo>
                    <a:pt x="37930" y="37930"/>
                  </a:lnTo>
                  <a:lnTo>
                    <a:pt x="42691" y="30865"/>
                  </a:lnTo>
                  <a:lnTo>
                    <a:pt x="44437" y="22212"/>
                  </a:lnTo>
                  <a:lnTo>
                    <a:pt x="42691" y="13565"/>
                  </a:lnTo>
                  <a:lnTo>
                    <a:pt x="37930" y="6505"/>
                  </a:lnTo>
                  <a:lnTo>
                    <a:pt x="30865" y="1745"/>
                  </a:lnTo>
                  <a:lnTo>
                    <a:pt x="22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8"/>
            <p:cNvSpPr/>
            <p:nvPr/>
          </p:nvSpPr>
          <p:spPr>
            <a:xfrm>
              <a:off x="587832" y="5087340"/>
              <a:ext cx="188595" cy="55880"/>
            </a:xfrm>
            <a:custGeom>
              <a:avLst/>
              <a:gdLst/>
              <a:ahLst/>
              <a:cxnLst/>
              <a:rect l="l" t="t" r="r" b="b"/>
              <a:pathLst>
                <a:path w="188595" h="55879">
                  <a:moveTo>
                    <a:pt x="56984" y="6477"/>
                  </a:moveTo>
                  <a:lnTo>
                    <a:pt x="46228" y="4432"/>
                  </a:lnTo>
                  <a:lnTo>
                    <a:pt x="44386" y="10363"/>
                  </a:lnTo>
                  <a:lnTo>
                    <a:pt x="37668" y="22047"/>
                  </a:lnTo>
                  <a:lnTo>
                    <a:pt x="23685" y="33464"/>
                  </a:lnTo>
                  <a:lnTo>
                    <a:pt x="0" y="38595"/>
                  </a:lnTo>
                  <a:lnTo>
                    <a:pt x="0" y="49555"/>
                  </a:lnTo>
                  <a:lnTo>
                    <a:pt x="29286" y="42887"/>
                  </a:lnTo>
                  <a:lnTo>
                    <a:pt x="46596" y="28181"/>
                  </a:lnTo>
                  <a:lnTo>
                    <a:pt x="54851" y="13398"/>
                  </a:lnTo>
                  <a:lnTo>
                    <a:pt x="56984" y="6477"/>
                  </a:lnTo>
                  <a:close/>
                </a:path>
                <a:path w="188595" h="55879">
                  <a:moveTo>
                    <a:pt x="188404" y="38595"/>
                  </a:moveTo>
                  <a:lnTo>
                    <a:pt x="164719" y="33464"/>
                  </a:lnTo>
                  <a:lnTo>
                    <a:pt x="150723" y="22047"/>
                  </a:lnTo>
                  <a:lnTo>
                    <a:pt x="144018" y="10375"/>
                  </a:lnTo>
                  <a:lnTo>
                    <a:pt x="142176" y="4445"/>
                  </a:lnTo>
                  <a:lnTo>
                    <a:pt x="133146" y="6159"/>
                  </a:lnTo>
                  <a:lnTo>
                    <a:pt x="133146" y="18453"/>
                  </a:lnTo>
                  <a:lnTo>
                    <a:pt x="133146" y="36906"/>
                  </a:lnTo>
                  <a:lnTo>
                    <a:pt x="125641" y="44424"/>
                  </a:lnTo>
                  <a:lnTo>
                    <a:pt x="107188" y="44424"/>
                  </a:lnTo>
                  <a:lnTo>
                    <a:pt x="99682" y="36906"/>
                  </a:lnTo>
                  <a:lnTo>
                    <a:pt x="99682" y="18453"/>
                  </a:lnTo>
                  <a:lnTo>
                    <a:pt x="107188" y="10947"/>
                  </a:lnTo>
                  <a:lnTo>
                    <a:pt x="125641" y="10947"/>
                  </a:lnTo>
                  <a:lnTo>
                    <a:pt x="133146" y="18453"/>
                  </a:lnTo>
                  <a:lnTo>
                    <a:pt x="133146" y="6159"/>
                  </a:lnTo>
                  <a:lnTo>
                    <a:pt x="127177" y="2184"/>
                  </a:lnTo>
                  <a:lnTo>
                    <a:pt x="116420" y="0"/>
                  </a:lnTo>
                  <a:lnTo>
                    <a:pt x="105638" y="2184"/>
                  </a:lnTo>
                  <a:lnTo>
                    <a:pt x="96837" y="8115"/>
                  </a:lnTo>
                  <a:lnTo>
                    <a:pt x="90893" y="16916"/>
                  </a:lnTo>
                  <a:lnTo>
                    <a:pt x="88722" y="27673"/>
                  </a:lnTo>
                  <a:lnTo>
                    <a:pt x="90893" y="38455"/>
                  </a:lnTo>
                  <a:lnTo>
                    <a:pt x="96837" y="47256"/>
                  </a:lnTo>
                  <a:lnTo>
                    <a:pt x="105638" y="53200"/>
                  </a:lnTo>
                  <a:lnTo>
                    <a:pt x="116420" y="55372"/>
                  </a:lnTo>
                  <a:lnTo>
                    <a:pt x="127177" y="53200"/>
                  </a:lnTo>
                  <a:lnTo>
                    <a:pt x="135978" y="47256"/>
                  </a:lnTo>
                  <a:lnTo>
                    <a:pt x="137896" y="44424"/>
                  </a:lnTo>
                  <a:lnTo>
                    <a:pt x="141922" y="38455"/>
                  </a:lnTo>
                  <a:lnTo>
                    <a:pt x="143675" y="29794"/>
                  </a:lnTo>
                  <a:lnTo>
                    <a:pt x="159105" y="42887"/>
                  </a:lnTo>
                  <a:lnTo>
                    <a:pt x="188404" y="49555"/>
                  </a:lnTo>
                  <a:lnTo>
                    <a:pt x="188404" y="38595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32"/>
          <p:cNvSpPr/>
          <p:nvPr/>
        </p:nvSpPr>
        <p:spPr>
          <a:xfrm>
            <a:off x="1259640" y="5520742"/>
            <a:ext cx="45719" cy="1119671"/>
          </a:xfrm>
          <a:custGeom>
            <a:avLst/>
            <a:gdLst/>
            <a:ahLst/>
            <a:cxnLst/>
            <a:rect l="l" t="t" r="r" b="b"/>
            <a:pathLst>
              <a:path h="968375">
                <a:moveTo>
                  <a:pt x="0" y="0"/>
                </a:moveTo>
                <a:lnTo>
                  <a:pt x="0" y="967803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4"/>
          <p:cNvSpPr txBox="1"/>
          <p:nvPr/>
        </p:nvSpPr>
        <p:spPr>
          <a:xfrm>
            <a:off x="1449793" y="3811512"/>
            <a:ext cx="4606316" cy="129266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>
              <a:spcBef>
                <a:spcPts val="600"/>
              </a:spcBef>
            </a:pPr>
            <a:r>
              <a:rPr sz="1500" b="1" spc="-70" dirty="0">
                <a:solidFill>
                  <a:srgbClr val="213743"/>
                </a:solidFill>
                <a:cs typeface="Tahoma" panose="020B0604030504040204"/>
              </a:rPr>
              <a:t>ПPOЦEHTHA</a:t>
            </a:r>
            <a:r>
              <a:rPr lang="ru-RU" sz="1500" b="1" spc="-70" dirty="0">
                <a:solidFill>
                  <a:srgbClr val="213743"/>
                </a:solidFill>
                <a:cs typeface="Tahoma" panose="020B0604030504040204"/>
              </a:rPr>
              <a:t>Я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500" b="1" spc="-60" dirty="0">
                <a:solidFill>
                  <a:srgbClr val="213743"/>
                </a:solidFill>
                <a:cs typeface="Tahoma" panose="020B0604030504040204"/>
              </a:rPr>
              <a:t>CTABKA:</a:t>
            </a:r>
          </a:p>
          <a:p>
            <a:r>
              <a:rPr lang="ru-RU" sz="1400" spc="110" dirty="0">
                <a:solidFill>
                  <a:srgbClr val="C00000"/>
                </a:solidFill>
                <a:cs typeface="Trebuchet MS" panose="020B0603020202020204"/>
              </a:rPr>
              <a:t>5</a:t>
            </a:r>
            <a:r>
              <a:rPr lang="ru-RU" sz="1400" spc="240" dirty="0">
                <a:solidFill>
                  <a:srgbClr val="C00000"/>
                </a:solidFill>
                <a:cs typeface="Trebuchet MS" panose="020B0603020202020204"/>
              </a:rPr>
              <a:t>%</a:t>
            </a:r>
            <a:r>
              <a:rPr lang="ru-RU" sz="1400" spc="-75" dirty="0">
                <a:solidFill>
                  <a:srgbClr val="213743"/>
                </a:solidFill>
                <a:cs typeface="Trebuchet MS" panose="020B0603020202020204"/>
              </a:rPr>
              <a:t>базовая ставка;</a:t>
            </a:r>
          </a:p>
          <a:p>
            <a:r>
              <a:rPr lang="ru-RU" sz="500" spc="25" dirty="0">
                <a:cs typeface="Trebuchet MS" panose="020B0603020202020204"/>
              </a:rPr>
              <a:t/>
            </a:r>
            <a:br>
              <a:rPr lang="ru-RU" sz="500" spc="25" dirty="0">
                <a:cs typeface="Trebuchet MS" panose="020B0603020202020204"/>
              </a:rPr>
            </a:br>
            <a:r>
              <a:rPr lang="ru-RU" sz="1400" spc="110" dirty="0">
                <a:solidFill>
                  <a:srgbClr val="C00000"/>
                </a:solidFill>
                <a:cs typeface="Trebuchet MS" panose="020B0603020202020204"/>
              </a:rPr>
              <a:t>3</a:t>
            </a:r>
            <a:r>
              <a:rPr sz="1400" spc="240" dirty="0">
                <a:solidFill>
                  <a:srgbClr val="C00000"/>
                </a:solidFill>
                <a:cs typeface="Trebuchet MS" panose="020B0603020202020204"/>
              </a:rPr>
              <a:t>%</a:t>
            </a:r>
            <a:r>
              <a:rPr sz="1400" spc="-75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lang="ru-RU" sz="1400" spc="-75" dirty="0">
                <a:solidFill>
                  <a:srgbClr val="213743"/>
                </a:solidFill>
                <a:cs typeface="Trebuchet MS" panose="020B0603020202020204"/>
              </a:rPr>
              <a:t>при банковской гарантии, а также гарантии ВЭБ.РФ, Корпорации МСП или РГО.</a:t>
            </a:r>
          </a:p>
          <a:p>
            <a:pPr marL="12700">
              <a:spcBef>
                <a:spcPts val="600"/>
              </a:spcBef>
            </a:pPr>
            <a:endParaRPr sz="1400" dirty="0">
              <a:solidFill>
                <a:srgbClr val="213743"/>
              </a:solidFill>
              <a:cs typeface="Trebuchet MS" panose="020B0603020202020204"/>
            </a:endParaRPr>
          </a:p>
        </p:txBody>
      </p:sp>
      <p:sp>
        <p:nvSpPr>
          <p:cNvPr id="46" name="object 31"/>
          <p:cNvSpPr txBox="1"/>
          <p:nvPr/>
        </p:nvSpPr>
        <p:spPr>
          <a:xfrm>
            <a:off x="1452530" y="5357826"/>
            <a:ext cx="4463372" cy="1074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06145" defTabSz="1009650">
              <a:lnSpc>
                <a:spcPct val="119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13743"/>
                </a:solidFill>
                <a:cs typeface="Tahoma" panose="020B0604030504040204"/>
              </a:rPr>
              <a:t>ЦEЛEBOЙ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500" b="1" spc="-35" dirty="0">
                <a:solidFill>
                  <a:srgbClr val="213743"/>
                </a:solidFill>
                <a:cs typeface="Tahoma" panose="020B0604030504040204"/>
              </a:rPr>
              <a:t>OБ</a:t>
            </a:r>
            <a:r>
              <a:rPr lang="ru-RU" sz="1500" b="1" spc="-35" dirty="0">
                <a:solidFill>
                  <a:srgbClr val="213743"/>
                </a:solidFill>
                <a:cs typeface="Tahoma" panose="020B0604030504040204"/>
              </a:rPr>
              <a:t>Ъ</a:t>
            </a:r>
            <a:r>
              <a:rPr sz="1500" b="1" spc="-35" dirty="0">
                <a:solidFill>
                  <a:srgbClr val="213743"/>
                </a:solidFill>
                <a:cs typeface="Tahoma" panose="020B0604030504040204"/>
              </a:rPr>
              <a:t>ËM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500" b="1" spc="-10" dirty="0">
                <a:solidFill>
                  <a:srgbClr val="213743"/>
                </a:solidFill>
                <a:cs typeface="Tahoma" panose="020B0604030504040204"/>
              </a:rPr>
              <a:t>ПPOДA</a:t>
            </a:r>
            <a:r>
              <a:rPr lang="ru-RU" sz="1500" b="1" spc="-10" dirty="0">
                <a:solidFill>
                  <a:srgbClr val="213743"/>
                </a:solidFill>
                <a:cs typeface="Tahoma" panose="020B0604030504040204"/>
              </a:rPr>
              <a:t>Ж</a:t>
            </a:r>
            <a:r>
              <a:rPr sz="1500" b="1" spc="-1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lang="ru-RU" sz="1500" b="1" spc="-10" dirty="0">
                <a:solidFill>
                  <a:srgbClr val="213743"/>
                </a:solidFill>
                <a:cs typeface="Tahoma" panose="020B0604030504040204"/>
              </a:rPr>
              <a:t/>
            </a:r>
            <a:br>
              <a:rPr lang="ru-RU" sz="1500" b="1" spc="-10" dirty="0">
                <a:solidFill>
                  <a:srgbClr val="213743"/>
                </a:solidFill>
                <a:cs typeface="Tahoma" panose="020B0604030504040204"/>
              </a:rPr>
            </a:b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HOBOЙ</a:t>
            </a:r>
            <a:r>
              <a:rPr lang="ru-RU" sz="1500" b="1" spc="-85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lang="ru-RU" sz="1500" b="1" spc="-90" dirty="0">
                <a:solidFill>
                  <a:srgbClr val="213743"/>
                </a:solidFill>
                <a:cs typeface="Tahoma" panose="020B0604030504040204"/>
              </a:rPr>
              <a:t>П</a:t>
            </a: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POД</a:t>
            </a:r>
            <a:r>
              <a:rPr lang="ru-RU" sz="1500" b="1" spc="-85" dirty="0">
                <a:solidFill>
                  <a:srgbClr val="213743"/>
                </a:solidFill>
                <a:cs typeface="Tahoma" panose="020B0604030504040204"/>
              </a:rPr>
              <a:t>У</a:t>
            </a: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KЦ</a:t>
            </a:r>
            <a:r>
              <a:rPr lang="ru-RU" sz="1500" b="1" spc="-85" dirty="0">
                <a:solidFill>
                  <a:srgbClr val="213743"/>
                </a:solidFill>
                <a:cs typeface="Tahoma" panose="020B0604030504040204"/>
              </a:rPr>
              <a:t>ИИ</a:t>
            </a: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:</a:t>
            </a:r>
            <a:endParaRPr lang="ru-RU" sz="1500" b="1" spc="-85" dirty="0">
              <a:solidFill>
                <a:srgbClr val="213743"/>
              </a:solidFill>
              <a:cs typeface="Tahoma" panose="020B0604030504040204"/>
            </a:endParaRPr>
          </a:p>
          <a:p>
            <a:pPr marL="12700" marR="906145" defTabSz="1009650">
              <a:lnSpc>
                <a:spcPct val="119000"/>
              </a:lnSpc>
              <a:spcBef>
                <a:spcPts val="100"/>
              </a:spcBef>
            </a:pPr>
            <a:r>
              <a:rPr sz="1400" spc="-60">
                <a:solidFill>
                  <a:srgbClr val="C00000"/>
                </a:solidFill>
                <a:cs typeface="Trebuchet MS" panose="020B0603020202020204"/>
              </a:rPr>
              <a:t>≥</a:t>
            </a:r>
            <a:r>
              <a:rPr sz="1400" spc="-7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lang="ru-RU" sz="1400" spc="110" dirty="0">
                <a:solidFill>
                  <a:srgbClr val="C00000"/>
                </a:solidFill>
                <a:cs typeface="Trebuchet MS" panose="020B0603020202020204"/>
              </a:rPr>
              <a:t>3</a:t>
            </a:r>
            <a:r>
              <a:rPr sz="1400" spc="110">
                <a:solidFill>
                  <a:srgbClr val="C00000"/>
                </a:solidFill>
                <a:cs typeface="Trebuchet MS" panose="020B0603020202020204"/>
              </a:rPr>
              <a:t>0</a:t>
            </a:r>
            <a:r>
              <a:rPr sz="1400" spc="240" dirty="0">
                <a:solidFill>
                  <a:srgbClr val="C00000"/>
                </a:solidFill>
                <a:cs typeface="Trebuchet MS" panose="020B0603020202020204"/>
              </a:rPr>
              <a:t>%</a:t>
            </a:r>
            <a:r>
              <a:rPr sz="1400" spc="-7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400" spc="10" dirty="0">
                <a:solidFill>
                  <a:srgbClr val="213743"/>
                </a:solidFill>
                <a:cs typeface="Trebuchet MS" panose="020B0603020202020204"/>
              </a:rPr>
              <a:t>oт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15" dirty="0">
                <a:solidFill>
                  <a:srgbClr val="213743"/>
                </a:solidFill>
                <a:cs typeface="Trebuchet MS" panose="020B0603020202020204"/>
              </a:rPr>
              <a:t>cyммы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30" dirty="0">
                <a:solidFill>
                  <a:srgbClr val="213743"/>
                </a:solidFill>
                <a:cs typeface="Trebuchet MS" panose="020B0603020202020204"/>
              </a:rPr>
              <a:t>зaймa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45" dirty="0">
                <a:solidFill>
                  <a:srgbClr val="213743"/>
                </a:solidFill>
                <a:cs typeface="Trebuchet MS" panose="020B0603020202020204"/>
              </a:rPr>
              <a:t>в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-35" dirty="0">
                <a:solidFill>
                  <a:srgbClr val="213743"/>
                </a:solidFill>
                <a:cs typeface="Trebuchet MS" panose="020B0603020202020204"/>
              </a:rPr>
              <a:t>гoд,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20" dirty="0" err="1">
                <a:solidFill>
                  <a:srgbClr val="213743"/>
                </a:solidFill>
                <a:cs typeface="Trebuchet MS" panose="020B0603020202020204"/>
              </a:rPr>
              <a:t>нaчинaя</a:t>
            </a:r>
            <a:r>
              <a:rPr sz="1400" spc="20" dirty="0">
                <a:solidFill>
                  <a:srgbClr val="213743"/>
                </a:solidFill>
                <a:cs typeface="Trebuchet MS" panose="020B0603020202020204"/>
              </a:rPr>
              <a:t> co</a:t>
            </a:r>
            <a:r>
              <a:rPr lang="ru-RU" sz="1400" spc="20" dirty="0">
                <a:solidFill>
                  <a:srgbClr val="213743"/>
                </a:solidFill>
                <a:cs typeface="Trebuchet MS" panose="020B0603020202020204"/>
              </a:rPr>
              <a:t/>
            </a:r>
            <a:br>
              <a:rPr lang="ru-RU" sz="1400" spc="20" dirty="0">
                <a:solidFill>
                  <a:srgbClr val="213743"/>
                </a:solidFill>
                <a:cs typeface="Trebuchet MS" panose="020B0603020202020204"/>
              </a:rPr>
            </a:br>
            <a:r>
              <a:rPr sz="1400" spc="110" dirty="0">
                <a:solidFill>
                  <a:srgbClr val="213743"/>
                </a:solidFill>
                <a:cs typeface="Trebuchet MS" panose="020B0603020202020204"/>
              </a:rPr>
              <a:t>2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30" dirty="0">
                <a:solidFill>
                  <a:srgbClr val="213743"/>
                </a:solidFill>
                <a:cs typeface="Trebuchet MS" panose="020B0603020202020204"/>
              </a:rPr>
              <a:t>гoдa</a:t>
            </a:r>
            <a:r>
              <a:rPr sz="1400" spc="-75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15" dirty="0">
                <a:solidFill>
                  <a:srgbClr val="213743"/>
                </a:solidFill>
                <a:cs typeface="Trebuchet MS" panose="020B0603020202020204"/>
              </a:rPr>
              <a:t>cepийнoгo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35" dirty="0">
                <a:solidFill>
                  <a:srgbClr val="213743"/>
                </a:solidFill>
                <a:cs typeface="Trebuchet MS" panose="020B0603020202020204"/>
              </a:rPr>
              <a:t>пpoизвoдcтвa</a:t>
            </a:r>
            <a:endParaRPr sz="1400" dirty="0">
              <a:solidFill>
                <a:srgbClr val="213743"/>
              </a:solidFill>
              <a:cs typeface="Trebuchet MS" panose="020B0603020202020204"/>
            </a:endParaRPr>
          </a:p>
        </p:txBody>
      </p:sp>
      <p:sp>
        <p:nvSpPr>
          <p:cNvPr id="58" name="object 46"/>
          <p:cNvSpPr txBox="1"/>
          <p:nvPr/>
        </p:nvSpPr>
        <p:spPr>
          <a:xfrm>
            <a:off x="864518" y="295593"/>
            <a:ext cx="1005601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3200" spc="-80" dirty="0">
                <a:solidFill>
                  <a:srgbClr val="213743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Программа «Комплектующие изделия с ФРП РФ»</a:t>
            </a:r>
            <a:endParaRPr lang="ru-RU" sz="3200" dirty="0">
              <a:solidFill>
                <a:srgbClr val="213743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79376" y="249980"/>
            <a:ext cx="206424" cy="57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287142" y="1335677"/>
            <a:ext cx="5353473" cy="1715407"/>
          </a:xfrm>
          <a:prstGeom prst="rect">
            <a:avLst/>
          </a:prstGeom>
          <a:solidFill>
            <a:schemeClr val="bg1"/>
          </a:solidFill>
          <a:effectLst>
            <a:outerShdw blurRad="152400" dist="762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bIns="144000">
            <a:noAutofit/>
          </a:bodyPr>
          <a:lstStyle/>
          <a:p>
            <a:pPr marL="12700">
              <a:spcBef>
                <a:spcPts val="1200"/>
              </a:spcBef>
            </a:pPr>
            <a:r>
              <a:rPr lang="ru-RU" spc="-70" dirty="0">
                <a:solidFill>
                  <a:srgbClr val="C00000"/>
                </a:solidFill>
                <a:cs typeface="Tahoma" panose="020B0604030504040204"/>
              </a:rPr>
              <a:t>ОСНОВНЫЕ УСЛОВИЯ</a:t>
            </a:r>
            <a:r>
              <a:rPr lang="en-US" spc="-70" dirty="0">
                <a:solidFill>
                  <a:srgbClr val="C00000"/>
                </a:solidFill>
                <a:cs typeface="Tahoma" panose="020B0604030504040204"/>
              </a:rPr>
              <a:t> </a:t>
            </a:r>
            <a:endParaRPr lang="ru-RU" spc="-70" dirty="0">
              <a:solidFill>
                <a:srgbClr val="C00000"/>
              </a:solidFill>
              <a:cs typeface="Tahoma" panose="020B0604030504040204"/>
            </a:endParaRPr>
          </a:p>
          <a:p>
            <a:pPr marL="12700">
              <a:spcBef>
                <a:spcPts val="1200"/>
              </a:spcBef>
            </a:pPr>
            <a:endParaRPr lang="en-US" sz="1400" spc="-70" dirty="0">
              <a:solidFill>
                <a:srgbClr val="C00000"/>
              </a:solidFill>
              <a:cs typeface="Tahoma" panose="020B0604030504040204"/>
            </a:endParaRPr>
          </a:p>
          <a:p>
            <a:pPr marL="12700">
              <a:spcBef>
                <a:spcPts val="1200"/>
              </a:spcBef>
            </a:pPr>
            <a:endParaRPr lang="en-US" sz="1400" spc="-70" dirty="0">
              <a:solidFill>
                <a:srgbClr val="C00000"/>
              </a:solidFill>
              <a:cs typeface="Tahoma" panose="020B0604030504040204"/>
            </a:endParaRPr>
          </a:p>
          <a:p>
            <a:pPr marL="12700">
              <a:spcBef>
                <a:spcPts val="1200"/>
              </a:spcBef>
            </a:pPr>
            <a:endParaRPr lang="en-US" sz="1400" dirty="0">
              <a:cs typeface="Calibri" panose="020F0502020204030204"/>
            </a:endParaRPr>
          </a:p>
        </p:txBody>
      </p:sp>
      <p:sp>
        <p:nvSpPr>
          <p:cNvPr id="26" name="object 10"/>
          <p:cNvSpPr/>
          <p:nvPr/>
        </p:nvSpPr>
        <p:spPr>
          <a:xfrm>
            <a:off x="9908916" y="1867025"/>
            <a:ext cx="0" cy="495083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669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7" name="object 11"/>
          <p:cNvSpPr/>
          <p:nvPr/>
        </p:nvSpPr>
        <p:spPr>
          <a:xfrm>
            <a:off x="7266790" y="1867117"/>
            <a:ext cx="0" cy="495083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669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9" name="object 13"/>
          <p:cNvSpPr txBox="1"/>
          <p:nvPr/>
        </p:nvSpPr>
        <p:spPr>
          <a:xfrm>
            <a:off x="7432869" y="1808287"/>
            <a:ext cx="1629784" cy="5309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spcBef>
                <a:spcPts val="200"/>
              </a:spcBef>
            </a:pPr>
            <a:r>
              <a:rPr sz="1600" spc="-80" dirty="0">
                <a:solidFill>
                  <a:srgbClr val="213743"/>
                </a:solidFill>
                <a:cs typeface="Tahoma" panose="020B0604030504040204"/>
              </a:rPr>
              <a:t>C</a:t>
            </a:r>
            <a:r>
              <a:rPr lang="ru-RU" sz="1600" spc="-80" dirty="0">
                <a:solidFill>
                  <a:srgbClr val="213743"/>
                </a:solidFill>
                <a:cs typeface="Tahoma" panose="020B0604030504040204"/>
              </a:rPr>
              <a:t>У</a:t>
            </a:r>
            <a:r>
              <a:rPr sz="1600" spc="-80" dirty="0">
                <a:solidFill>
                  <a:srgbClr val="213743"/>
                </a:solidFill>
                <a:cs typeface="Tahoma" panose="020B0604030504040204"/>
              </a:rPr>
              <a:t>MMA</a:t>
            </a:r>
            <a:r>
              <a:rPr sz="1600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600" spc="-70" dirty="0">
                <a:solidFill>
                  <a:srgbClr val="213743"/>
                </a:solidFill>
                <a:cs typeface="Tahoma" panose="020B0604030504040204"/>
              </a:rPr>
              <a:t>3AЙMA:</a:t>
            </a:r>
            <a:endParaRPr sz="1600" dirty="0">
              <a:solidFill>
                <a:srgbClr val="213743"/>
              </a:solidFill>
              <a:cs typeface="Tahoma" panose="020B0604030504040204"/>
            </a:endParaRPr>
          </a:p>
          <a:p>
            <a:pPr>
              <a:spcBef>
                <a:spcPts val="100"/>
              </a:spcBef>
            </a:pPr>
            <a:r>
              <a:rPr lang="ru-RU" sz="1600" spc="145" dirty="0">
                <a:solidFill>
                  <a:srgbClr val="C00000"/>
                </a:solidFill>
                <a:cs typeface="Trebuchet MS" panose="020B0603020202020204"/>
              </a:rPr>
              <a:t>20</a:t>
            </a:r>
            <a:r>
              <a:rPr sz="1600" spc="145">
                <a:solidFill>
                  <a:srgbClr val="C00000"/>
                </a:solidFill>
                <a:cs typeface="Trebuchet MS" panose="020B0603020202020204"/>
              </a:rPr>
              <a:t>–</a:t>
            </a:r>
            <a:r>
              <a:rPr lang="ru-RU" sz="1600" spc="145" dirty="0">
                <a:solidFill>
                  <a:srgbClr val="C00000"/>
                </a:solidFill>
                <a:cs typeface="Trebuchet MS" panose="020B0603020202020204"/>
              </a:rPr>
              <a:t>200</a:t>
            </a:r>
            <a:r>
              <a:rPr sz="1600" spc="-95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600" spc="15" dirty="0">
                <a:solidFill>
                  <a:srgbClr val="213743"/>
                </a:solidFill>
                <a:cs typeface="Trebuchet MS" panose="020B0603020202020204"/>
              </a:rPr>
              <a:t>м</a:t>
            </a:r>
            <a:r>
              <a:rPr lang="ru-RU" sz="1600" spc="15" dirty="0">
                <a:solidFill>
                  <a:srgbClr val="213743"/>
                </a:solidFill>
                <a:cs typeface="Trebuchet MS" panose="020B0603020202020204"/>
              </a:rPr>
              <a:t>л</a:t>
            </a:r>
            <a:r>
              <a:rPr sz="1600" spc="15" dirty="0">
                <a:solidFill>
                  <a:srgbClr val="213743"/>
                </a:solidFill>
                <a:cs typeface="Trebuchet MS" panose="020B0603020202020204"/>
              </a:rPr>
              <a:t>н</a:t>
            </a:r>
            <a:r>
              <a:rPr lang="ru-RU" sz="1600" spc="-90" dirty="0">
                <a:solidFill>
                  <a:srgbClr val="213743"/>
                </a:solidFill>
                <a:cs typeface="Trebuchet MS" panose="020B0603020202020204"/>
              </a:rPr>
              <a:t> руб.</a:t>
            </a:r>
            <a:endParaRPr sz="1600" dirty="0">
              <a:solidFill>
                <a:srgbClr val="213743"/>
              </a:solidFill>
              <a:cs typeface="Trebuchet MS" panose="020B0603020202020204"/>
            </a:endParaRPr>
          </a:p>
        </p:txBody>
      </p:sp>
      <p:sp>
        <p:nvSpPr>
          <p:cNvPr id="30" name="object 8"/>
          <p:cNvSpPr txBox="1"/>
          <p:nvPr/>
        </p:nvSpPr>
        <p:spPr>
          <a:xfrm>
            <a:off x="10078286" y="1808287"/>
            <a:ext cx="1397385" cy="5309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spcBef>
                <a:spcPts val="200"/>
              </a:spcBef>
            </a:pPr>
            <a:r>
              <a:rPr sz="1600" spc="-60" dirty="0">
                <a:solidFill>
                  <a:srgbClr val="213743"/>
                </a:solidFill>
                <a:cs typeface="Tahoma" panose="020B0604030504040204"/>
              </a:rPr>
              <a:t>CPOK</a:t>
            </a:r>
            <a:r>
              <a:rPr sz="1600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600" spc="-70" dirty="0">
                <a:solidFill>
                  <a:srgbClr val="213743"/>
                </a:solidFill>
                <a:cs typeface="Tahoma" panose="020B0604030504040204"/>
              </a:rPr>
              <a:t>3AЙMA:</a:t>
            </a:r>
            <a:endParaRPr sz="1600" dirty="0">
              <a:solidFill>
                <a:srgbClr val="213743"/>
              </a:solidFill>
              <a:cs typeface="Tahoma" panose="020B0604030504040204"/>
            </a:endParaRPr>
          </a:p>
          <a:p>
            <a:pPr>
              <a:spcBef>
                <a:spcPts val="100"/>
              </a:spcBef>
            </a:pPr>
            <a:r>
              <a:rPr sz="1600" spc="30" dirty="0">
                <a:solidFill>
                  <a:srgbClr val="213743"/>
                </a:solidFill>
                <a:cs typeface="Trebuchet MS" panose="020B0603020202020204"/>
              </a:rPr>
              <a:t>дo</a:t>
            </a:r>
            <a:r>
              <a:rPr sz="1600" spc="-95" dirty="0">
                <a:cs typeface="Trebuchet MS" panose="020B0603020202020204"/>
              </a:rPr>
              <a:t> </a:t>
            </a:r>
            <a:r>
              <a:rPr sz="1600" spc="110" dirty="0">
                <a:solidFill>
                  <a:srgbClr val="C00000"/>
                </a:solidFill>
                <a:cs typeface="Trebuchet MS" panose="020B0603020202020204"/>
              </a:rPr>
              <a:t>60</a:t>
            </a:r>
            <a:r>
              <a:rPr sz="1600" spc="-90" dirty="0">
                <a:cs typeface="Trebuchet MS" panose="020B0603020202020204"/>
              </a:rPr>
              <a:t> </a:t>
            </a:r>
            <a:r>
              <a:rPr sz="1600" spc="-55" dirty="0">
                <a:solidFill>
                  <a:srgbClr val="213743"/>
                </a:solidFill>
                <a:cs typeface="Trebuchet MS" panose="020B0603020202020204"/>
              </a:rPr>
              <a:t>мec.</a:t>
            </a:r>
            <a:endParaRPr sz="1600" dirty="0">
              <a:solidFill>
                <a:srgbClr val="213743"/>
              </a:solidFill>
              <a:cs typeface="Trebuchet MS" panose="020B060302020202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85881" b="-2790"/>
          <a:stretch>
            <a:fillRect/>
          </a:stretch>
        </p:blipFill>
        <p:spPr>
          <a:xfrm>
            <a:off x="9281244" y="1904004"/>
            <a:ext cx="474294" cy="44493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5"/>
          <a:srcRect r="81793"/>
          <a:stretch>
            <a:fillRect/>
          </a:stretch>
        </p:blipFill>
        <p:spPr>
          <a:xfrm>
            <a:off x="6566745" y="1904004"/>
            <a:ext cx="611592" cy="432854"/>
          </a:xfrm>
          <a:prstGeom prst="rect">
            <a:avLst/>
          </a:prstGeom>
        </p:spPr>
      </p:pic>
      <p:cxnSp>
        <p:nvCxnSpPr>
          <p:cNvPr id="70" name="Прямая соединительная линия 69"/>
          <p:cNvCxnSpPr/>
          <p:nvPr/>
        </p:nvCxnSpPr>
        <p:spPr>
          <a:xfrm>
            <a:off x="11640616" y="6400800"/>
            <a:ext cx="0" cy="457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75271" y="3530391"/>
            <a:ext cx="10878529" cy="0"/>
          </a:xfrm>
          <a:prstGeom prst="line">
            <a:avLst/>
          </a:prstGeom>
          <a:ln>
            <a:solidFill>
              <a:srgbClr val="2137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bject 2"/>
          <p:cNvSpPr txBox="1"/>
          <p:nvPr/>
        </p:nvSpPr>
        <p:spPr>
          <a:xfrm>
            <a:off x="3935761" y="3370276"/>
            <a:ext cx="4320478" cy="3077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ru-RU" sz="2000" b="1" dirty="0">
                <a:solidFill>
                  <a:srgbClr val="213743"/>
                </a:solidFill>
                <a:cs typeface="Calibri" panose="020F0502020204030204"/>
              </a:rPr>
              <a:t>ДОПОЛНИТЕЛЬНЫЕ УСЛОВИЯ:</a:t>
            </a:r>
          </a:p>
        </p:txBody>
      </p:sp>
      <p:grpSp>
        <p:nvGrpSpPr>
          <p:cNvPr id="4" name="object 18"/>
          <p:cNvGrpSpPr/>
          <p:nvPr/>
        </p:nvGrpSpPr>
        <p:grpSpPr>
          <a:xfrm>
            <a:off x="6507990" y="3997245"/>
            <a:ext cx="615974" cy="562810"/>
            <a:chOff x="5800505" y="3115263"/>
            <a:chExt cx="426720" cy="389890"/>
          </a:xfrm>
        </p:grpSpPr>
        <p:sp>
          <p:nvSpPr>
            <p:cNvPr id="72" name="object 19"/>
            <p:cNvSpPr/>
            <p:nvPr/>
          </p:nvSpPr>
          <p:spPr>
            <a:xfrm>
              <a:off x="5800505" y="3221530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5" h="283845">
                  <a:moveTo>
                    <a:pt x="141655" y="0"/>
                  </a:moveTo>
                  <a:lnTo>
                    <a:pt x="96926" y="7234"/>
                  </a:lnTo>
                  <a:lnTo>
                    <a:pt x="58046" y="27368"/>
                  </a:lnTo>
                  <a:lnTo>
                    <a:pt x="27364" y="58051"/>
                  </a:lnTo>
                  <a:lnTo>
                    <a:pt x="7232" y="96931"/>
                  </a:lnTo>
                  <a:lnTo>
                    <a:pt x="0" y="141655"/>
                  </a:lnTo>
                  <a:lnTo>
                    <a:pt x="7232" y="186380"/>
                  </a:lnTo>
                  <a:lnTo>
                    <a:pt x="27364" y="225260"/>
                  </a:lnTo>
                  <a:lnTo>
                    <a:pt x="58046" y="255942"/>
                  </a:lnTo>
                  <a:lnTo>
                    <a:pt x="96926" y="276077"/>
                  </a:lnTo>
                  <a:lnTo>
                    <a:pt x="141655" y="283311"/>
                  </a:lnTo>
                  <a:lnTo>
                    <a:pt x="186386" y="276077"/>
                  </a:lnTo>
                  <a:lnTo>
                    <a:pt x="193557" y="272364"/>
                  </a:lnTo>
                  <a:lnTo>
                    <a:pt x="141655" y="272364"/>
                  </a:lnTo>
                  <a:lnTo>
                    <a:pt x="90827" y="262076"/>
                  </a:lnTo>
                  <a:lnTo>
                    <a:pt x="49274" y="234037"/>
                  </a:lnTo>
                  <a:lnTo>
                    <a:pt x="21235" y="192484"/>
                  </a:lnTo>
                  <a:lnTo>
                    <a:pt x="10947" y="141655"/>
                  </a:lnTo>
                  <a:lnTo>
                    <a:pt x="21235" y="90827"/>
                  </a:lnTo>
                  <a:lnTo>
                    <a:pt x="49274" y="49274"/>
                  </a:lnTo>
                  <a:lnTo>
                    <a:pt x="90827" y="21235"/>
                  </a:lnTo>
                  <a:lnTo>
                    <a:pt x="141655" y="10947"/>
                  </a:lnTo>
                  <a:lnTo>
                    <a:pt x="193557" y="10947"/>
                  </a:lnTo>
                  <a:lnTo>
                    <a:pt x="186386" y="7234"/>
                  </a:lnTo>
                  <a:lnTo>
                    <a:pt x="141655" y="0"/>
                  </a:lnTo>
                  <a:close/>
                </a:path>
                <a:path w="283845" h="283845">
                  <a:moveTo>
                    <a:pt x="193557" y="10947"/>
                  </a:moveTo>
                  <a:lnTo>
                    <a:pt x="141655" y="10947"/>
                  </a:lnTo>
                  <a:lnTo>
                    <a:pt x="192484" y="21235"/>
                  </a:lnTo>
                  <a:lnTo>
                    <a:pt x="234037" y="49274"/>
                  </a:lnTo>
                  <a:lnTo>
                    <a:pt x="262076" y="90827"/>
                  </a:lnTo>
                  <a:lnTo>
                    <a:pt x="272364" y="141655"/>
                  </a:lnTo>
                  <a:lnTo>
                    <a:pt x="262076" y="192484"/>
                  </a:lnTo>
                  <a:lnTo>
                    <a:pt x="234037" y="234037"/>
                  </a:lnTo>
                  <a:lnTo>
                    <a:pt x="192484" y="262076"/>
                  </a:lnTo>
                  <a:lnTo>
                    <a:pt x="141655" y="272364"/>
                  </a:lnTo>
                  <a:lnTo>
                    <a:pt x="193557" y="272364"/>
                  </a:lnTo>
                  <a:lnTo>
                    <a:pt x="225269" y="255942"/>
                  </a:lnTo>
                  <a:lnTo>
                    <a:pt x="255954" y="225260"/>
                  </a:lnTo>
                  <a:lnTo>
                    <a:pt x="276090" y="186380"/>
                  </a:lnTo>
                  <a:lnTo>
                    <a:pt x="283324" y="141655"/>
                  </a:lnTo>
                  <a:lnTo>
                    <a:pt x="276090" y="96931"/>
                  </a:lnTo>
                  <a:lnTo>
                    <a:pt x="255954" y="58051"/>
                  </a:lnTo>
                  <a:lnTo>
                    <a:pt x="225269" y="27368"/>
                  </a:lnTo>
                  <a:lnTo>
                    <a:pt x="193557" y="10947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0917" y="3115263"/>
              <a:ext cx="336123" cy="324093"/>
            </a:xfrm>
            <a:prstGeom prst="rect">
              <a:avLst/>
            </a:prstGeom>
          </p:spPr>
        </p:pic>
      </p:grpSp>
      <p:sp>
        <p:nvSpPr>
          <p:cNvPr id="74" name="object 17"/>
          <p:cNvSpPr/>
          <p:nvPr/>
        </p:nvSpPr>
        <p:spPr>
          <a:xfrm flipH="1">
            <a:off x="7263737" y="3795720"/>
            <a:ext cx="47430" cy="967322"/>
          </a:xfrm>
          <a:custGeom>
            <a:avLst/>
            <a:gdLst/>
            <a:ahLst/>
            <a:cxnLst/>
            <a:rect l="l" t="t" r="r" b="b"/>
            <a:pathLst>
              <a:path h="923925">
                <a:moveTo>
                  <a:pt x="0" y="0"/>
                </a:moveTo>
                <a:lnTo>
                  <a:pt x="0" y="923823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16"/>
          <p:cNvSpPr txBox="1"/>
          <p:nvPr/>
        </p:nvSpPr>
        <p:spPr>
          <a:xfrm>
            <a:off x="7570729" y="3795719"/>
            <a:ext cx="3703320" cy="87132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sz="1500" b="1" spc="-50" dirty="0">
                <a:solidFill>
                  <a:srgbClr val="213743"/>
                </a:solidFill>
                <a:cs typeface="Tahoma" panose="020B0604030504040204"/>
              </a:rPr>
              <a:t>CO</a:t>
            </a:r>
            <a:r>
              <a:rPr lang="ru-RU" sz="1500" b="1" spc="-50" dirty="0">
                <a:solidFill>
                  <a:srgbClr val="213743"/>
                </a:solidFill>
                <a:cs typeface="Tahoma" panose="020B0604030504040204"/>
              </a:rPr>
              <a:t>ФИ</a:t>
            </a:r>
            <a:r>
              <a:rPr sz="1500" b="1" spc="-50" dirty="0">
                <a:solidFill>
                  <a:srgbClr val="213743"/>
                </a:solidFill>
                <a:cs typeface="Tahoma" panose="020B0604030504040204"/>
              </a:rPr>
              <a:t>HAHC</a:t>
            </a:r>
            <a:r>
              <a:rPr lang="ru-RU" sz="1500" b="1" spc="-50" dirty="0">
                <a:solidFill>
                  <a:srgbClr val="213743"/>
                </a:solidFill>
                <a:cs typeface="Tahoma" panose="020B0604030504040204"/>
              </a:rPr>
              <a:t>ИРОВАНИ</a:t>
            </a:r>
            <a:r>
              <a:rPr sz="1500" b="1" spc="-50" dirty="0">
                <a:solidFill>
                  <a:srgbClr val="213743"/>
                </a:solidFill>
                <a:cs typeface="Tahoma" panose="020B0604030504040204"/>
              </a:rPr>
              <a:t>E:</a:t>
            </a:r>
            <a:endParaRPr sz="1500" dirty="0">
              <a:solidFill>
                <a:srgbClr val="213743"/>
              </a:solidFill>
              <a:cs typeface="Tahoma" panose="020B0604030504040204"/>
            </a:endParaRPr>
          </a:p>
          <a:p>
            <a:pPr marL="12700">
              <a:lnSpc>
                <a:spcPts val="1740"/>
              </a:lnSpc>
              <a:spcBef>
                <a:spcPts val="600"/>
              </a:spcBef>
            </a:pPr>
            <a:r>
              <a:rPr sz="1400" spc="-60">
                <a:solidFill>
                  <a:srgbClr val="C00000"/>
                </a:solidFill>
                <a:cs typeface="Trebuchet MS" panose="020B0603020202020204"/>
              </a:rPr>
              <a:t>≥</a:t>
            </a:r>
            <a:r>
              <a:rPr sz="1400" spc="-7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lang="ru-RU" sz="1400" spc="110" dirty="0">
                <a:solidFill>
                  <a:srgbClr val="C00000"/>
                </a:solidFill>
                <a:cs typeface="Trebuchet MS" panose="020B0603020202020204"/>
              </a:rPr>
              <a:t>2</a:t>
            </a:r>
            <a:r>
              <a:rPr sz="1400" spc="110">
                <a:solidFill>
                  <a:srgbClr val="C00000"/>
                </a:solidFill>
                <a:cs typeface="Trebuchet MS" panose="020B0603020202020204"/>
              </a:rPr>
              <a:t>0</a:t>
            </a:r>
            <a:r>
              <a:rPr sz="1400" spc="-7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400" spc="240" dirty="0">
                <a:solidFill>
                  <a:srgbClr val="C00000"/>
                </a:solidFill>
                <a:cs typeface="Trebuchet MS" panose="020B0603020202020204"/>
              </a:rPr>
              <a:t>%</a:t>
            </a:r>
            <a:r>
              <a:rPr sz="1400" spc="-7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400" spc="15" dirty="0" err="1">
                <a:solidFill>
                  <a:srgbClr val="213743"/>
                </a:solidFill>
                <a:cs typeface="Trebuchet MS" panose="020B0603020202020204"/>
              </a:rPr>
              <a:t>бюд</a:t>
            </a:r>
            <a:r>
              <a:rPr lang="ru-RU" sz="1400" spc="15" dirty="0">
                <a:solidFill>
                  <a:srgbClr val="213743"/>
                </a:solidFill>
                <a:cs typeface="Trebuchet MS" panose="020B0603020202020204"/>
              </a:rPr>
              <a:t>ж</a:t>
            </a:r>
            <a:r>
              <a:rPr sz="1400" spc="15" dirty="0" err="1">
                <a:solidFill>
                  <a:srgbClr val="213743"/>
                </a:solidFill>
                <a:cs typeface="Trebuchet MS" panose="020B0603020202020204"/>
              </a:rPr>
              <a:t>eтa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-20" dirty="0">
                <a:solidFill>
                  <a:srgbClr val="213743"/>
                </a:solidFill>
                <a:cs typeface="Trebuchet MS" panose="020B0603020202020204"/>
              </a:rPr>
              <a:t>пpoeктa,</a:t>
            </a:r>
            <a:endParaRPr sz="1400" dirty="0">
              <a:solidFill>
                <a:srgbClr val="213743"/>
              </a:solidFill>
              <a:cs typeface="Trebuchet MS" panose="020B0603020202020204"/>
            </a:endParaRPr>
          </a:p>
          <a:p>
            <a:pPr marL="12700" marR="5080">
              <a:lnSpc>
                <a:spcPts val="1680"/>
              </a:lnSpc>
              <a:spcBef>
                <a:spcPts val="600"/>
              </a:spcBef>
            </a:pPr>
            <a:r>
              <a:rPr sz="1400" spc="45" dirty="0">
                <a:solidFill>
                  <a:srgbClr val="213743"/>
                </a:solidFill>
                <a:cs typeface="Trebuchet MS" panose="020B0603020202020204"/>
              </a:rPr>
              <a:t>в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-105" dirty="0">
                <a:solidFill>
                  <a:srgbClr val="213743"/>
                </a:solidFill>
                <a:cs typeface="Trebuchet MS" panose="020B0603020202020204"/>
              </a:rPr>
              <a:t>т.ч.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60" dirty="0">
                <a:solidFill>
                  <a:srgbClr val="213743"/>
                </a:solidFill>
                <a:cs typeface="Trebuchet MS" panose="020B0603020202020204"/>
              </a:rPr>
              <a:t>зa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15" dirty="0" err="1">
                <a:solidFill>
                  <a:srgbClr val="213743"/>
                </a:solidFill>
                <a:cs typeface="Trebuchet MS" panose="020B0603020202020204"/>
              </a:rPr>
              <a:t>cчeт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ru-RU" sz="1400" spc="-70" dirty="0">
                <a:solidFill>
                  <a:srgbClr val="213743"/>
                </a:solidFill>
                <a:cs typeface="Trebuchet MS" panose="020B0603020202020204"/>
              </a:rPr>
              <a:t>частных инвесторов или банков</a:t>
            </a:r>
            <a:endParaRPr sz="1400" dirty="0">
              <a:solidFill>
                <a:srgbClr val="213743"/>
              </a:solidFill>
              <a:cs typeface="Trebuchet MS" panose="020B0603020202020204"/>
            </a:endParaRPr>
          </a:p>
        </p:txBody>
      </p:sp>
      <p:grpSp>
        <p:nvGrpSpPr>
          <p:cNvPr id="6" name="object 23"/>
          <p:cNvGrpSpPr/>
          <p:nvPr/>
        </p:nvGrpSpPr>
        <p:grpSpPr>
          <a:xfrm>
            <a:off x="6472240" y="5754588"/>
            <a:ext cx="610474" cy="560977"/>
            <a:chOff x="5810015" y="4845765"/>
            <a:chExt cx="422909" cy="388620"/>
          </a:xfrm>
        </p:grpSpPr>
        <p:sp>
          <p:nvSpPr>
            <p:cNvPr id="77" name="object 24"/>
            <p:cNvSpPr/>
            <p:nvPr/>
          </p:nvSpPr>
          <p:spPr>
            <a:xfrm>
              <a:off x="5890802" y="5088944"/>
              <a:ext cx="342265" cy="136525"/>
            </a:xfrm>
            <a:custGeom>
              <a:avLst/>
              <a:gdLst/>
              <a:ahLst/>
              <a:cxnLst/>
              <a:rect l="l" t="t" r="r" b="b"/>
              <a:pathLst>
                <a:path w="342264" h="136525">
                  <a:moveTo>
                    <a:pt x="60807" y="0"/>
                  </a:moveTo>
                  <a:lnTo>
                    <a:pt x="35279" y="2094"/>
                  </a:lnTo>
                  <a:lnTo>
                    <a:pt x="16383" y="6743"/>
                  </a:lnTo>
                  <a:lnTo>
                    <a:pt x="4496" y="11497"/>
                  </a:lnTo>
                  <a:lnTo>
                    <a:pt x="0" y="13906"/>
                  </a:lnTo>
                  <a:lnTo>
                    <a:pt x="5829" y="23190"/>
                  </a:lnTo>
                  <a:lnTo>
                    <a:pt x="9594" y="21229"/>
                  </a:lnTo>
                  <a:lnTo>
                    <a:pt x="20307" y="17025"/>
                  </a:lnTo>
                  <a:lnTo>
                    <a:pt x="37526" y="12844"/>
                  </a:lnTo>
                  <a:lnTo>
                    <a:pt x="60807" y="10947"/>
                  </a:lnTo>
                  <a:lnTo>
                    <a:pt x="70839" y="11436"/>
                  </a:lnTo>
                  <a:lnTo>
                    <a:pt x="80302" y="12720"/>
                  </a:lnTo>
                  <a:lnTo>
                    <a:pt x="89336" y="14521"/>
                  </a:lnTo>
                  <a:lnTo>
                    <a:pt x="112390" y="19710"/>
                  </a:lnTo>
                  <a:lnTo>
                    <a:pt x="119329" y="20725"/>
                  </a:lnTo>
                  <a:lnTo>
                    <a:pt x="126174" y="21107"/>
                  </a:lnTo>
                  <a:lnTo>
                    <a:pt x="225653" y="21818"/>
                  </a:lnTo>
                  <a:lnTo>
                    <a:pt x="229120" y="23114"/>
                  </a:lnTo>
                  <a:lnTo>
                    <a:pt x="235699" y="28714"/>
                  </a:lnTo>
                  <a:lnTo>
                    <a:pt x="236156" y="34620"/>
                  </a:lnTo>
                  <a:lnTo>
                    <a:pt x="230720" y="41617"/>
                  </a:lnTo>
                  <a:lnTo>
                    <a:pt x="227330" y="44996"/>
                  </a:lnTo>
                  <a:lnTo>
                    <a:pt x="129628" y="55473"/>
                  </a:lnTo>
                  <a:lnTo>
                    <a:pt x="126111" y="57416"/>
                  </a:lnTo>
                  <a:lnTo>
                    <a:pt x="121285" y="63563"/>
                  </a:lnTo>
                  <a:lnTo>
                    <a:pt x="120256" y="67335"/>
                  </a:lnTo>
                  <a:lnTo>
                    <a:pt x="121793" y="78676"/>
                  </a:lnTo>
                  <a:lnTo>
                    <a:pt x="128714" y="84162"/>
                  </a:lnTo>
                  <a:lnTo>
                    <a:pt x="135369" y="83477"/>
                  </a:lnTo>
                  <a:lnTo>
                    <a:pt x="166406" y="85986"/>
                  </a:lnTo>
                  <a:lnTo>
                    <a:pt x="190556" y="87257"/>
                  </a:lnTo>
                  <a:lnTo>
                    <a:pt x="209702" y="87096"/>
                  </a:lnTo>
                  <a:lnTo>
                    <a:pt x="241783" y="79171"/>
                  </a:lnTo>
                  <a:lnTo>
                    <a:pt x="275526" y="64930"/>
                  </a:lnTo>
                  <a:lnTo>
                    <a:pt x="302564" y="51072"/>
                  </a:lnTo>
                  <a:lnTo>
                    <a:pt x="314528" y="44297"/>
                  </a:lnTo>
                  <a:lnTo>
                    <a:pt x="322440" y="40754"/>
                  </a:lnTo>
                  <a:lnTo>
                    <a:pt x="328536" y="42532"/>
                  </a:lnTo>
                  <a:lnTo>
                    <a:pt x="332409" y="49707"/>
                  </a:lnTo>
                  <a:lnTo>
                    <a:pt x="330504" y="55803"/>
                  </a:lnTo>
                  <a:lnTo>
                    <a:pt x="251485" y="104775"/>
                  </a:lnTo>
                  <a:lnTo>
                    <a:pt x="211047" y="121689"/>
                  </a:lnTo>
                  <a:lnTo>
                    <a:pt x="167474" y="125145"/>
                  </a:lnTo>
                  <a:lnTo>
                    <a:pt x="10083" y="118338"/>
                  </a:lnTo>
                  <a:lnTo>
                    <a:pt x="9613" y="129286"/>
                  </a:lnTo>
                  <a:lnTo>
                    <a:pt x="167233" y="136093"/>
                  </a:lnTo>
                  <a:lnTo>
                    <a:pt x="192787" y="135371"/>
                  </a:lnTo>
                  <a:lnTo>
                    <a:pt x="213566" y="132346"/>
                  </a:lnTo>
                  <a:lnTo>
                    <a:pt x="256984" y="114236"/>
                  </a:lnTo>
                  <a:lnTo>
                    <a:pt x="327812" y="70535"/>
                  </a:lnTo>
                  <a:lnTo>
                    <a:pt x="342067" y="47631"/>
                  </a:lnTo>
                  <a:lnTo>
                    <a:pt x="340106" y="40919"/>
                  </a:lnTo>
                  <a:lnTo>
                    <a:pt x="335523" y="35607"/>
                  </a:lnTo>
                  <a:lnTo>
                    <a:pt x="328612" y="32264"/>
                  </a:lnTo>
                  <a:lnTo>
                    <a:pt x="319796" y="31664"/>
                  </a:lnTo>
                  <a:lnTo>
                    <a:pt x="309499" y="34582"/>
                  </a:lnTo>
                  <a:lnTo>
                    <a:pt x="298466" y="40802"/>
                  </a:lnTo>
                  <a:lnTo>
                    <a:pt x="272176" y="54340"/>
                  </a:lnTo>
                  <a:lnTo>
                    <a:pt x="239358" y="68397"/>
                  </a:lnTo>
                  <a:lnTo>
                    <a:pt x="208737" y="76174"/>
                  </a:lnTo>
                  <a:lnTo>
                    <a:pt x="190098" y="76289"/>
                  </a:lnTo>
                  <a:lnTo>
                    <a:pt x="166079" y="74990"/>
                  </a:lnTo>
                  <a:lnTo>
                    <a:pt x="135432" y="72567"/>
                  </a:lnTo>
                  <a:lnTo>
                    <a:pt x="133464" y="72745"/>
                  </a:lnTo>
                  <a:lnTo>
                    <a:pt x="131876" y="71437"/>
                  </a:lnTo>
                  <a:lnTo>
                    <a:pt x="131521" y="68821"/>
                  </a:lnTo>
                  <a:lnTo>
                    <a:pt x="131762" y="67970"/>
                  </a:lnTo>
                  <a:lnTo>
                    <a:pt x="132892" y="66522"/>
                  </a:lnTo>
                  <a:lnTo>
                    <a:pt x="133756" y="66040"/>
                  </a:lnTo>
                  <a:lnTo>
                    <a:pt x="230860" y="55613"/>
                  </a:lnTo>
                  <a:lnTo>
                    <a:pt x="236512" y="51993"/>
                  </a:lnTo>
                  <a:lnTo>
                    <a:pt x="241515" y="45580"/>
                  </a:lnTo>
                  <a:lnTo>
                    <a:pt x="245195" y="38380"/>
                  </a:lnTo>
                  <a:lnTo>
                    <a:pt x="245940" y="30662"/>
                  </a:lnTo>
                  <a:lnTo>
                    <a:pt x="243825" y="23275"/>
                  </a:lnTo>
                  <a:lnTo>
                    <a:pt x="238925" y="17068"/>
                  </a:lnTo>
                  <a:lnTo>
                    <a:pt x="234302" y="13119"/>
                  </a:lnTo>
                  <a:lnTo>
                    <a:pt x="228358" y="10909"/>
                  </a:lnTo>
                  <a:lnTo>
                    <a:pt x="126174" y="10160"/>
                  </a:lnTo>
                  <a:lnTo>
                    <a:pt x="120239" y="9816"/>
                  </a:lnTo>
                  <a:lnTo>
                    <a:pt x="114057" y="8890"/>
                  </a:lnTo>
                  <a:lnTo>
                    <a:pt x="91645" y="3814"/>
                  </a:lnTo>
                  <a:lnTo>
                    <a:pt x="82040" y="1914"/>
                  </a:lnTo>
                  <a:lnTo>
                    <a:pt x="71775" y="533"/>
                  </a:lnTo>
                  <a:lnTo>
                    <a:pt x="60807" y="0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10015" y="5093218"/>
              <a:ext cx="96532" cy="140893"/>
            </a:xfrm>
            <a:prstGeom prst="rect">
              <a:avLst/>
            </a:prstGeom>
          </p:spPr>
        </p:pic>
        <p:pic>
          <p:nvPicPr>
            <p:cNvPr id="79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39506" y="4845765"/>
              <a:ext cx="208572" cy="208584"/>
            </a:xfrm>
            <a:prstGeom prst="rect">
              <a:avLst/>
            </a:prstGeom>
          </p:spPr>
        </p:pic>
      </p:grpSp>
      <p:sp>
        <p:nvSpPr>
          <p:cNvPr id="81" name="object 21"/>
          <p:cNvSpPr txBox="1"/>
          <p:nvPr/>
        </p:nvSpPr>
        <p:spPr>
          <a:xfrm>
            <a:off x="7570729" y="5466225"/>
            <a:ext cx="2605405" cy="709168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spcBef>
                <a:spcPts val="450"/>
              </a:spcBef>
            </a:pP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OБЩ</a:t>
            </a:r>
            <a:r>
              <a:rPr lang="ru-RU" sz="1500" b="1" spc="-85" dirty="0">
                <a:solidFill>
                  <a:srgbClr val="213743"/>
                </a:solidFill>
                <a:cs typeface="Tahoma" panose="020B0604030504040204"/>
              </a:rPr>
              <a:t>И</a:t>
            </a: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Й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500" b="1" spc="-35" dirty="0">
                <a:solidFill>
                  <a:srgbClr val="213743"/>
                </a:solidFill>
                <a:cs typeface="Tahoma" panose="020B0604030504040204"/>
              </a:rPr>
              <a:t>БЮД</a:t>
            </a:r>
            <a:r>
              <a:rPr lang="ru-RU" sz="1500" b="1" spc="-35" dirty="0">
                <a:solidFill>
                  <a:srgbClr val="213743"/>
                </a:solidFill>
                <a:cs typeface="Tahoma" panose="020B0604030504040204"/>
              </a:rPr>
              <a:t>Ж</a:t>
            </a:r>
            <a:r>
              <a:rPr sz="1500" b="1" spc="-35" dirty="0">
                <a:solidFill>
                  <a:srgbClr val="213743"/>
                </a:solidFill>
                <a:cs typeface="Tahoma" panose="020B0604030504040204"/>
              </a:rPr>
              <a:t>ET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500" b="1" spc="-70" dirty="0">
                <a:solidFill>
                  <a:srgbClr val="213743"/>
                </a:solidFill>
                <a:cs typeface="Tahoma" panose="020B0604030504040204"/>
              </a:rPr>
              <a:t>ПPOEKTA:</a:t>
            </a:r>
            <a:endParaRPr sz="1500" dirty="0">
              <a:solidFill>
                <a:srgbClr val="213743"/>
              </a:solidFill>
              <a:cs typeface="Tahoma" panose="020B0604030504040204"/>
            </a:endParaRPr>
          </a:p>
          <a:p>
            <a:pPr marL="12700">
              <a:spcBef>
                <a:spcPts val="350"/>
              </a:spcBef>
            </a:pPr>
            <a:r>
              <a:rPr lang="ru-RU" sz="1400" spc="10" dirty="0">
                <a:solidFill>
                  <a:srgbClr val="213743"/>
                </a:solidFill>
                <a:cs typeface="Trebuchet MS" panose="020B0603020202020204"/>
              </a:rPr>
              <a:t>О</a:t>
            </a:r>
            <a:r>
              <a:rPr sz="1400" spc="10">
                <a:solidFill>
                  <a:srgbClr val="213743"/>
                </a:solidFill>
                <a:cs typeface="Trebuchet MS" panose="020B0603020202020204"/>
              </a:rPr>
              <a:t>т</a:t>
            </a:r>
            <a:r>
              <a:rPr sz="1400" spc="-90">
                <a:cs typeface="Trebuchet MS" panose="020B0603020202020204"/>
              </a:rPr>
              <a:t> </a:t>
            </a:r>
            <a:r>
              <a:rPr lang="ru-RU" sz="1400" spc="-90" dirty="0">
                <a:cs typeface="Trebuchet MS" panose="020B0603020202020204"/>
              </a:rPr>
              <a:t> </a:t>
            </a:r>
            <a:r>
              <a:rPr lang="ru-RU" sz="1400" spc="110" dirty="0">
                <a:solidFill>
                  <a:srgbClr val="C00000"/>
                </a:solidFill>
                <a:cs typeface="Trebuchet MS" panose="020B0603020202020204"/>
              </a:rPr>
              <a:t>25</a:t>
            </a:r>
            <a:r>
              <a:rPr lang="ru-RU" sz="2400" spc="11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400" spc="15">
                <a:solidFill>
                  <a:srgbClr val="213743"/>
                </a:solidFill>
                <a:cs typeface="Trebuchet MS" panose="020B0603020202020204"/>
              </a:rPr>
              <a:t>м</a:t>
            </a:r>
            <a:r>
              <a:rPr lang="ru-RU" sz="1400" spc="15" dirty="0">
                <a:solidFill>
                  <a:srgbClr val="213743"/>
                </a:solidFill>
                <a:cs typeface="Trebuchet MS" panose="020B0603020202020204"/>
              </a:rPr>
              <a:t>л</a:t>
            </a:r>
            <a:r>
              <a:rPr sz="1400" spc="15" dirty="0">
                <a:solidFill>
                  <a:srgbClr val="213743"/>
                </a:solidFill>
                <a:cs typeface="Trebuchet MS" panose="020B0603020202020204"/>
              </a:rPr>
              <a:t>н</a:t>
            </a:r>
            <a:r>
              <a:rPr sz="1400" spc="-9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ru-RU" sz="1400" spc="60" dirty="0">
                <a:solidFill>
                  <a:srgbClr val="213743"/>
                </a:solidFill>
                <a:cs typeface="Trebuchet MS" panose="020B0603020202020204"/>
              </a:rPr>
              <a:t>руб.</a:t>
            </a:r>
            <a:endParaRPr sz="1400" dirty="0">
              <a:solidFill>
                <a:srgbClr val="213743"/>
              </a:solidFill>
              <a:cs typeface="Trebuchet MS" panose="020B0603020202020204"/>
            </a:endParaRPr>
          </a:p>
        </p:txBody>
      </p:sp>
      <p:sp>
        <p:nvSpPr>
          <p:cNvPr id="47" name="object 32"/>
          <p:cNvSpPr/>
          <p:nvPr/>
        </p:nvSpPr>
        <p:spPr>
          <a:xfrm>
            <a:off x="7334721" y="5522323"/>
            <a:ext cx="45719" cy="1119671"/>
          </a:xfrm>
          <a:custGeom>
            <a:avLst/>
            <a:gdLst/>
            <a:ahLst/>
            <a:cxnLst/>
            <a:rect l="l" t="t" r="r" b="b"/>
            <a:pathLst>
              <a:path h="968375">
                <a:moveTo>
                  <a:pt x="0" y="0"/>
                </a:moveTo>
                <a:lnTo>
                  <a:pt x="0" y="967803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7"/>
          <p:cNvSpPr/>
          <p:nvPr/>
        </p:nvSpPr>
        <p:spPr>
          <a:xfrm flipH="1">
            <a:off x="1205641" y="3795720"/>
            <a:ext cx="47430" cy="967322"/>
          </a:xfrm>
          <a:custGeom>
            <a:avLst/>
            <a:gdLst/>
            <a:ahLst/>
            <a:cxnLst/>
            <a:rect l="l" t="t" r="r" b="b"/>
            <a:pathLst>
              <a:path h="923925">
                <a:moveTo>
                  <a:pt x="0" y="0"/>
                </a:moveTo>
                <a:lnTo>
                  <a:pt x="0" y="923823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334" y="-23978"/>
            <a:ext cx="1729726" cy="16846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Номер слайда 59"/>
          <p:cNvSpPr>
            <a:spLocks noGrp="1"/>
          </p:cNvSpPr>
          <p:nvPr>
            <p:ph type="sldNum" sz="quarter" idx="12"/>
          </p:nvPr>
        </p:nvSpPr>
        <p:spPr>
          <a:xfrm>
            <a:off x="11640614" y="6379844"/>
            <a:ext cx="412369" cy="365125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7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9376" y="1335677"/>
            <a:ext cx="5425482" cy="1715407"/>
          </a:xfrm>
          <a:prstGeom prst="rect">
            <a:avLst/>
          </a:prstGeom>
          <a:solidFill>
            <a:schemeClr val="bg1"/>
          </a:solidFill>
          <a:effectLst>
            <a:outerShdw blurRad="152400" dist="762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bIns="144000">
            <a:noAutofit/>
          </a:bodyPr>
          <a:lstStyle/>
          <a:p>
            <a:pPr marL="12700">
              <a:spcBef>
                <a:spcPts val="600"/>
              </a:spcBef>
            </a:pPr>
            <a:r>
              <a:rPr lang="ru-RU" spc="-70" dirty="0">
                <a:solidFill>
                  <a:srgbClr val="C00000"/>
                </a:solidFill>
                <a:cs typeface="Tahoma" panose="020B0604030504040204"/>
              </a:rPr>
              <a:t>ОБЛАСТЬ ПРИМЕНЕНИЯ</a:t>
            </a:r>
          </a:p>
          <a:p>
            <a:pPr marL="12700">
              <a:spcBef>
                <a:spcPts val="600"/>
              </a:spcBef>
            </a:pPr>
            <a:r>
              <a:rPr lang="ru-RU" sz="1400" dirty="0"/>
              <a:t>Программа направлена на предоставление промышленным предприятиям финансовой поддержки в форме займов в целях реализации ими проектов по роботизации производства путем внедрения промышленных роботов и/или промышленных робототехнических комплексов в производственный процесс.</a:t>
            </a:r>
            <a:endParaRPr lang="ru-RU" sz="1400" dirty="0">
              <a:solidFill>
                <a:srgbClr val="213743"/>
              </a:solidFill>
              <a:cs typeface="Calibri" panose="020F0502020204030204"/>
            </a:endParaRPr>
          </a:p>
        </p:txBody>
      </p:sp>
      <p:grpSp>
        <p:nvGrpSpPr>
          <p:cNvPr id="33" name="object 27"/>
          <p:cNvGrpSpPr/>
          <p:nvPr/>
        </p:nvGrpSpPr>
        <p:grpSpPr>
          <a:xfrm>
            <a:off x="551384" y="4070531"/>
            <a:ext cx="557310" cy="567393"/>
            <a:chOff x="476605" y="3290363"/>
            <a:chExt cx="386080" cy="393065"/>
          </a:xfrm>
        </p:grpSpPr>
        <p:pic>
          <p:nvPicPr>
            <p:cNvPr id="34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805" y="3513462"/>
              <a:ext cx="165634" cy="169668"/>
            </a:xfrm>
            <a:prstGeom prst="rect">
              <a:avLst/>
            </a:prstGeom>
          </p:spPr>
        </p:pic>
        <p:sp>
          <p:nvSpPr>
            <p:cNvPr id="35" name="object 29"/>
            <p:cNvSpPr/>
            <p:nvPr/>
          </p:nvSpPr>
          <p:spPr>
            <a:xfrm>
              <a:off x="476605" y="3290363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40" h="269239">
                  <a:moveTo>
                    <a:pt x="136423" y="0"/>
                  </a:moveTo>
                  <a:lnTo>
                    <a:pt x="84899" y="9396"/>
                  </a:lnTo>
                  <a:lnTo>
                    <a:pt x="40805" y="37909"/>
                  </a:lnTo>
                  <a:lnTo>
                    <a:pt x="10944" y="81030"/>
                  </a:lnTo>
                  <a:lnTo>
                    <a:pt x="0" y="132333"/>
                  </a:lnTo>
                  <a:lnTo>
                    <a:pt x="2171" y="158791"/>
                  </a:lnTo>
                  <a:lnTo>
                    <a:pt x="21358" y="207187"/>
                  </a:lnTo>
                  <a:lnTo>
                    <a:pt x="59149" y="245771"/>
                  </a:lnTo>
                  <a:lnTo>
                    <a:pt x="108207" y="266166"/>
                  </a:lnTo>
                  <a:lnTo>
                    <a:pt x="134391" y="268719"/>
                  </a:lnTo>
                  <a:lnTo>
                    <a:pt x="159573" y="266352"/>
                  </a:lnTo>
                  <a:lnTo>
                    <a:pt x="184042" y="259260"/>
                  </a:lnTo>
                  <a:lnTo>
                    <a:pt x="186987" y="257748"/>
                  </a:lnTo>
                  <a:lnTo>
                    <a:pt x="132484" y="257748"/>
                  </a:lnTo>
                  <a:lnTo>
                    <a:pt x="86156" y="248012"/>
                  </a:lnTo>
                  <a:lnTo>
                    <a:pt x="45758" y="220319"/>
                  </a:lnTo>
                  <a:lnTo>
                    <a:pt x="19562" y="179900"/>
                  </a:lnTo>
                  <a:lnTo>
                    <a:pt x="10960" y="132499"/>
                  </a:lnTo>
                  <a:lnTo>
                    <a:pt x="13695" y="108273"/>
                  </a:lnTo>
                  <a:lnTo>
                    <a:pt x="32664" y="64374"/>
                  </a:lnTo>
                  <a:lnTo>
                    <a:pt x="67110" y="30833"/>
                  </a:lnTo>
                  <a:lnTo>
                    <a:pt x="110561" y="13213"/>
                  </a:lnTo>
                  <a:lnTo>
                    <a:pt x="134327" y="10934"/>
                  </a:lnTo>
                  <a:lnTo>
                    <a:pt x="187685" y="10934"/>
                  </a:lnTo>
                  <a:lnTo>
                    <a:pt x="162807" y="2982"/>
                  </a:lnTo>
                  <a:lnTo>
                    <a:pt x="136423" y="0"/>
                  </a:lnTo>
                  <a:close/>
                </a:path>
                <a:path w="269240" h="269239">
                  <a:moveTo>
                    <a:pt x="187685" y="10934"/>
                  </a:moveTo>
                  <a:lnTo>
                    <a:pt x="134962" y="10934"/>
                  </a:lnTo>
                  <a:lnTo>
                    <a:pt x="136258" y="10960"/>
                  </a:lnTo>
                  <a:lnTo>
                    <a:pt x="160489" y="13695"/>
                  </a:lnTo>
                  <a:lnTo>
                    <a:pt x="204379" y="32664"/>
                  </a:lnTo>
                  <a:lnTo>
                    <a:pt x="238171" y="67505"/>
                  </a:lnTo>
                  <a:lnTo>
                    <a:pt x="255794" y="111954"/>
                  </a:lnTo>
                  <a:lnTo>
                    <a:pt x="257797" y="136258"/>
                  </a:lnTo>
                  <a:lnTo>
                    <a:pt x="255054" y="160496"/>
                  </a:lnTo>
                  <a:lnTo>
                    <a:pt x="236080" y="204391"/>
                  </a:lnTo>
                  <a:lnTo>
                    <a:pt x="179087" y="249435"/>
                  </a:lnTo>
                  <a:lnTo>
                    <a:pt x="132484" y="257748"/>
                  </a:lnTo>
                  <a:lnTo>
                    <a:pt x="186987" y="257748"/>
                  </a:lnTo>
                  <a:lnTo>
                    <a:pt x="227939" y="230847"/>
                  </a:lnTo>
                  <a:lnTo>
                    <a:pt x="257806" y="187732"/>
                  </a:lnTo>
                  <a:lnTo>
                    <a:pt x="268757" y="136436"/>
                  </a:lnTo>
                  <a:lnTo>
                    <a:pt x="266571" y="109976"/>
                  </a:lnTo>
                  <a:lnTo>
                    <a:pt x="259368" y="84826"/>
                  </a:lnTo>
                  <a:lnTo>
                    <a:pt x="247379" y="61576"/>
                  </a:lnTo>
                  <a:lnTo>
                    <a:pt x="230835" y="40817"/>
                  </a:lnTo>
                  <a:lnTo>
                    <a:pt x="210588" y="23640"/>
                  </a:lnTo>
                  <a:lnTo>
                    <a:pt x="187685" y="10934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305" y="3314561"/>
              <a:ext cx="168485" cy="174777"/>
            </a:xfrm>
            <a:prstGeom prst="rect">
              <a:avLst/>
            </a:prstGeom>
          </p:spPr>
        </p:pic>
      </p:grpSp>
      <p:grpSp>
        <p:nvGrpSpPr>
          <p:cNvPr id="38" name="object 33"/>
          <p:cNvGrpSpPr/>
          <p:nvPr/>
        </p:nvGrpSpPr>
        <p:grpSpPr>
          <a:xfrm>
            <a:off x="626194" y="5820809"/>
            <a:ext cx="476647" cy="450981"/>
            <a:chOff x="517638" y="5087337"/>
            <a:chExt cx="330200" cy="312420"/>
          </a:xfrm>
        </p:grpSpPr>
        <p:sp>
          <p:nvSpPr>
            <p:cNvPr id="39" name="object 34"/>
            <p:cNvSpPr/>
            <p:nvPr/>
          </p:nvSpPr>
          <p:spPr>
            <a:xfrm>
              <a:off x="517638" y="5131763"/>
              <a:ext cx="330200" cy="90170"/>
            </a:xfrm>
            <a:custGeom>
              <a:avLst/>
              <a:gdLst/>
              <a:ahLst/>
              <a:cxnLst/>
              <a:rect l="l" t="t" r="r" b="b"/>
              <a:pathLst>
                <a:path w="330200" h="90170">
                  <a:moveTo>
                    <a:pt x="310896" y="0"/>
                  </a:moveTo>
                  <a:lnTo>
                    <a:pt x="18884" y="0"/>
                  </a:lnTo>
                  <a:lnTo>
                    <a:pt x="11540" y="1653"/>
                  </a:lnTo>
                  <a:lnTo>
                    <a:pt x="5537" y="6159"/>
                  </a:lnTo>
                  <a:lnTo>
                    <a:pt x="1486" y="12837"/>
                  </a:lnTo>
                  <a:lnTo>
                    <a:pt x="0" y="21005"/>
                  </a:lnTo>
                  <a:lnTo>
                    <a:pt x="25" y="69037"/>
                  </a:lnTo>
                  <a:lnTo>
                    <a:pt x="1511" y="77207"/>
                  </a:lnTo>
                  <a:lnTo>
                    <a:pt x="5561" y="83889"/>
                  </a:lnTo>
                  <a:lnTo>
                    <a:pt x="11560" y="88400"/>
                  </a:lnTo>
                  <a:lnTo>
                    <a:pt x="18897" y="90055"/>
                  </a:lnTo>
                  <a:lnTo>
                    <a:pt x="26239" y="88400"/>
                  </a:lnTo>
                  <a:lnTo>
                    <a:pt x="32238" y="83889"/>
                  </a:lnTo>
                  <a:lnTo>
                    <a:pt x="35142" y="79095"/>
                  </a:lnTo>
                  <a:lnTo>
                    <a:pt x="14528" y="79095"/>
                  </a:lnTo>
                  <a:lnTo>
                    <a:pt x="10985" y="74587"/>
                  </a:lnTo>
                  <a:lnTo>
                    <a:pt x="10960" y="15455"/>
                  </a:lnTo>
                  <a:lnTo>
                    <a:pt x="14516" y="10947"/>
                  </a:lnTo>
                  <a:lnTo>
                    <a:pt x="327138" y="10947"/>
                  </a:lnTo>
                  <a:lnTo>
                    <a:pt x="324237" y="6159"/>
                  </a:lnTo>
                  <a:lnTo>
                    <a:pt x="318238" y="1653"/>
                  </a:lnTo>
                  <a:lnTo>
                    <a:pt x="310896" y="0"/>
                  </a:lnTo>
                  <a:close/>
                </a:path>
                <a:path w="330200" h="90170">
                  <a:moveTo>
                    <a:pt x="300341" y="41998"/>
                  </a:moveTo>
                  <a:lnTo>
                    <a:pt x="288467" y="41998"/>
                  </a:lnTo>
                  <a:lnTo>
                    <a:pt x="292023" y="46520"/>
                  </a:lnTo>
                  <a:lnTo>
                    <a:pt x="292023" y="69037"/>
                  </a:lnTo>
                  <a:lnTo>
                    <a:pt x="293508" y="77207"/>
                  </a:lnTo>
                  <a:lnTo>
                    <a:pt x="297554" y="83889"/>
                  </a:lnTo>
                  <a:lnTo>
                    <a:pt x="303553" y="88400"/>
                  </a:lnTo>
                  <a:lnTo>
                    <a:pt x="310896" y="90055"/>
                  </a:lnTo>
                  <a:lnTo>
                    <a:pt x="318238" y="88400"/>
                  </a:lnTo>
                  <a:lnTo>
                    <a:pt x="324237" y="83889"/>
                  </a:lnTo>
                  <a:lnTo>
                    <a:pt x="327140" y="79095"/>
                  </a:lnTo>
                  <a:lnTo>
                    <a:pt x="306527" y="79095"/>
                  </a:lnTo>
                  <a:lnTo>
                    <a:pt x="302971" y="74587"/>
                  </a:lnTo>
                  <a:lnTo>
                    <a:pt x="302971" y="52057"/>
                  </a:lnTo>
                  <a:lnTo>
                    <a:pt x="301486" y="43888"/>
                  </a:lnTo>
                  <a:lnTo>
                    <a:pt x="300341" y="41998"/>
                  </a:lnTo>
                  <a:close/>
                </a:path>
                <a:path w="330200" h="90170">
                  <a:moveTo>
                    <a:pt x="284098" y="31051"/>
                  </a:moveTo>
                  <a:lnTo>
                    <a:pt x="45694" y="31051"/>
                  </a:lnTo>
                  <a:lnTo>
                    <a:pt x="38357" y="32704"/>
                  </a:lnTo>
                  <a:lnTo>
                    <a:pt x="32358" y="37211"/>
                  </a:lnTo>
                  <a:lnTo>
                    <a:pt x="28308" y="43888"/>
                  </a:lnTo>
                  <a:lnTo>
                    <a:pt x="26822" y="52057"/>
                  </a:lnTo>
                  <a:lnTo>
                    <a:pt x="26822" y="74587"/>
                  </a:lnTo>
                  <a:lnTo>
                    <a:pt x="23266" y="79095"/>
                  </a:lnTo>
                  <a:lnTo>
                    <a:pt x="35142" y="79095"/>
                  </a:lnTo>
                  <a:lnTo>
                    <a:pt x="36285" y="77207"/>
                  </a:lnTo>
                  <a:lnTo>
                    <a:pt x="37769" y="69037"/>
                  </a:lnTo>
                  <a:lnTo>
                    <a:pt x="37769" y="46520"/>
                  </a:lnTo>
                  <a:lnTo>
                    <a:pt x="41325" y="41998"/>
                  </a:lnTo>
                  <a:lnTo>
                    <a:pt x="300341" y="41998"/>
                  </a:lnTo>
                  <a:lnTo>
                    <a:pt x="297440" y="37211"/>
                  </a:lnTo>
                  <a:lnTo>
                    <a:pt x="291441" y="32704"/>
                  </a:lnTo>
                  <a:lnTo>
                    <a:pt x="284098" y="31051"/>
                  </a:lnTo>
                  <a:close/>
                </a:path>
                <a:path w="330200" h="90170">
                  <a:moveTo>
                    <a:pt x="327138" y="10947"/>
                  </a:moveTo>
                  <a:lnTo>
                    <a:pt x="18884" y="10947"/>
                  </a:lnTo>
                  <a:lnTo>
                    <a:pt x="315264" y="10960"/>
                  </a:lnTo>
                  <a:lnTo>
                    <a:pt x="318808" y="15455"/>
                  </a:lnTo>
                  <a:lnTo>
                    <a:pt x="318808" y="74587"/>
                  </a:lnTo>
                  <a:lnTo>
                    <a:pt x="315264" y="79095"/>
                  </a:lnTo>
                  <a:lnTo>
                    <a:pt x="327140" y="79095"/>
                  </a:lnTo>
                  <a:lnTo>
                    <a:pt x="328283" y="77207"/>
                  </a:lnTo>
                  <a:lnTo>
                    <a:pt x="329768" y="69037"/>
                  </a:lnTo>
                  <a:lnTo>
                    <a:pt x="329768" y="21005"/>
                  </a:lnTo>
                  <a:lnTo>
                    <a:pt x="328283" y="12837"/>
                  </a:lnTo>
                  <a:lnTo>
                    <a:pt x="327138" y="10947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640" y="5208466"/>
              <a:ext cx="328790" cy="191084"/>
            </a:xfrm>
            <a:prstGeom prst="rect">
              <a:avLst/>
            </a:prstGeom>
          </p:spPr>
        </p:pic>
        <p:sp>
          <p:nvSpPr>
            <p:cNvPr id="41" name="object 36"/>
            <p:cNvSpPr/>
            <p:nvPr/>
          </p:nvSpPr>
          <p:spPr>
            <a:xfrm>
              <a:off x="632124" y="5087337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27698" y="0"/>
                  </a:moveTo>
                  <a:lnTo>
                    <a:pt x="16925" y="2177"/>
                  </a:lnTo>
                  <a:lnTo>
                    <a:pt x="8120" y="8112"/>
                  </a:lnTo>
                  <a:lnTo>
                    <a:pt x="2179" y="16909"/>
                  </a:lnTo>
                  <a:lnTo>
                    <a:pt x="0" y="27673"/>
                  </a:lnTo>
                  <a:lnTo>
                    <a:pt x="2179" y="38452"/>
                  </a:lnTo>
                  <a:lnTo>
                    <a:pt x="8120" y="47256"/>
                  </a:lnTo>
                  <a:lnTo>
                    <a:pt x="16925" y="53194"/>
                  </a:lnTo>
                  <a:lnTo>
                    <a:pt x="27698" y="55371"/>
                  </a:lnTo>
                  <a:lnTo>
                    <a:pt x="38472" y="53194"/>
                  </a:lnTo>
                  <a:lnTo>
                    <a:pt x="47277" y="47256"/>
                  </a:lnTo>
                  <a:lnTo>
                    <a:pt x="49188" y="44424"/>
                  </a:lnTo>
                  <a:lnTo>
                    <a:pt x="18465" y="44424"/>
                  </a:lnTo>
                  <a:lnTo>
                    <a:pt x="10960" y="36906"/>
                  </a:lnTo>
                  <a:lnTo>
                    <a:pt x="10960" y="18453"/>
                  </a:lnTo>
                  <a:lnTo>
                    <a:pt x="18465" y="10947"/>
                  </a:lnTo>
                  <a:lnTo>
                    <a:pt x="49191" y="10947"/>
                  </a:lnTo>
                  <a:lnTo>
                    <a:pt x="47277" y="8112"/>
                  </a:lnTo>
                  <a:lnTo>
                    <a:pt x="38472" y="2177"/>
                  </a:lnTo>
                  <a:lnTo>
                    <a:pt x="27698" y="0"/>
                  </a:lnTo>
                  <a:close/>
                </a:path>
                <a:path w="55879" h="55879">
                  <a:moveTo>
                    <a:pt x="49191" y="10947"/>
                  </a:moveTo>
                  <a:lnTo>
                    <a:pt x="36931" y="10947"/>
                  </a:lnTo>
                  <a:lnTo>
                    <a:pt x="44437" y="18453"/>
                  </a:lnTo>
                  <a:lnTo>
                    <a:pt x="44437" y="36906"/>
                  </a:lnTo>
                  <a:lnTo>
                    <a:pt x="36931" y="44424"/>
                  </a:lnTo>
                  <a:lnTo>
                    <a:pt x="49188" y="44424"/>
                  </a:lnTo>
                  <a:lnTo>
                    <a:pt x="53217" y="38452"/>
                  </a:lnTo>
                  <a:lnTo>
                    <a:pt x="55397" y="27673"/>
                  </a:lnTo>
                  <a:lnTo>
                    <a:pt x="53217" y="16909"/>
                  </a:lnTo>
                  <a:lnTo>
                    <a:pt x="49191" y="10947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7"/>
            <p:cNvSpPr/>
            <p:nvPr/>
          </p:nvSpPr>
          <p:spPr>
            <a:xfrm>
              <a:off x="682029" y="509280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212" y="0"/>
                  </a:moveTo>
                  <a:lnTo>
                    <a:pt x="13571" y="1745"/>
                  </a:lnTo>
                  <a:lnTo>
                    <a:pt x="6510" y="6505"/>
                  </a:lnTo>
                  <a:lnTo>
                    <a:pt x="1747" y="13565"/>
                  </a:lnTo>
                  <a:lnTo>
                    <a:pt x="0" y="22212"/>
                  </a:lnTo>
                  <a:lnTo>
                    <a:pt x="1747" y="30865"/>
                  </a:lnTo>
                  <a:lnTo>
                    <a:pt x="6510" y="37930"/>
                  </a:lnTo>
                  <a:lnTo>
                    <a:pt x="13571" y="42691"/>
                  </a:lnTo>
                  <a:lnTo>
                    <a:pt x="22212" y="44437"/>
                  </a:lnTo>
                  <a:lnTo>
                    <a:pt x="30865" y="42691"/>
                  </a:lnTo>
                  <a:lnTo>
                    <a:pt x="37930" y="37930"/>
                  </a:lnTo>
                  <a:lnTo>
                    <a:pt x="42691" y="30865"/>
                  </a:lnTo>
                  <a:lnTo>
                    <a:pt x="44437" y="22212"/>
                  </a:lnTo>
                  <a:lnTo>
                    <a:pt x="42691" y="13565"/>
                  </a:lnTo>
                  <a:lnTo>
                    <a:pt x="37930" y="6505"/>
                  </a:lnTo>
                  <a:lnTo>
                    <a:pt x="30865" y="1745"/>
                  </a:lnTo>
                  <a:lnTo>
                    <a:pt x="22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8"/>
            <p:cNvSpPr/>
            <p:nvPr/>
          </p:nvSpPr>
          <p:spPr>
            <a:xfrm>
              <a:off x="587832" y="5087340"/>
              <a:ext cx="188595" cy="55880"/>
            </a:xfrm>
            <a:custGeom>
              <a:avLst/>
              <a:gdLst/>
              <a:ahLst/>
              <a:cxnLst/>
              <a:rect l="l" t="t" r="r" b="b"/>
              <a:pathLst>
                <a:path w="188595" h="55879">
                  <a:moveTo>
                    <a:pt x="56984" y="6477"/>
                  </a:moveTo>
                  <a:lnTo>
                    <a:pt x="46228" y="4432"/>
                  </a:lnTo>
                  <a:lnTo>
                    <a:pt x="44386" y="10363"/>
                  </a:lnTo>
                  <a:lnTo>
                    <a:pt x="37668" y="22047"/>
                  </a:lnTo>
                  <a:lnTo>
                    <a:pt x="23685" y="33464"/>
                  </a:lnTo>
                  <a:lnTo>
                    <a:pt x="0" y="38595"/>
                  </a:lnTo>
                  <a:lnTo>
                    <a:pt x="0" y="49555"/>
                  </a:lnTo>
                  <a:lnTo>
                    <a:pt x="29286" y="42887"/>
                  </a:lnTo>
                  <a:lnTo>
                    <a:pt x="46596" y="28181"/>
                  </a:lnTo>
                  <a:lnTo>
                    <a:pt x="54851" y="13398"/>
                  </a:lnTo>
                  <a:lnTo>
                    <a:pt x="56984" y="6477"/>
                  </a:lnTo>
                  <a:close/>
                </a:path>
                <a:path w="188595" h="55879">
                  <a:moveTo>
                    <a:pt x="188404" y="38595"/>
                  </a:moveTo>
                  <a:lnTo>
                    <a:pt x="164719" y="33464"/>
                  </a:lnTo>
                  <a:lnTo>
                    <a:pt x="150723" y="22047"/>
                  </a:lnTo>
                  <a:lnTo>
                    <a:pt x="144018" y="10375"/>
                  </a:lnTo>
                  <a:lnTo>
                    <a:pt x="142176" y="4445"/>
                  </a:lnTo>
                  <a:lnTo>
                    <a:pt x="133146" y="6159"/>
                  </a:lnTo>
                  <a:lnTo>
                    <a:pt x="133146" y="18453"/>
                  </a:lnTo>
                  <a:lnTo>
                    <a:pt x="133146" y="36906"/>
                  </a:lnTo>
                  <a:lnTo>
                    <a:pt x="125641" y="44424"/>
                  </a:lnTo>
                  <a:lnTo>
                    <a:pt x="107188" y="44424"/>
                  </a:lnTo>
                  <a:lnTo>
                    <a:pt x="99682" y="36906"/>
                  </a:lnTo>
                  <a:lnTo>
                    <a:pt x="99682" y="18453"/>
                  </a:lnTo>
                  <a:lnTo>
                    <a:pt x="107188" y="10947"/>
                  </a:lnTo>
                  <a:lnTo>
                    <a:pt x="125641" y="10947"/>
                  </a:lnTo>
                  <a:lnTo>
                    <a:pt x="133146" y="18453"/>
                  </a:lnTo>
                  <a:lnTo>
                    <a:pt x="133146" y="6159"/>
                  </a:lnTo>
                  <a:lnTo>
                    <a:pt x="127177" y="2184"/>
                  </a:lnTo>
                  <a:lnTo>
                    <a:pt x="116420" y="0"/>
                  </a:lnTo>
                  <a:lnTo>
                    <a:pt x="105638" y="2184"/>
                  </a:lnTo>
                  <a:lnTo>
                    <a:pt x="96837" y="8115"/>
                  </a:lnTo>
                  <a:lnTo>
                    <a:pt x="90893" y="16916"/>
                  </a:lnTo>
                  <a:lnTo>
                    <a:pt x="88722" y="27673"/>
                  </a:lnTo>
                  <a:lnTo>
                    <a:pt x="90893" y="38455"/>
                  </a:lnTo>
                  <a:lnTo>
                    <a:pt x="96837" y="47256"/>
                  </a:lnTo>
                  <a:lnTo>
                    <a:pt x="105638" y="53200"/>
                  </a:lnTo>
                  <a:lnTo>
                    <a:pt x="116420" y="55372"/>
                  </a:lnTo>
                  <a:lnTo>
                    <a:pt x="127177" y="53200"/>
                  </a:lnTo>
                  <a:lnTo>
                    <a:pt x="135978" y="47256"/>
                  </a:lnTo>
                  <a:lnTo>
                    <a:pt x="137896" y="44424"/>
                  </a:lnTo>
                  <a:lnTo>
                    <a:pt x="141922" y="38455"/>
                  </a:lnTo>
                  <a:lnTo>
                    <a:pt x="143675" y="29794"/>
                  </a:lnTo>
                  <a:lnTo>
                    <a:pt x="159105" y="42887"/>
                  </a:lnTo>
                  <a:lnTo>
                    <a:pt x="188404" y="49555"/>
                  </a:lnTo>
                  <a:lnTo>
                    <a:pt x="188404" y="38595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32"/>
          <p:cNvSpPr/>
          <p:nvPr/>
        </p:nvSpPr>
        <p:spPr>
          <a:xfrm>
            <a:off x="1259640" y="5520742"/>
            <a:ext cx="45719" cy="1119671"/>
          </a:xfrm>
          <a:custGeom>
            <a:avLst/>
            <a:gdLst/>
            <a:ahLst/>
            <a:cxnLst/>
            <a:rect l="l" t="t" r="r" b="b"/>
            <a:pathLst>
              <a:path h="968375">
                <a:moveTo>
                  <a:pt x="0" y="0"/>
                </a:moveTo>
                <a:lnTo>
                  <a:pt x="0" y="967803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4"/>
          <p:cNvSpPr txBox="1"/>
          <p:nvPr/>
        </p:nvSpPr>
        <p:spPr>
          <a:xfrm>
            <a:off x="1411664" y="4022513"/>
            <a:ext cx="4606316" cy="50783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>
              <a:spcBef>
                <a:spcPts val="600"/>
              </a:spcBef>
            </a:pPr>
            <a:r>
              <a:rPr sz="1500" b="1" spc="-70" dirty="0">
                <a:solidFill>
                  <a:srgbClr val="213743"/>
                </a:solidFill>
                <a:cs typeface="Tahoma" panose="020B0604030504040204"/>
              </a:rPr>
              <a:t>ПPOЦEHTHA</a:t>
            </a:r>
            <a:r>
              <a:rPr lang="ru-RU" sz="1500" b="1" spc="-70" dirty="0">
                <a:solidFill>
                  <a:srgbClr val="213743"/>
                </a:solidFill>
                <a:cs typeface="Tahoma" panose="020B0604030504040204"/>
              </a:rPr>
              <a:t>Я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500" b="1" spc="-60" dirty="0">
                <a:solidFill>
                  <a:srgbClr val="213743"/>
                </a:solidFill>
                <a:cs typeface="Tahoma" panose="020B0604030504040204"/>
              </a:rPr>
              <a:t>CTABKA:</a:t>
            </a:r>
            <a:endParaRPr sz="1500" b="1" dirty="0">
              <a:solidFill>
                <a:srgbClr val="213743"/>
              </a:solidFill>
              <a:cs typeface="Tahoma" panose="020B0604030504040204"/>
            </a:endParaRPr>
          </a:p>
          <a:p>
            <a:r>
              <a:rPr lang="ru-RU" b="1" spc="-85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lang="en-US" sz="1400" spc="-85" dirty="0">
                <a:solidFill>
                  <a:srgbClr val="C00000"/>
                </a:solidFill>
                <a:cs typeface="Trebuchet MS" panose="020B0603020202020204"/>
              </a:rPr>
              <a:t>3</a:t>
            </a:r>
            <a:r>
              <a:rPr lang="ru-RU" sz="1400" spc="-85" dirty="0">
                <a:solidFill>
                  <a:srgbClr val="C00000"/>
                </a:solidFill>
                <a:cs typeface="Trebuchet MS" panose="020B0603020202020204"/>
              </a:rPr>
              <a:t>%</a:t>
            </a:r>
            <a:r>
              <a:rPr lang="ru-RU" sz="1400" b="1" spc="-85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lang="ru-RU" sz="1400" spc="15" dirty="0">
                <a:solidFill>
                  <a:srgbClr val="213743"/>
                </a:solidFill>
              </a:rPr>
              <a:t>годовых</a:t>
            </a:r>
            <a:endParaRPr sz="1400" spc="15" dirty="0">
              <a:solidFill>
                <a:srgbClr val="213743"/>
              </a:solidFill>
            </a:endParaRPr>
          </a:p>
        </p:txBody>
      </p:sp>
      <p:sp>
        <p:nvSpPr>
          <p:cNvPr id="46" name="object 31"/>
          <p:cNvSpPr txBox="1"/>
          <p:nvPr/>
        </p:nvSpPr>
        <p:spPr>
          <a:xfrm>
            <a:off x="1441486" y="5521508"/>
            <a:ext cx="4463372" cy="1058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06145" defTabSz="1009650">
              <a:lnSpc>
                <a:spcPct val="119000"/>
              </a:lnSpc>
              <a:spcBef>
                <a:spcPts val="100"/>
              </a:spcBef>
            </a:pPr>
            <a:r>
              <a:rPr lang="ru-RU" sz="1500" b="1" spc="-75" dirty="0">
                <a:solidFill>
                  <a:srgbClr val="213743"/>
                </a:solidFill>
                <a:cs typeface="Tahoma" panose="020B0604030504040204"/>
              </a:rPr>
              <a:t>СРЕДНЕГОДОВОЙ РОСТ ВЫРАБОТКИ НА ОДНОГО СОТРУДНИКА:</a:t>
            </a:r>
          </a:p>
          <a:p>
            <a:pPr marL="12700" marR="906145" defTabSz="1009650">
              <a:lnSpc>
                <a:spcPct val="119000"/>
              </a:lnSpc>
              <a:spcBef>
                <a:spcPts val="100"/>
              </a:spcBef>
            </a:pPr>
            <a:r>
              <a:rPr lang="ru-RU" sz="1400" spc="15" dirty="0">
                <a:solidFill>
                  <a:srgbClr val="FF0000"/>
                </a:solidFill>
              </a:rPr>
              <a:t>≥5%</a:t>
            </a:r>
            <a:r>
              <a:rPr lang="ru-RU" sz="1400" spc="15" dirty="0">
                <a:solidFill>
                  <a:srgbClr val="213743"/>
                </a:solidFill>
              </a:rPr>
              <a:t>, начиная со 2 года после получения займа</a:t>
            </a:r>
            <a:endParaRPr sz="1400" dirty="0">
              <a:solidFill>
                <a:srgbClr val="213743"/>
              </a:solidFill>
              <a:cs typeface="Trebuchet MS" panose="020B0603020202020204"/>
            </a:endParaRPr>
          </a:p>
        </p:txBody>
      </p:sp>
      <p:sp>
        <p:nvSpPr>
          <p:cNvPr id="58" name="object 46"/>
          <p:cNvSpPr txBox="1"/>
          <p:nvPr/>
        </p:nvSpPr>
        <p:spPr>
          <a:xfrm>
            <a:off x="864518" y="295593"/>
            <a:ext cx="1005601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3000" spc="-80" dirty="0">
                <a:solidFill>
                  <a:srgbClr val="213743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Программа «Роботизация, автоматизация и цифровизация»</a:t>
            </a:r>
            <a:endParaRPr lang="ru-RU" sz="3000" dirty="0">
              <a:solidFill>
                <a:srgbClr val="213743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79376" y="249980"/>
            <a:ext cx="206424" cy="57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287142" y="1335677"/>
            <a:ext cx="5353473" cy="1715407"/>
          </a:xfrm>
          <a:prstGeom prst="rect">
            <a:avLst/>
          </a:prstGeom>
          <a:solidFill>
            <a:schemeClr val="bg1"/>
          </a:solidFill>
          <a:effectLst>
            <a:outerShdw blurRad="152400" dist="762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bIns="144000">
            <a:noAutofit/>
          </a:bodyPr>
          <a:lstStyle/>
          <a:p>
            <a:pPr marL="12700">
              <a:spcBef>
                <a:spcPts val="1200"/>
              </a:spcBef>
            </a:pPr>
            <a:r>
              <a:rPr lang="ru-RU" spc="-70" dirty="0">
                <a:solidFill>
                  <a:srgbClr val="C00000"/>
                </a:solidFill>
                <a:cs typeface="Tahoma" panose="020B0604030504040204"/>
              </a:rPr>
              <a:t>ОСНОВНЫЕ УСЛОВИЯ</a:t>
            </a:r>
            <a:r>
              <a:rPr lang="en-US" spc="-70" dirty="0">
                <a:solidFill>
                  <a:srgbClr val="C00000"/>
                </a:solidFill>
                <a:cs typeface="Tahoma" panose="020B0604030504040204"/>
              </a:rPr>
              <a:t> </a:t>
            </a:r>
            <a:endParaRPr lang="ru-RU" spc="-70" dirty="0">
              <a:solidFill>
                <a:srgbClr val="C00000"/>
              </a:solidFill>
              <a:cs typeface="Tahoma" panose="020B0604030504040204"/>
            </a:endParaRPr>
          </a:p>
          <a:p>
            <a:pPr marL="12700">
              <a:spcBef>
                <a:spcPts val="1200"/>
              </a:spcBef>
            </a:pPr>
            <a:endParaRPr lang="en-US" spc="-70" dirty="0">
              <a:solidFill>
                <a:srgbClr val="C00000"/>
              </a:solidFill>
              <a:cs typeface="Tahoma" panose="020B0604030504040204"/>
            </a:endParaRPr>
          </a:p>
          <a:p>
            <a:pPr marL="12700">
              <a:spcBef>
                <a:spcPts val="1200"/>
              </a:spcBef>
            </a:pPr>
            <a:endParaRPr lang="en-US" spc="-70" dirty="0">
              <a:solidFill>
                <a:srgbClr val="C00000"/>
              </a:solidFill>
              <a:cs typeface="Tahoma" panose="020B0604030504040204"/>
            </a:endParaRPr>
          </a:p>
          <a:p>
            <a:pPr marL="12700">
              <a:spcBef>
                <a:spcPts val="1200"/>
              </a:spcBef>
            </a:pPr>
            <a:endParaRPr lang="en-US" spc="-70" dirty="0">
              <a:solidFill>
                <a:srgbClr val="C00000"/>
              </a:solidFill>
              <a:cs typeface="Tahoma" panose="020B0604030504040204"/>
            </a:endParaRPr>
          </a:p>
        </p:txBody>
      </p:sp>
      <p:sp>
        <p:nvSpPr>
          <p:cNvPr id="26" name="object 10"/>
          <p:cNvSpPr/>
          <p:nvPr/>
        </p:nvSpPr>
        <p:spPr>
          <a:xfrm>
            <a:off x="9908916" y="1867025"/>
            <a:ext cx="0" cy="495083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669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7" name="object 11"/>
          <p:cNvSpPr/>
          <p:nvPr/>
        </p:nvSpPr>
        <p:spPr>
          <a:xfrm>
            <a:off x="7266790" y="1867117"/>
            <a:ext cx="0" cy="495083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669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9" name="object 13"/>
          <p:cNvSpPr txBox="1"/>
          <p:nvPr/>
        </p:nvSpPr>
        <p:spPr>
          <a:xfrm>
            <a:off x="7432868" y="1808287"/>
            <a:ext cx="2663660" cy="7899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spcBef>
                <a:spcPts val="200"/>
              </a:spcBef>
            </a:pPr>
            <a:r>
              <a:rPr sz="1600" spc="-80" dirty="0">
                <a:solidFill>
                  <a:srgbClr val="213743"/>
                </a:solidFill>
                <a:cs typeface="Tahoma" panose="020B0604030504040204"/>
              </a:rPr>
              <a:t>C</a:t>
            </a:r>
            <a:r>
              <a:rPr lang="ru-RU" sz="1600" spc="-80" dirty="0">
                <a:solidFill>
                  <a:srgbClr val="213743"/>
                </a:solidFill>
                <a:cs typeface="Tahoma" panose="020B0604030504040204"/>
              </a:rPr>
              <a:t>У</a:t>
            </a:r>
            <a:r>
              <a:rPr sz="1600" spc="-80" dirty="0">
                <a:solidFill>
                  <a:srgbClr val="213743"/>
                </a:solidFill>
                <a:cs typeface="Tahoma" panose="020B0604030504040204"/>
              </a:rPr>
              <a:t>MMA</a:t>
            </a:r>
            <a:r>
              <a:rPr sz="1600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600" spc="-70" dirty="0">
                <a:solidFill>
                  <a:srgbClr val="213743"/>
                </a:solidFill>
                <a:cs typeface="Tahoma" panose="020B0604030504040204"/>
              </a:rPr>
              <a:t>3AЙMA:</a:t>
            </a:r>
            <a:endParaRPr sz="1600" dirty="0">
              <a:solidFill>
                <a:srgbClr val="213743"/>
              </a:solidFill>
              <a:cs typeface="Tahoma" panose="020B0604030504040204"/>
            </a:endParaRPr>
          </a:p>
          <a:p>
            <a:pPr>
              <a:spcBef>
                <a:spcPts val="100"/>
              </a:spcBef>
            </a:pPr>
            <a:r>
              <a:rPr lang="ru-RU" sz="1600" spc="145" dirty="0">
                <a:solidFill>
                  <a:srgbClr val="C00000"/>
                </a:solidFill>
                <a:cs typeface="Trebuchet MS" panose="020B0603020202020204"/>
              </a:rPr>
              <a:t>5</a:t>
            </a:r>
            <a:r>
              <a:rPr sz="1600" spc="145" dirty="0">
                <a:solidFill>
                  <a:srgbClr val="C00000"/>
                </a:solidFill>
                <a:cs typeface="Trebuchet MS" panose="020B0603020202020204"/>
              </a:rPr>
              <a:t>–</a:t>
            </a:r>
            <a:r>
              <a:rPr lang="ru-RU" sz="1600" spc="145" dirty="0">
                <a:solidFill>
                  <a:srgbClr val="C00000"/>
                </a:solidFill>
                <a:cs typeface="Trebuchet MS" panose="020B0603020202020204"/>
              </a:rPr>
              <a:t>20</a:t>
            </a:r>
            <a:r>
              <a:rPr sz="1600" spc="-95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600" spc="15" dirty="0">
                <a:solidFill>
                  <a:srgbClr val="213743"/>
                </a:solidFill>
                <a:cs typeface="Trebuchet MS" panose="020B0603020202020204"/>
              </a:rPr>
              <a:t>м</a:t>
            </a:r>
            <a:r>
              <a:rPr lang="ru-RU" sz="1600" spc="15" dirty="0">
                <a:solidFill>
                  <a:srgbClr val="213743"/>
                </a:solidFill>
                <a:cs typeface="Trebuchet MS" panose="020B0603020202020204"/>
              </a:rPr>
              <a:t>л</a:t>
            </a:r>
            <a:r>
              <a:rPr sz="1600" spc="15" dirty="0">
                <a:solidFill>
                  <a:srgbClr val="213743"/>
                </a:solidFill>
                <a:cs typeface="Trebuchet MS" panose="020B0603020202020204"/>
              </a:rPr>
              <a:t>н</a:t>
            </a:r>
            <a:r>
              <a:rPr lang="ru-RU" sz="1600" spc="-90" dirty="0">
                <a:solidFill>
                  <a:srgbClr val="213743"/>
                </a:solidFill>
                <a:cs typeface="Trebuchet MS" panose="020B0603020202020204"/>
              </a:rPr>
              <a:t> руб.</a:t>
            </a:r>
          </a:p>
          <a:p>
            <a:pPr>
              <a:spcBef>
                <a:spcPts val="100"/>
              </a:spcBef>
            </a:pPr>
            <a:endParaRPr sz="1600" spc="15" dirty="0">
              <a:solidFill>
                <a:srgbClr val="213743"/>
              </a:solidFill>
              <a:cs typeface="Trebuchet MS" panose="020B0603020202020204"/>
            </a:endParaRPr>
          </a:p>
        </p:txBody>
      </p:sp>
      <p:sp>
        <p:nvSpPr>
          <p:cNvPr id="30" name="object 8"/>
          <p:cNvSpPr txBox="1"/>
          <p:nvPr/>
        </p:nvSpPr>
        <p:spPr>
          <a:xfrm>
            <a:off x="10078286" y="1808287"/>
            <a:ext cx="1397385" cy="5309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spcBef>
                <a:spcPts val="200"/>
              </a:spcBef>
            </a:pPr>
            <a:r>
              <a:rPr sz="1600" spc="-60" dirty="0">
                <a:solidFill>
                  <a:srgbClr val="213743"/>
                </a:solidFill>
                <a:cs typeface="Tahoma" panose="020B0604030504040204"/>
              </a:rPr>
              <a:t>CPOK</a:t>
            </a:r>
            <a:r>
              <a:rPr sz="1600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600" spc="-70" dirty="0">
                <a:solidFill>
                  <a:srgbClr val="213743"/>
                </a:solidFill>
                <a:cs typeface="Tahoma" panose="020B0604030504040204"/>
              </a:rPr>
              <a:t>3AЙMA:</a:t>
            </a:r>
            <a:endParaRPr sz="1600" dirty="0">
              <a:solidFill>
                <a:srgbClr val="213743"/>
              </a:solidFill>
              <a:cs typeface="Tahoma" panose="020B0604030504040204"/>
            </a:endParaRPr>
          </a:p>
          <a:p>
            <a:pPr>
              <a:spcBef>
                <a:spcPts val="100"/>
              </a:spcBef>
            </a:pPr>
            <a:r>
              <a:rPr sz="1600" spc="30" dirty="0">
                <a:solidFill>
                  <a:srgbClr val="213743"/>
                </a:solidFill>
                <a:cs typeface="Trebuchet MS" panose="020B0603020202020204"/>
              </a:rPr>
              <a:t>дo</a:t>
            </a:r>
            <a:r>
              <a:rPr sz="1600" spc="-95" dirty="0">
                <a:cs typeface="Trebuchet MS" panose="020B0603020202020204"/>
              </a:rPr>
              <a:t> </a:t>
            </a:r>
            <a:r>
              <a:rPr sz="1600" spc="110" dirty="0">
                <a:solidFill>
                  <a:srgbClr val="C00000"/>
                </a:solidFill>
                <a:cs typeface="Trebuchet MS" panose="020B0603020202020204"/>
              </a:rPr>
              <a:t>60</a:t>
            </a:r>
            <a:r>
              <a:rPr sz="1600" spc="-90" dirty="0">
                <a:cs typeface="Trebuchet MS" panose="020B0603020202020204"/>
              </a:rPr>
              <a:t> </a:t>
            </a:r>
            <a:r>
              <a:rPr sz="1600" spc="-55" dirty="0">
                <a:solidFill>
                  <a:srgbClr val="213743"/>
                </a:solidFill>
                <a:cs typeface="Trebuchet MS" panose="020B0603020202020204"/>
              </a:rPr>
              <a:t>мec.</a:t>
            </a:r>
            <a:endParaRPr sz="1600" dirty="0">
              <a:solidFill>
                <a:srgbClr val="213743"/>
              </a:solidFill>
              <a:cs typeface="Trebuchet MS" panose="020B060302020202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85881" b="-2790"/>
          <a:stretch>
            <a:fillRect/>
          </a:stretch>
        </p:blipFill>
        <p:spPr>
          <a:xfrm>
            <a:off x="9281244" y="1904004"/>
            <a:ext cx="474294" cy="44493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5"/>
          <a:srcRect r="81793"/>
          <a:stretch>
            <a:fillRect/>
          </a:stretch>
        </p:blipFill>
        <p:spPr>
          <a:xfrm>
            <a:off x="6566745" y="1904004"/>
            <a:ext cx="611592" cy="432854"/>
          </a:xfrm>
          <a:prstGeom prst="rect">
            <a:avLst/>
          </a:prstGeom>
        </p:spPr>
      </p:pic>
      <p:cxnSp>
        <p:nvCxnSpPr>
          <p:cNvPr id="70" name="Прямая соединительная линия 69"/>
          <p:cNvCxnSpPr/>
          <p:nvPr/>
        </p:nvCxnSpPr>
        <p:spPr>
          <a:xfrm>
            <a:off x="11640616" y="6400800"/>
            <a:ext cx="0" cy="457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75271" y="3530391"/>
            <a:ext cx="10878529" cy="0"/>
          </a:xfrm>
          <a:prstGeom prst="line">
            <a:avLst/>
          </a:prstGeom>
          <a:ln>
            <a:solidFill>
              <a:srgbClr val="2137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bject 2"/>
          <p:cNvSpPr txBox="1"/>
          <p:nvPr/>
        </p:nvSpPr>
        <p:spPr>
          <a:xfrm>
            <a:off x="3935761" y="3370276"/>
            <a:ext cx="4320478" cy="3077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ru-RU" sz="2000" b="1" dirty="0">
                <a:solidFill>
                  <a:srgbClr val="213743"/>
                </a:solidFill>
                <a:cs typeface="Calibri" panose="020F0502020204030204"/>
              </a:rPr>
              <a:t>ДОПОЛНИТЕЛЬНЫЕ УСЛОВИЯ:</a:t>
            </a:r>
          </a:p>
        </p:txBody>
      </p:sp>
      <p:grpSp>
        <p:nvGrpSpPr>
          <p:cNvPr id="71" name="object 18"/>
          <p:cNvGrpSpPr/>
          <p:nvPr/>
        </p:nvGrpSpPr>
        <p:grpSpPr>
          <a:xfrm>
            <a:off x="6507990" y="3997245"/>
            <a:ext cx="615974" cy="562810"/>
            <a:chOff x="5800505" y="3115263"/>
            <a:chExt cx="426720" cy="389890"/>
          </a:xfrm>
        </p:grpSpPr>
        <p:sp>
          <p:nvSpPr>
            <p:cNvPr id="72" name="object 19"/>
            <p:cNvSpPr/>
            <p:nvPr/>
          </p:nvSpPr>
          <p:spPr>
            <a:xfrm>
              <a:off x="5800505" y="3221530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5" h="283845">
                  <a:moveTo>
                    <a:pt x="141655" y="0"/>
                  </a:moveTo>
                  <a:lnTo>
                    <a:pt x="96926" y="7234"/>
                  </a:lnTo>
                  <a:lnTo>
                    <a:pt x="58046" y="27368"/>
                  </a:lnTo>
                  <a:lnTo>
                    <a:pt x="27364" y="58051"/>
                  </a:lnTo>
                  <a:lnTo>
                    <a:pt x="7232" y="96931"/>
                  </a:lnTo>
                  <a:lnTo>
                    <a:pt x="0" y="141655"/>
                  </a:lnTo>
                  <a:lnTo>
                    <a:pt x="7232" y="186380"/>
                  </a:lnTo>
                  <a:lnTo>
                    <a:pt x="27364" y="225260"/>
                  </a:lnTo>
                  <a:lnTo>
                    <a:pt x="58046" y="255942"/>
                  </a:lnTo>
                  <a:lnTo>
                    <a:pt x="96926" y="276077"/>
                  </a:lnTo>
                  <a:lnTo>
                    <a:pt x="141655" y="283311"/>
                  </a:lnTo>
                  <a:lnTo>
                    <a:pt x="186386" y="276077"/>
                  </a:lnTo>
                  <a:lnTo>
                    <a:pt x="193557" y="272364"/>
                  </a:lnTo>
                  <a:lnTo>
                    <a:pt x="141655" y="272364"/>
                  </a:lnTo>
                  <a:lnTo>
                    <a:pt x="90827" y="262076"/>
                  </a:lnTo>
                  <a:lnTo>
                    <a:pt x="49274" y="234037"/>
                  </a:lnTo>
                  <a:lnTo>
                    <a:pt x="21235" y="192484"/>
                  </a:lnTo>
                  <a:lnTo>
                    <a:pt x="10947" y="141655"/>
                  </a:lnTo>
                  <a:lnTo>
                    <a:pt x="21235" y="90827"/>
                  </a:lnTo>
                  <a:lnTo>
                    <a:pt x="49274" y="49274"/>
                  </a:lnTo>
                  <a:lnTo>
                    <a:pt x="90827" y="21235"/>
                  </a:lnTo>
                  <a:lnTo>
                    <a:pt x="141655" y="10947"/>
                  </a:lnTo>
                  <a:lnTo>
                    <a:pt x="193557" y="10947"/>
                  </a:lnTo>
                  <a:lnTo>
                    <a:pt x="186386" y="7234"/>
                  </a:lnTo>
                  <a:lnTo>
                    <a:pt x="141655" y="0"/>
                  </a:lnTo>
                  <a:close/>
                </a:path>
                <a:path w="283845" h="283845">
                  <a:moveTo>
                    <a:pt x="193557" y="10947"/>
                  </a:moveTo>
                  <a:lnTo>
                    <a:pt x="141655" y="10947"/>
                  </a:lnTo>
                  <a:lnTo>
                    <a:pt x="192484" y="21235"/>
                  </a:lnTo>
                  <a:lnTo>
                    <a:pt x="234037" y="49274"/>
                  </a:lnTo>
                  <a:lnTo>
                    <a:pt x="262076" y="90827"/>
                  </a:lnTo>
                  <a:lnTo>
                    <a:pt x="272364" y="141655"/>
                  </a:lnTo>
                  <a:lnTo>
                    <a:pt x="262076" y="192484"/>
                  </a:lnTo>
                  <a:lnTo>
                    <a:pt x="234037" y="234037"/>
                  </a:lnTo>
                  <a:lnTo>
                    <a:pt x="192484" y="262076"/>
                  </a:lnTo>
                  <a:lnTo>
                    <a:pt x="141655" y="272364"/>
                  </a:lnTo>
                  <a:lnTo>
                    <a:pt x="193557" y="272364"/>
                  </a:lnTo>
                  <a:lnTo>
                    <a:pt x="225269" y="255942"/>
                  </a:lnTo>
                  <a:lnTo>
                    <a:pt x="255954" y="225260"/>
                  </a:lnTo>
                  <a:lnTo>
                    <a:pt x="276090" y="186380"/>
                  </a:lnTo>
                  <a:lnTo>
                    <a:pt x="283324" y="141655"/>
                  </a:lnTo>
                  <a:lnTo>
                    <a:pt x="276090" y="96931"/>
                  </a:lnTo>
                  <a:lnTo>
                    <a:pt x="255954" y="58051"/>
                  </a:lnTo>
                  <a:lnTo>
                    <a:pt x="225269" y="27368"/>
                  </a:lnTo>
                  <a:lnTo>
                    <a:pt x="193557" y="10947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0917" y="3115263"/>
              <a:ext cx="336123" cy="324093"/>
            </a:xfrm>
            <a:prstGeom prst="rect">
              <a:avLst/>
            </a:prstGeom>
          </p:spPr>
        </p:pic>
      </p:grpSp>
      <p:sp>
        <p:nvSpPr>
          <p:cNvPr id="74" name="object 17"/>
          <p:cNvSpPr/>
          <p:nvPr/>
        </p:nvSpPr>
        <p:spPr>
          <a:xfrm flipH="1">
            <a:off x="7263737" y="3795720"/>
            <a:ext cx="47430" cy="967322"/>
          </a:xfrm>
          <a:custGeom>
            <a:avLst/>
            <a:gdLst/>
            <a:ahLst/>
            <a:cxnLst/>
            <a:rect l="l" t="t" r="r" b="b"/>
            <a:pathLst>
              <a:path h="923925">
                <a:moveTo>
                  <a:pt x="0" y="0"/>
                </a:moveTo>
                <a:lnTo>
                  <a:pt x="0" y="923823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16"/>
          <p:cNvSpPr txBox="1"/>
          <p:nvPr/>
        </p:nvSpPr>
        <p:spPr>
          <a:xfrm>
            <a:off x="7570729" y="3795719"/>
            <a:ext cx="3703320" cy="87132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sz="1500" b="1" spc="-50" dirty="0">
                <a:solidFill>
                  <a:srgbClr val="213743"/>
                </a:solidFill>
                <a:cs typeface="Tahoma" panose="020B0604030504040204"/>
              </a:rPr>
              <a:t>CO</a:t>
            </a:r>
            <a:r>
              <a:rPr lang="ru-RU" sz="1500" b="1" spc="-50" dirty="0">
                <a:solidFill>
                  <a:srgbClr val="213743"/>
                </a:solidFill>
                <a:cs typeface="Tahoma" panose="020B0604030504040204"/>
              </a:rPr>
              <a:t>ФИ</a:t>
            </a:r>
            <a:r>
              <a:rPr sz="1500" b="1" spc="-50" dirty="0">
                <a:solidFill>
                  <a:srgbClr val="213743"/>
                </a:solidFill>
                <a:cs typeface="Tahoma" panose="020B0604030504040204"/>
              </a:rPr>
              <a:t>HAHC</a:t>
            </a:r>
            <a:r>
              <a:rPr lang="ru-RU" sz="1500" b="1" spc="-50" dirty="0">
                <a:solidFill>
                  <a:srgbClr val="213743"/>
                </a:solidFill>
                <a:cs typeface="Tahoma" panose="020B0604030504040204"/>
              </a:rPr>
              <a:t>ИРОВАНИ</a:t>
            </a:r>
            <a:r>
              <a:rPr sz="1500" b="1" spc="-50" dirty="0">
                <a:solidFill>
                  <a:srgbClr val="213743"/>
                </a:solidFill>
                <a:cs typeface="Tahoma" panose="020B0604030504040204"/>
              </a:rPr>
              <a:t>E:</a:t>
            </a:r>
            <a:endParaRPr sz="1500" dirty="0">
              <a:solidFill>
                <a:srgbClr val="213743"/>
              </a:solidFill>
              <a:cs typeface="Tahoma" panose="020B0604030504040204"/>
            </a:endParaRPr>
          </a:p>
          <a:p>
            <a:pPr marL="12700">
              <a:lnSpc>
                <a:spcPts val="1740"/>
              </a:lnSpc>
              <a:spcBef>
                <a:spcPts val="600"/>
              </a:spcBef>
            </a:pPr>
            <a:r>
              <a:rPr sz="1400" spc="-60" dirty="0">
                <a:solidFill>
                  <a:srgbClr val="C00000"/>
                </a:solidFill>
                <a:cs typeface="Trebuchet MS" panose="020B0603020202020204"/>
              </a:rPr>
              <a:t>≥</a:t>
            </a:r>
            <a:r>
              <a:rPr sz="1400" spc="-7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lang="ru-RU" sz="1400" spc="110" dirty="0">
                <a:solidFill>
                  <a:srgbClr val="C00000"/>
                </a:solidFill>
                <a:cs typeface="Trebuchet MS" panose="020B0603020202020204"/>
              </a:rPr>
              <a:t>2</a:t>
            </a:r>
            <a:r>
              <a:rPr sz="1400" spc="110" dirty="0">
                <a:solidFill>
                  <a:srgbClr val="C00000"/>
                </a:solidFill>
                <a:cs typeface="Trebuchet MS" panose="020B0603020202020204"/>
              </a:rPr>
              <a:t>0</a:t>
            </a:r>
            <a:r>
              <a:rPr sz="1400" spc="-7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400" spc="240" dirty="0">
                <a:solidFill>
                  <a:srgbClr val="C00000"/>
                </a:solidFill>
                <a:cs typeface="Trebuchet MS" panose="020B0603020202020204"/>
              </a:rPr>
              <a:t>%</a:t>
            </a:r>
            <a:r>
              <a:rPr sz="1400" spc="-7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lang="ru-RU" sz="1400" spc="15" dirty="0">
                <a:solidFill>
                  <a:srgbClr val="213743"/>
                </a:solidFill>
                <a:cs typeface="Trebuchet MS" panose="020B0603020202020204"/>
              </a:rPr>
              <a:t>бюджета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-20" dirty="0">
                <a:solidFill>
                  <a:srgbClr val="213743"/>
                </a:solidFill>
                <a:cs typeface="Trebuchet MS" panose="020B0603020202020204"/>
              </a:rPr>
              <a:t>пpoeктa,</a:t>
            </a:r>
            <a:endParaRPr sz="1400" dirty="0">
              <a:solidFill>
                <a:srgbClr val="213743"/>
              </a:solidFill>
              <a:cs typeface="Trebuchet MS" panose="020B0603020202020204"/>
            </a:endParaRPr>
          </a:p>
          <a:p>
            <a:pPr marL="12700" marR="5080">
              <a:lnSpc>
                <a:spcPts val="1680"/>
              </a:lnSpc>
              <a:spcBef>
                <a:spcPts val="600"/>
              </a:spcBef>
            </a:pPr>
            <a:r>
              <a:rPr sz="1400" spc="45" dirty="0">
                <a:solidFill>
                  <a:srgbClr val="213743"/>
                </a:solidFill>
                <a:cs typeface="Trebuchet MS" panose="020B0603020202020204"/>
              </a:rPr>
              <a:t>в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-105" dirty="0">
                <a:solidFill>
                  <a:srgbClr val="213743"/>
                </a:solidFill>
                <a:cs typeface="Trebuchet MS" panose="020B0603020202020204"/>
              </a:rPr>
              <a:t>т.ч.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ru-RU" sz="1400" spc="60" dirty="0">
                <a:solidFill>
                  <a:srgbClr val="213743"/>
                </a:solidFill>
                <a:cs typeface="Trebuchet MS" panose="020B0603020202020204"/>
              </a:rPr>
              <a:t> за 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ru-RU" sz="1400" spc="15" dirty="0">
                <a:solidFill>
                  <a:srgbClr val="213743"/>
                </a:solidFill>
                <a:cs typeface="Trebuchet MS" panose="020B0603020202020204"/>
              </a:rPr>
              <a:t>счет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ru-RU" sz="1400" spc="-70" dirty="0">
                <a:solidFill>
                  <a:srgbClr val="213743"/>
                </a:solidFill>
                <a:cs typeface="Trebuchet MS" panose="020B0603020202020204"/>
              </a:rPr>
              <a:t>частных инвесторов или банков</a:t>
            </a:r>
            <a:endParaRPr sz="1400" dirty="0">
              <a:solidFill>
                <a:srgbClr val="213743"/>
              </a:solidFill>
              <a:cs typeface="Trebuchet MS" panose="020B0603020202020204"/>
            </a:endParaRPr>
          </a:p>
        </p:txBody>
      </p:sp>
      <p:grpSp>
        <p:nvGrpSpPr>
          <p:cNvPr id="76" name="object 23"/>
          <p:cNvGrpSpPr/>
          <p:nvPr/>
        </p:nvGrpSpPr>
        <p:grpSpPr>
          <a:xfrm>
            <a:off x="6472240" y="5754588"/>
            <a:ext cx="610474" cy="560977"/>
            <a:chOff x="5810015" y="4845765"/>
            <a:chExt cx="422909" cy="388620"/>
          </a:xfrm>
        </p:grpSpPr>
        <p:sp>
          <p:nvSpPr>
            <p:cNvPr id="77" name="object 24"/>
            <p:cNvSpPr/>
            <p:nvPr/>
          </p:nvSpPr>
          <p:spPr>
            <a:xfrm>
              <a:off x="5890802" y="5088944"/>
              <a:ext cx="342265" cy="136525"/>
            </a:xfrm>
            <a:custGeom>
              <a:avLst/>
              <a:gdLst/>
              <a:ahLst/>
              <a:cxnLst/>
              <a:rect l="l" t="t" r="r" b="b"/>
              <a:pathLst>
                <a:path w="342264" h="136525">
                  <a:moveTo>
                    <a:pt x="60807" y="0"/>
                  </a:moveTo>
                  <a:lnTo>
                    <a:pt x="35279" y="2094"/>
                  </a:lnTo>
                  <a:lnTo>
                    <a:pt x="16383" y="6743"/>
                  </a:lnTo>
                  <a:lnTo>
                    <a:pt x="4496" y="11497"/>
                  </a:lnTo>
                  <a:lnTo>
                    <a:pt x="0" y="13906"/>
                  </a:lnTo>
                  <a:lnTo>
                    <a:pt x="5829" y="23190"/>
                  </a:lnTo>
                  <a:lnTo>
                    <a:pt x="9594" y="21229"/>
                  </a:lnTo>
                  <a:lnTo>
                    <a:pt x="20307" y="17025"/>
                  </a:lnTo>
                  <a:lnTo>
                    <a:pt x="37526" y="12844"/>
                  </a:lnTo>
                  <a:lnTo>
                    <a:pt x="60807" y="10947"/>
                  </a:lnTo>
                  <a:lnTo>
                    <a:pt x="70839" y="11436"/>
                  </a:lnTo>
                  <a:lnTo>
                    <a:pt x="80302" y="12720"/>
                  </a:lnTo>
                  <a:lnTo>
                    <a:pt x="89336" y="14521"/>
                  </a:lnTo>
                  <a:lnTo>
                    <a:pt x="112390" y="19710"/>
                  </a:lnTo>
                  <a:lnTo>
                    <a:pt x="119329" y="20725"/>
                  </a:lnTo>
                  <a:lnTo>
                    <a:pt x="126174" y="21107"/>
                  </a:lnTo>
                  <a:lnTo>
                    <a:pt x="225653" y="21818"/>
                  </a:lnTo>
                  <a:lnTo>
                    <a:pt x="229120" y="23114"/>
                  </a:lnTo>
                  <a:lnTo>
                    <a:pt x="235699" y="28714"/>
                  </a:lnTo>
                  <a:lnTo>
                    <a:pt x="236156" y="34620"/>
                  </a:lnTo>
                  <a:lnTo>
                    <a:pt x="230720" y="41617"/>
                  </a:lnTo>
                  <a:lnTo>
                    <a:pt x="227330" y="44996"/>
                  </a:lnTo>
                  <a:lnTo>
                    <a:pt x="129628" y="55473"/>
                  </a:lnTo>
                  <a:lnTo>
                    <a:pt x="126111" y="57416"/>
                  </a:lnTo>
                  <a:lnTo>
                    <a:pt x="121285" y="63563"/>
                  </a:lnTo>
                  <a:lnTo>
                    <a:pt x="120256" y="67335"/>
                  </a:lnTo>
                  <a:lnTo>
                    <a:pt x="121793" y="78676"/>
                  </a:lnTo>
                  <a:lnTo>
                    <a:pt x="128714" y="84162"/>
                  </a:lnTo>
                  <a:lnTo>
                    <a:pt x="135369" y="83477"/>
                  </a:lnTo>
                  <a:lnTo>
                    <a:pt x="166406" y="85986"/>
                  </a:lnTo>
                  <a:lnTo>
                    <a:pt x="190556" y="87257"/>
                  </a:lnTo>
                  <a:lnTo>
                    <a:pt x="209702" y="87096"/>
                  </a:lnTo>
                  <a:lnTo>
                    <a:pt x="241783" y="79171"/>
                  </a:lnTo>
                  <a:lnTo>
                    <a:pt x="275526" y="64930"/>
                  </a:lnTo>
                  <a:lnTo>
                    <a:pt x="302564" y="51072"/>
                  </a:lnTo>
                  <a:lnTo>
                    <a:pt x="314528" y="44297"/>
                  </a:lnTo>
                  <a:lnTo>
                    <a:pt x="322440" y="40754"/>
                  </a:lnTo>
                  <a:lnTo>
                    <a:pt x="328536" y="42532"/>
                  </a:lnTo>
                  <a:lnTo>
                    <a:pt x="332409" y="49707"/>
                  </a:lnTo>
                  <a:lnTo>
                    <a:pt x="330504" y="55803"/>
                  </a:lnTo>
                  <a:lnTo>
                    <a:pt x="251485" y="104775"/>
                  </a:lnTo>
                  <a:lnTo>
                    <a:pt x="211047" y="121689"/>
                  </a:lnTo>
                  <a:lnTo>
                    <a:pt x="167474" y="125145"/>
                  </a:lnTo>
                  <a:lnTo>
                    <a:pt x="10083" y="118338"/>
                  </a:lnTo>
                  <a:lnTo>
                    <a:pt x="9613" y="129286"/>
                  </a:lnTo>
                  <a:lnTo>
                    <a:pt x="167233" y="136093"/>
                  </a:lnTo>
                  <a:lnTo>
                    <a:pt x="192787" y="135371"/>
                  </a:lnTo>
                  <a:lnTo>
                    <a:pt x="213566" y="132346"/>
                  </a:lnTo>
                  <a:lnTo>
                    <a:pt x="256984" y="114236"/>
                  </a:lnTo>
                  <a:lnTo>
                    <a:pt x="327812" y="70535"/>
                  </a:lnTo>
                  <a:lnTo>
                    <a:pt x="342067" y="47631"/>
                  </a:lnTo>
                  <a:lnTo>
                    <a:pt x="340106" y="40919"/>
                  </a:lnTo>
                  <a:lnTo>
                    <a:pt x="335523" y="35607"/>
                  </a:lnTo>
                  <a:lnTo>
                    <a:pt x="328612" y="32264"/>
                  </a:lnTo>
                  <a:lnTo>
                    <a:pt x="319796" y="31664"/>
                  </a:lnTo>
                  <a:lnTo>
                    <a:pt x="309499" y="34582"/>
                  </a:lnTo>
                  <a:lnTo>
                    <a:pt x="298466" y="40802"/>
                  </a:lnTo>
                  <a:lnTo>
                    <a:pt x="272176" y="54340"/>
                  </a:lnTo>
                  <a:lnTo>
                    <a:pt x="239358" y="68397"/>
                  </a:lnTo>
                  <a:lnTo>
                    <a:pt x="208737" y="76174"/>
                  </a:lnTo>
                  <a:lnTo>
                    <a:pt x="190098" y="76289"/>
                  </a:lnTo>
                  <a:lnTo>
                    <a:pt x="166079" y="74990"/>
                  </a:lnTo>
                  <a:lnTo>
                    <a:pt x="135432" y="72567"/>
                  </a:lnTo>
                  <a:lnTo>
                    <a:pt x="133464" y="72745"/>
                  </a:lnTo>
                  <a:lnTo>
                    <a:pt x="131876" y="71437"/>
                  </a:lnTo>
                  <a:lnTo>
                    <a:pt x="131521" y="68821"/>
                  </a:lnTo>
                  <a:lnTo>
                    <a:pt x="131762" y="67970"/>
                  </a:lnTo>
                  <a:lnTo>
                    <a:pt x="132892" y="66522"/>
                  </a:lnTo>
                  <a:lnTo>
                    <a:pt x="133756" y="66040"/>
                  </a:lnTo>
                  <a:lnTo>
                    <a:pt x="230860" y="55613"/>
                  </a:lnTo>
                  <a:lnTo>
                    <a:pt x="236512" y="51993"/>
                  </a:lnTo>
                  <a:lnTo>
                    <a:pt x="241515" y="45580"/>
                  </a:lnTo>
                  <a:lnTo>
                    <a:pt x="245195" y="38380"/>
                  </a:lnTo>
                  <a:lnTo>
                    <a:pt x="245940" y="30662"/>
                  </a:lnTo>
                  <a:lnTo>
                    <a:pt x="243825" y="23275"/>
                  </a:lnTo>
                  <a:lnTo>
                    <a:pt x="238925" y="17068"/>
                  </a:lnTo>
                  <a:lnTo>
                    <a:pt x="234302" y="13119"/>
                  </a:lnTo>
                  <a:lnTo>
                    <a:pt x="228358" y="10909"/>
                  </a:lnTo>
                  <a:lnTo>
                    <a:pt x="126174" y="10160"/>
                  </a:lnTo>
                  <a:lnTo>
                    <a:pt x="120239" y="9816"/>
                  </a:lnTo>
                  <a:lnTo>
                    <a:pt x="114057" y="8890"/>
                  </a:lnTo>
                  <a:lnTo>
                    <a:pt x="91645" y="3814"/>
                  </a:lnTo>
                  <a:lnTo>
                    <a:pt x="82040" y="1914"/>
                  </a:lnTo>
                  <a:lnTo>
                    <a:pt x="71775" y="533"/>
                  </a:lnTo>
                  <a:lnTo>
                    <a:pt x="60807" y="0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10015" y="5093218"/>
              <a:ext cx="96532" cy="140893"/>
            </a:xfrm>
            <a:prstGeom prst="rect">
              <a:avLst/>
            </a:prstGeom>
          </p:spPr>
        </p:pic>
        <p:pic>
          <p:nvPicPr>
            <p:cNvPr id="79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39506" y="4845765"/>
              <a:ext cx="208572" cy="208584"/>
            </a:xfrm>
            <a:prstGeom prst="rect">
              <a:avLst/>
            </a:prstGeom>
          </p:spPr>
        </p:pic>
      </p:grpSp>
      <p:sp>
        <p:nvSpPr>
          <p:cNvPr id="81" name="object 21"/>
          <p:cNvSpPr txBox="1"/>
          <p:nvPr/>
        </p:nvSpPr>
        <p:spPr>
          <a:xfrm>
            <a:off x="7570729" y="5466225"/>
            <a:ext cx="2605405" cy="108876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spcBef>
                <a:spcPts val="450"/>
              </a:spcBef>
            </a:pP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OБЩ</a:t>
            </a:r>
            <a:r>
              <a:rPr lang="ru-RU" sz="1500" b="1" spc="-85" dirty="0">
                <a:solidFill>
                  <a:srgbClr val="213743"/>
                </a:solidFill>
                <a:cs typeface="Tahoma" panose="020B0604030504040204"/>
              </a:rPr>
              <a:t>И</a:t>
            </a: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Й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500" b="1" spc="-35" dirty="0">
                <a:solidFill>
                  <a:srgbClr val="213743"/>
                </a:solidFill>
                <a:cs typeface="Tahoma" panose="020B0604030504040204"/>
              </a:rPr>
              <a:t>БЮД</a:t>
            </a:r>
            <a:r>
              <a:rPr lang="ru-RU" sz="1500" b="1" spc="-35" dirty="0">
                <a:solidFill>
                  <a:srgbClr val="213743"/>
                </a:solidFill>
                <a:cs typeface="Tahoma" panose="020B0604030504040204"/>
              </a:rPr>
              <a:t>Ж</a:t>
            </a:r>
            <a:r>
              <a:rPr sz="1500" b="1" spc="-35" dirty="0">
                <a:solidFill>
                  <a:srgbClr val="213743"/>
                </a:solidFill>
                <a:cs typeface="Tahoma" panose="020B0604030504040204"/>
              </a:rPr>
              <a:t>ET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500" b="1" spc="-70" dirty="0">
                <a:solidFill>
                  <a:srgbClr val="213743"/>
                </a:solidFill>
                <a:cs typeface="Tahoma" panose="020B0604030504040204"/>
              </a:rPr>
              <a:t>ПPOEKTA:</a:t>
            </a:r>
            <a:endParaRPr sz="1500" dirty="0">
              <a:solidFill>
                <a:srgbClr val="213743"/>
              </a:solidFill>
              <a:cs typeface="Tahoma" panose="020B0604030504040204"/>
            </a:endParaRPr>
          </a:p>
          <a:p>
            <a:pPr marL="12700">
              <a:spcBef>
                <a:spcPts val="350"/>
              </a:spcBef>
            </a:pPr>
            <a:endParaRPr lang="ru-RU" sz="1400" spc="10" dirty="0">
              <a:solidFill>
                <a:srgbClr val="213743"/>
              </a:solidFill>
              <a:cs typeface="Trebuchet MS" panose="020B0603020202020204"/>
            </a:endParaRPr>
          </a:p>
          <a:p>
            <a:pPr marL="12700">
              <a:spcBef>
                <a:spcPts val="350"/>
              </a:spcBef>
            </a:pPr>
            <a:r>
              <a:rPr lang="ru-RU" sz="1400" spc="10" dirty="0">
                <a:solidFill>
                  <a:srgbClr val="213743"/>
                </a:solidFill>
                <a:cs typeface="Trebuchet MS" panose="020B0603020202020204"/>
              </a:rPr>
              <a:t>От </a:t>
            </a:r>
            <a:r>
              <a:rPr lang="ru-RU" sz="1400" spc="110" dirty="0">
                <a:solidFill>
                  <a:srgbClr val="C00000"/>
                </a:solidFill>
                <a:cs typeface="Trebuchet MS" panose="020B0603020202020204"/>
              </a:rPr>
              <a:t>6,25</a:t>
            </a:r>
            <a:r>
              <a:rPr sz="1400" spc="-85" dirty="0">
                <a:cs typeface="Trebuchet MS" panose="020B0603020202020204"/>
              </a:rPr>
              <a:t> </a:t>
            </a:r>
            <a:r>
              <a:rPr sz="1400" spc="15" dirty="0">
                <a:solidFill>
                  <a:srgbClr val="213743"/>
                </a:solidFill>
                <a:cs typeface="Trebuchet MS" panose="020B0603020202020204"/>
              </a:rPr>
              <a:t>м</a:t>
            </a:r>
            <a:r>
              <a:rPr lang="ru-RU" sz="1400" spc="15" dirty="0">
                <a:solidFill>
                  <a:srgbClr val="213743"/>
                </a:solidFill>
                <a:cs typeface="Trebuchet MS" panose="020B0603020202020204"/>
              </a:rPr>
              <a:t>л</a:t>
            </a:r>
            <a:r>
              <a:rPr sz="1400" spc="15" dirty="0">
                <a:solidFill>
                  <a:srgbClr val="213743"/>
                </a:solidFill>
                <a:cs typeface="Trebuchet MS" panose="020B0603020202020204"/>
              </a:rPr>
              <a:t>н</a:t>
            </a:r>
            <a:r>
              <a:rPr sz="1400" spc="-9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ru-RU" sz="1400" spc="60" dirty="0">
                <a:solidFill>
                  <a:srgbClr val="213743"/>
                </a:solidFill>
                <a:cs typeface="Trebuchet MS" panose="020B0603020202020204"/>
              </a:rPr>
              <a:t>руб.</a:t>
            </a:r>
          </a:p>
          <a:p>
            <a:pPr marL="12700">
              <a:spcBef>
                <a:spcPts val="350"/>
              </a:spcBef>
            </a:pPr>
            <a:endParaRPr lang="en-US" sz="1400" spc="10" dirty="0">
              <a:solidFill>
                <a:srgbClr val="213743"/>
              </a:solidFill>
              <a:cs typeface="Trebuchet MS" panose="020B0603020202020204"/>
            </a:endParaRPr>
          </a:p>
        </p:txBody>
      </p:sp>
      <p:sp>
        <p:nvSpPr>
          <p:cNvPr id="47" name="object 32"/>
          <p:cNvSpPr/>
          <p:nvPr/>
        </p:nvSpPr>
        <p:spPr>
          <a:xfrm>
            <a:off x="7334721" y="5522323"/>
            <a:ext cx="45719" cy="1119671"/>
          </a:xfrm>
          <a:custGeom>
            <a:avLst/>
            <a:gdLst/>
            <a:ahLst/>
            <a:cxnLst/>
            <a:rect l="l" t="t" r="r" b="b"/>
            <a:pathLst>
              <a:path h="968375">
                <a:moveTo>
                  <a:pt x="0" y="0"/>
                </a:moveTo>
                <a:lnTo>
                  <a:pt x="0" y="967803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7"/>
          <p:cNvSpPr/>
          <p:nvPr/>
        </p:nvSpPr>
        <p:spPr>
          <a:xfrm flipH="1">
            <a:off x="1205641" y="3795720"/>
            <a:ext cx="47430" cy="967322"/>
          </a:xfrm>
          <a:custGeom>
            <a:avLst/>
            <a:gdLst/>
            <a:ahLst/>
            <a:cxnLst/>
            <a:rect l="l" t="t" r="r" b="b"/>
            <a:pathLst>
              <a:path h="923925">
                <a:moveTo>
                  <a:pt x="0" y="0"/>
                </a:moveTo>
                <a:lnTo>
                  <a:pt x="0" y="923823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334" y="-23978"/>
            <a:ext cx="1729726" cy="16846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Номер слайда 59"/>
          <p:cNvSpPr>
            <a:spLocks noGrp="1"/>
          </p:cNvSpPr>
          <p:nvPr>
            <p:ph type="sldNum" sz="quarter" idx="12"/>
          </p:nvPr>
        </p:nvSpPr>
        <p:spPr>
          <a:xfrm>
            <a:off x="11640614" y="6379844"/>
            <a:ext cx="412369" cy="365125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8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9376" y="1335677"/>
            <a:ext cx="5425482" cy="1715407"/>
          </a:xfrm>
          <a:prstGeom prst="rect">
            <a:avLst/>
          </a:prstGeom>
          <a:solidFill>
            <a:schemeClr val="bg1"/>
          </a:solidFill>
          <a:effectLst>
            <a:outerShdw blurRad="152400" dist="762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bIns="144000">
            <a:noAutofit/>
          </a:bodyPr>
          <a:lstStyle/>
          <a:p>
            <a:pPr marL="12700">
              <a:spcBef>
                <a:spcPts val="600"/>
              </a:spcBef>
            </a:pPr>
            <a:r>
              <a:rPr lang="ru-RU" spc="-70" dirty="0">
                <a:solidFill>
                  <a:srgbClr val="C00000"/>
                </a:solidFill>
                <a:cs typeface="Tahoma" panose="020B0604030504040204"/>
              </a:rPr>
              <a:t>ОБЛАСТЬ ПРИМЕНЕНИЯ</a:t>
            </a:r>
          </a:p>
          <a:p>
            <a:pPr marL="12700">
              <a:spcBef>
                <a:spcPts val="600"/>
              </a:spcBef>
            </a:pPr>
            <a:r>
              <a:rPr lang="ru-RU" sz="1200" dirty="0"/>
              <a:t>Программа направлена на реализацию инвестиционных проектов по выпуску промышленной продукции включенной в Перечень приоритетной продукции, сформированный Межведомственной комиссией по вопросам льготного кредитования инвестиционных проектов, направленных на производство приоритетной продукции в целях реализации постановления Правительства Российской Федерации от 22.02.2023 №295</a:t>
            </a:r>
            <a:endParaRPr lang="ru-RU" sz="1200" dirty="0">
              <a:solidFill>
                <a:srgbClr val="213743"/>
              </a:solidFill>
              <a:cs typeface="Calibri" panose="020F0502020204030204"/>
            </a:endParaRPr>
          </a:p>
        </p:txBody>
      </p:sp>
      <p:grpSp>
        <p:nvGrpSpPr>
          <p:cNvPr id="33" name="object 27"/>
          <p:cNvGrpSpPr/>
          <p:nvPr/>
        </p:nvGrpSpPr>
        <p:grpSpPr>
          <a:xfrm>
            <a:off x="551384" y="4070531"/>
            <a:ext cx="557310" cy="567393"/>
            <a:chOff x="476605" y="3290363"/>
            <a:chExt cx="386080" cy="393065"/>
          </a:xfrm>
        </p:grpSpPr>
        <p:pic>
          <p:nvPicPr>
            <p:cNvPr id="34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805" y="3513462"/>
              <a:ext cx="165634" cy="169668"/>
            </a:xfrm>
            <a:prstGeom prst="rect">
              <a:avLst/>
            </a:prstGeom>
          </p:spPr>
        </p:pic>
        <p:sp>
          <p:nvSpPr>
            <p:cNvPr id="35" name="object 29"/>
            <p:cNvSpPr/>
            <p:nvPr/>
          </p:nvSpPr>
          <p:spPr>
            <a:xfrm>
              <a:off x="476605" y="3290363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40" h="269239">
                  <a:moveTo>
                    <a:pt x="136423" y="0"/>
                  </a:moveTo>
                  <a:lnTo>
                    <a:pt x="84899" y="9396"/>
                  </a:lnTo>
                  <a:lnTo>
                    <a:pt x="40805" y="37909"/>
                  </a:lnTo>
                  <a:lnTo>
                    <a:pt x="10944" y="81030"/>
                  </a:lnTo>
                  <a:lnTo>
                    <a:pt x="0" y="132333"/>
                  </a:lnTo>
                  <a:lnTo>
                    <a:pt x="2171" y="158791"/>
                  </a:lnTo>
                  <a:lnTo>
                    <a:pt x="21358" y="207187"/>
                  </a:lnTo>
                  <a:lnTo>
                    <a:pt x="59149" y="245771"/>
                  </a:lnTo>
                  <a:lnTo>
                    <a:pt x="108207" y="266166"/>
                  </a:lnTo>
                  <a:lnTo>
                    <a:pt x="134391" y="268719"/>
                  </a:lnTo>
                  <a:lnTo>
                    <a:pt x="159573" y="266352"/>
                  </a:lnTo>
                  <a:lnTo>
                    <a:pt x="184042" y="259260"/>
                  </a:lnTo>
                  <a:lnTo>
                    <a:pt x="186987" y="257748"/>
                  </a:lnTo>
                  <a:lnTo>
                    <a:pt x="132484" y="257748"/>
                  </a:lnTo>
                  <a:lnTo>
                    <a:pt x="86156" y="248012"/>
                  </a:lnTo>
                  <a:lnTo>
                    <a:pt x="45758" y="220319"/>
                  </a:lnTo>
                  <a:lnTo>
                    <a:pt x="19562" y="179900"/>
                  </a:lnTo>
                  <a:lnTo>
                    <a:pt x="10960" y="132499"/>
                  </a:lnTo>
                  <a:lnTo>
                    <a:pt x="13695" y="108273"/>
                  </a:lnTo>
                  <a:lnTo>
                    <a:pt x="32664" y="64374"/>
                  </a:lnTo>
                  <a:lnTo>
                    <a:pt x="67110" y="30833"/>
                  </a:lnTo>
                  <a:lnTo>
                    <a:pt x="110561" y="13213"/>
                  </a:lnTo>
                  <a:lnTo>
                    <a:pt x="134327" y="10934"/>
                  </a:lnTo>
                  <a:lnTo>
                    <a:pt x="187685" y="10934"/>
                  </a:lnTo>
                  <a:lnTo>
                    <a:pt x="162807" y="2982"/>
                  </a:lnTo>
                  <a:lnTo>
                    <a:pt x="136423" y="0"/>
                  </a:lnTo>
                  <a:close/>
                </a:path>
                <a:path w="269240" h="269239">
                  <a:moveTo>
                    <a:pt x="187685" y="10934"/>
                  </a:moveTo>
                  <a:lnTo>
                    <a:pt x="134962" y="10934"/>
                  </a:lnTo>
                  <a:lnTo>
                    <a:pt x="136258" y="10960"/>
                  </a:lnTo>
                  <a:lnTo>
                    <a:pt x="160489" y="13695"/>
                  </a:lnTo>
                  <a:lnTo>
                    <a:pt x="204379" y="32664"/>
                  </a:lnTo>
                  <a:lnTo>
                    <a:pt x="238171" y="67505"/>
                  </a:lnTo>
                  <a:lnTo>
                    <a:pt x="255794" y="111954"/>
                  </a:lnTo>
                  <a:lnTo>
                    <a:pt x="257797" y="136258"/>
                  </a:lnTo>
                  <a:lnTo>
                    <a:pt x="255054" y="160496"/>
                  </a:lnTo>
                  <a:lnTo>
                    <a:pt x="236080" y="204391"/>
                  </a:lnTo>
                  <a:lnTo>
                    <a:pt x="179087" y="249435"/>
                  </a:lnTo>
                  <a:lnTo>
                    <a:pt x="132484" y="257748"/>
                  </a:lnTo>
                  <a:lnTo>
                    <a:pt x="186987" y="257748"/>
                  </a:lnTo>
                  <a:lnTo>
                    <a:pt x="227939" y="230847"/>
                  </a:lnTo>
                  <a:lnTo>
                    <a:pt x="257806" y="187732"/>
                  </a:lnTo>
                  <a:lnTo>
                    <a:pt x="268757" y="136436"/>
                  </a:lnTo>
                  <a:lnTo>
                    <a:pt x="266571" y="109976"/>
                  </a:lnTo>
                  <a:lnTo>
                    <a:pt x="259368" y="84826"/>
                  </a:lnTo>
                  <a:lnTo>
                    <a:pt x="247379" y="61576"/>
                  </a:lnTo>
                  <a:lnTo>
                    <a:pt x="230835" y="40817"/>
                  </a:lnTo>
                  <a:lnTo>
                    <a:pt x="210588" y="23640"/>
                  </a:lnTo>
                  <a:lnTo>
                    <a:pt x="187685" y="10934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305" y="3314561"/>
              <a:ext cx="168485" cy="174777"/>
            </a:xfrm>
            <a:prstGeom prst="rect">
              <a:avLst/>
            </a:prstGeom>
          </p:spPr>
        </p:pic>
      </p:grpSp>
      <p:grpSp>
        <p:nvGrpSpPr>
          <p:cNvPr id="38" name="object 33"/>
          <p:cNvGrpSpPr/>
          <p:nvPr/>
        </p:nvGrpSpPr>
        <p:grpSpPr>
          <a:xfrm>
            <a:off x="626194" y="5820809"/>
            <a:ext cx="476647" cy="450981"/>
            <a:chOff x="517638" y="5087337"/>
            <a:chExt cx="330200" cy="312420"/>
          </a:xfrm>
        </p:grpSpPr>
        <p:sp>
          <p:nvSpPr>
            <p:cNvPr id="39" name="object 34"/>
            <p:cNvSpPr/>
            <p:nvPr/>
          </p:nvSpPr>
          <p:spPr>
            <a:xfrm>
              <a:off x="517638" y="5131763"/>
              <a:ext cx="330200" cy="90170"/>
            </a:xfrm>
            <a:custGeom>
              <a:avLst/>
              <a:gdLst/>
              <a:ahLst/>
              <a:cxnLst/>
              <a:rect l="l" t="t" r="r" b="b"/>
              <a:pathLst>
                <a:path w="330200" h="90170">
                  <a:moveTo>
                    <a:pt x="310896" y="0"/>
                  </a:moveTo>
                  <a:lnTo>
                    <a:pt x="18884" y="0"/>
                  </a:lnTo>
                  <a:lnTo>
                    <a:pt x="11540" y="1653"/>
                  </a:lnTo>
                  <a:lnTo>
                    <a:pt x="5537" y="6159"/>
                  </a:lnTo>
                  <a:lnTo>
                    <a:pt x="1486" y="12837"/>
                  </a:lnTo>
                  <a:lnTo>
                    <a:pt x="0" y="21005"/>
                  </a:lnTo>
                  <a:lnTo>
                    <a:pt x="25" y="69037"/>
                  </a:lnTo>
                  <a:lnTo>
                    <a:pt x="1511" y="77207"/>
                  </a:lnTo>
                  <a:lnTo>
                    <a:pt x="5561" y="83889"/>
                  </a:lnTo>
                  <a:lnTo>
                    <a:pt x="11560" y="88400"/>
                  </a:lnTo>
                  <a:lnTo>
                    <a:pt x="18897" y="90055"/>
                  </a:lnTo>
                  <a:lnTo>
                    <a:pt x="26239" y="88400"/>
                  </a:lnTo>
                  <a:lnTo>
                    <a:pt x="32238" y="83889"/>
                  </a:lnTo>
                  <a:lnTo>
                    <a:pt x="35142" y="79095"/>
                  </a:lnTo>
                  <a:lnTo>
                    <a:pt x="14528" y="79095"/>
                  </a:lnTo>
                  <a:lnTo>
                    <a:pt x="10985" y="74587"/>
                  </a:lnTo>
                  <a:lnTo>
                    <a:pt x="10960" y="15455"/>
                  </a:lnTo>
                  <a:lnTo>
                    <a:pt x="14516" y="10947"/>
                  </a:lnTo>
                  <a:lnTo>
                    <a:pt x="327138" y="10947"/>
                  </a:lnTo>
                  <a:lnTo>
                    <a:pt x="324237" y="6159"/>
                  </a:lnTo>
                  <a:lnTo>
                    <a:pt x="318238" y="1653"/>
                  </a:lnTo>
                  <a:lnTo>
                    <a:pt x="310896" y="0"/>
                  </a:lnTo>
                  <a:close/>
                </a:path>
                <a:path w="330200" h="90170">
                  <a:moveTo>
                    <a:pt x="300341" y="41998"/>
                  </a:moveTo>
                  <a:lnTo>
                    <a:pt x="288467" y="41998"/>
                  </a:lnTo>
                  <a:lnTo>
                    <a:pt x="292023" y="46520"/>
                  </a:lnTo>
                  <a:lnTo>
                    <a:pt x="292023" y="69037"/>
                  </a:lnTo>
                  <a:lnTo>
                    <a:pt x="293508" y="77207"/>
                  </a:lnTo>
                  <a:lnTo>
                    <a:pt x="297554" y="83889"/>
                  </a:lnTo>
                  <a:lnTo>
                    <a:pt x="303553" y="88400"/>
                  </a:lnTo>
                  <a:lnTo>
                    <a:pt x="310896" y="90055"/>
                  </a:lnTo>
                  <a:lnTo>
                    <a:pt x="318238" y="88400"/>
                  </a:lnTo>
                  <a:lnTo>
                    <a:pt x="324237" y="83889"/>
                  </a:lnTo>
                  <a:lnTo>
                    <a:pt x="327140" y="79095"/>
                  </a:lnTo>
                  <a:lnTo>
                    <a:pt x="306527" y="79095"/>
                  </a:lnTo>
                  <a:lnTo>
                    <a:pt x="302971" y="74587"/>
                  </a:lnTo>
                  <a:lnTo>
                    <a:pt x="302971" y="52057"/>
                  </a:lnTo>
                  <a:lnTo>
                    <a:pt x="301486" y="43888"/>
                  </a:lnTo>
                  <a:lnTo>
                    <a:pt x="300341" y="41998"/>
                  </a:lnTo>
                  <a:close/>
                </a:path>
                <a:path w="330200" h="90170">
                  <a:moveTo>
                    <a:pt x="284098" y="31051"/>
                  </a:moveTo>
                  <a:lnTo>
                    <a:pt x="45694" y="31051"/>
                  </a:lnTo>
                  <a:lnTo>
                    <a:pt x="38357" y="32704"/>
                  </a:lnTo>
                  <a:lnTo>
                    <a:pt x="32358" y="37211"/>
                  </a:lnTo>
                  <a:lnTo>
                    <a:pt x="28308" y="43888"/>
                  </a:lnTo>
                  <a:lnTo>
                    <a:pt x="26822" y="52057"/>
                  </a:lnTo>
                  <a:lnTo>
                    <a:pt x="26822" y="74587"/>
                  </a:lnTo>
                  <a:lnTo>
                    <a:pt x="23266" y="79095"/>
                  </a:lnTo>
                  <a:lnTo>
                    <a:pt x="35142" y="79095"/>
                  </a:lnTo>
                  <a:lnTo>
                    <a:pt x="36285" y="77207"/>
                  </a:lnTo>
                  <a:lnTo>
                    <a:pt x="37769" y="69037"/>
                  </a:lnTo>
                  <a:lnTo>
                    <a:pt x="37769" y="46520"/>
                  </a:lnTo>
                  <a:lnTo>
                    <a:pt x="41325" y="41998"/>
                  </a:lnTo>
                  <a:lnTo>
                    <a:pt x="300341" y="41998"/>
                  </a:lnTo>
                  <a:lnTo>
                    <a:pt x="297440" y="37211"/>
                  </a:lnTo>
                  <a:lnTo>
                    <a:pt x="291441" y="32704"/>
                  </a:lnTo>
                  <a:lnTo>
                    <a:pt x="284098" y="31051"/>
                  </a:lnTo>
                  <a:close/>
                </a:path>
                <a:path w="330200" h="90170">
                  <a:moveTo>
                    <a:pt x="327138" y="10947"/>
                  </a:moveTo>
                  <a:lnTo>
                    <a:pt x="18884" y="10947"/>
                  </a:lnTo>
                  <a:lnTo>
                    <a:pt x="315264" y="10960"/>
                  </a:lnTo>
                  <a:lnTo>
                    <a:pt x="318808" y="15455"/>
                  </a:lnTo>
                  <a:lnTo>
                    <a:pt x="318808" y="74587"/>
                  </a:lnTo>
                  <a:lnTo>
                    <a:pt x="315264" y="79095"/>
                  </a:lnTo>
                  <a:lnTo>
                    <a:pt x="327140" y="79095"/>
                  </a:lnTo>
                  <a:lnTo>
                    <a:pt x="328283" y="77207"/>
                  </a:lnTo>
                  <a:lnTo>
                    <a:pt x="329768" y="69037"/>
                  </a:lnTo>
                  <a:lnTo>
                    <a:pt x="329768" y="21005"/>
                  </a:lnTo>
                  <a:lnTo>
                    <a:pt x="328283" y="12837"/>
                  </a:lnTo>
                  <a:lnTo>
                    <a:pt x="327138" y="10947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640" y="5208466"/>
              <a:ext cx="328790" cy="191084"/>
            </a:xfrm>
            <a:prstGeom prst="rect">
              <a:avLst/>
            </a:prstGeom>
          </p:spPr>
        </p:pic>
        <p:sp>
          <p:nvSpPr>
            <p:cNvPr id="41" name="object 36"/>
            <p:cNvSpPr/>
            <p:nvPr/>
          </p:nvSpPr>
          <p:spPr>
            <a:xfrm>
              <a:off x="632124" y="5087337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27698" y="0"/>
                  </a:moveTo>
                  <a:lnTo>
                    <a:pt x="16925" y="2177"/>
                  </a:lnTo>
                  <a:lnTo>
                    <a:pt x="8120" y="8112"/>
                  </a:lnTo>
                  <a:lnTo>
                    <a:pt x="2179" y="16909"/>
                  </a:lnTo>
                  <a:lnTo>
                    <a:pt x="0" y="27673"/>
                  </a:lnTo>
                  <a:lnTo>
                    <a:pt x="2179" y="38452"/>
                  </a:lnTo>
                  <a:lnTo>
                    <a:pt x="8120" y="47256"/>
                  </a:lnTo>
                  <a:lnTo>
                    <a:pt x="16925" y="53194"/>
                  </a:lnTo>
                  <a:lnTo>
                    <a:pt x="27698" y="55371"/>
                  </a:lnTo>
                  <a:lnTo>
                    <a:pt x="38472" y="53194"/>
                  </a:lnTo>
                  <a:lnTo>
                    <a:pt x="47277" y="47256"/>
                  </a:lnTo>
                  <a:lnTo>
                    <a:pt x="49188" y="44424"/>
                  </a:lnTo>
                  <a:lnTo>
                    <a:pt x="18465" y="44424"/>
                  </a:lnTo>
                  <a:lnTo>
                    <a:pt x="10960" y="36906"/>
                  </a:lnTo>
                  <a:lnTo>
                    <a:pt x="10960" y="18453"/>
                  </a:lnTo>
                  <a:lnTo>
                    <a:pt x="18465" y="10947"/>
                  </a:lnTo>
                  <a:lnTo>
                    <a:pt x="49191" y="10947"/>
                  </a:lnTo>
                  <a:lnTo>
                    <a:pt x="47277" y="8112"/>
                  </a:lnTo>
                  <a:lnTo>
                    <a:pt x="38472" y="2177"/>
                  </a:lnTo>
                  <a:lnTo>
                    <a:pt x="27698" y="0"/>
                  </a:lnTo>
                  <a:close/>
                </a:path>
                <a:path w="55879" h="55879">
                  <a:moveTo>
                    <a:pt x="49191" y="10947"/>
                  </a:moveTo>
                  <a:lnTo>
                    <a:pt x="36931" y="10947"/>
                  </a:lnTo>
                  <a:lnTo>
                    <a:pt x="44437" y="18453"/>
                  </a:lnTo>
                  <a:lnTo>
                    <a:pt x="44437" y="36906"/>
                  </a:lnTo>
                  <a:lnTo>
                    <a:pt x="36931" y="44424"/>
                  </a:lnTo>
                  <a:lnTo>
                    <a:pt x="49188" y="44424"/>
                  </a:lnTo>
                  <a:lnTo>
                    <a:pt x="53217" y="38452"/>
                  </a:lnTo>
                  <a:lnTo>
                    <a:pt x="55397" y="27673"/>
                  </a:lnTo>
                  <a:lnTo>
                    <a:pt x="53217" y="16909"/>
                  </a:lnTo>
                  <a:lnTo>
                    <a:pt x="49191" y="10947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7"/>
            <p:cNvSpPr/>
            <p:nvPr/>
          </p:nvSpPr>
          <p:spPr>
            <a:xfrm>
              <a:off x="682029" y="509280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212" y="0"/>
                  </a:moveTo>
                  <a:lnTo>
                    <a:pt x="13571" y="1745"/>
                  </a:lnTo>
                  <a:lnTo>
                    <a:pt x="6510" y="6505"/>
                  </a:lnTo>
                  <a:lnTo>
                    <a:pt x="1747" y="13565"/>
                  </a:lnTo>
                  <a:lnTo>
                    <a:pt x="0" y="22212"/>
                  </a:lnTo>
                  <a:lnTo>
                    <a:pt x="1747" y="30865"/>
                  </a:lnTo>
                  <a:lnTo>
                    <a:pt x="6510" y="37930"/>
                  </a:lnTo>
                  <a:lnTo>
                    <a:pt x="13571" y="42691"/>
                  </a:lnTo>
                  <a:lnTo>
                    <a:pt x="22212" y="44437"/>
                  </a:lnTo>
                  <a:lnTo>
                    <a:pt x="30865" y="42691"/>
                  </a:lnTo>
                  <a:lnTo>
                    <a:pt x="37930" y="37930"/>
                  </a:lnTo>
                  <a:lnTo>
                    <a:pt x="42691" y="30865"/>
                  </a:lnTo>
                  <a:lnTo>
                    <a:pt x="44437" y="22212"/>
                  </a:lnTo>
                  <a:lnTo>
                    <a:pt x="42691" y="13565"/>
                  </a:lnTo>
                  <a:lnTo>
                    <a:pt x="37930" y="6505"/>
                  </a:lnTo>
                  <a:lnTo>
                    <a:pt x="30865" y="1745"/>
                  </a:lnTo>
                  <a:lnTo>
                    <a:pt x="22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8"/>
            <p:cNvSpPr/>
            <p:nvPr/>
          </p:nvSpPr>
          <p:spPr>
            <a:xfrm>
              <a:off x="587832" y="5087340"/>
              <a:ext cx="188595" cy="55880"/>
            </a:xfrm>
            <a:custGeom>
              <a:avLst/>
              <a:gdLst/>
              <a:ahLst/>
              <a:cxnLst/>
              <a:rect l="l" t="t" r="r" b="b"/>
              <a:pathLst>
                <a:path w="188595" h="55879">
                  <a:moveTo>
                    <a:pt x="56984" y="6477"/>
                  </a:moveTo>
                  <a:lnTo>
                    <a:pt x="46228" y="4432"/>
                  </a:lnTo>
                  <a:lnTo>
                    <a:pt x="44386" y="10363"/>
                  </a:lnTo>
                  <a:lnTo>
                    <a:pt x="37668" y="22047"/>
                  </a:lnTo>
                  <a:lnTo>
                    <a:pt x="23685" y="33464"/>
                  </a:lnTo>
                  <a:lnTo>
                    <a:pt x="0" y="38595"/>
                  </a:lnTo>
                  <a:lnTo>
                    <a:pt x="0" y="49555"/>
                  </a:lnTo>
                  <a:lnTo>
                    <a:pt x="29286" y="42887"/>
                  </a:lnTo>
                  <a:lnTo>
                    <a:pt x="46596" y="28181"/>
                  </a:lnTo>
                  <a:lnTo>
                    <a:pt x="54851" y="13398"/>
                  </a:lnTo>
                  <a:lnTo>
                    <a:pt x="56984" y="6477"/>
                  </a:lnTo>
                  <a:close/>
                </a:path>
                <a:path w="188595" h="55879">
                  <a:moveTo>
                    <a:pt x="188404" y="38595"/>
                  </a:moveTo>
                  <a:lnTo>
                    <a:pt x="164719" y="33464"/>
                  </a:lnTo>
                  <a:lnTo>
                    <a:pt x="150723" y="22047"/>
                  </a:lnTo>
                  <a:lnTo>
                    <a:pt x="144018" y="10375"/>
                  </a:lnTo>
                  <a:lnTo>
                    <a:pt x="142176" y="4445"/>
                  </a:lnTo>
                  <a:lnTo>
                    <a:pt x="133146" y="6159"/>
                  </a:lnTo>
                  <a:lnTo>
                    <a:pt x="133146" y="18453"/>
                  </a:lnTo>
                  <a:lnTo>
                    <a:pt x="133146" y="36906"/>
                  </a:lnTo>
                  <a:lnTo>
                    <a:pt x="125641" y="44424"/>
                  </a:lnTo>
                  <a:lnTo>
                    <a:pt x="107188" y="44424"/>
                  </a:lnTo>
                  <a:lnTo>
                    <a:pt x="99682" y="36906"/>
                  </a:lnTo>
                  <a:lnTo>
                    <a:pt x="99682" y="18453"/>
                  </a:lnTo>
                  <a:lnTo>
                    <a:pt x="107188" y="10947"/>
                  </a:lnTo>
                  <a:lnTo>
                    <a:pt x="125641" y="10947"/>
                  </a:lnTo>
                  <a:lnTo>
                    <a:pt x="133146" y="18453"/>
                  </a:lnTo>
                  <a:lnTo>
                    <a:pt x="133146" y="6159"/>
                  </a:lnTo>
                  <a:lnTo>
                    <a:pt x="127177" y="2184"/>
                  </a:lnTo>
                  <a:lnTo>
                    <a:pt x="116420" y="0"/>
                  </a:lnTo>
                  <a:lnTo>
                    <a:pt x="105638" y="2184"/>
                  </a:lnTo>
                  <a:lnTo>
                    <a:pt x="96837" y="8115"/>
                  </a:lnTo>
                  <a:lnTo>
                    <a:pt x="90893" y="16916"/>
                  </a:lnTo>
                  <a:lnTo>
                    <a:pt x="88722" y="27673"/>
                  </a:lnTo>
                  <a:lnTo>
                    <a:pt x="90893" y="38455"/>
                  </a:lnTo>
                  <a:lnTo>
                    <a:pt x="96837" y="47256"/>
                  </a:lnTo>
                  <a:lnTo>
                    <a:pt x="105638" y="53200"/>
                  </a:lnTo>
                  <a:lnTo>
                    <a:pt x="116420" y="55372"/>
                  </a:lnTo>
                  <a:lnTo>
                    <a:pt x="127177" y="53200"/>
                  </a:lnTo>
                  <a:lnTo>
                    <a:pt x="135978" y="47256"/>
                  </a:lnTo>
                  <a:lnTo>
                    <a:pt x="137896" y="44424"/>
                  </a:lnTo>
                  <a:lnTo>
                    <a:pt x="141922" y="38455"/>
                  </a:lnTo>
                  <a:lnTo>
                    <a:pt x="143675" y="29794"/>
                  </a:lnTo>
                  <a:lnTo>
                    <a:pt x="159105" y="42887"/>
                  </a:lnTo>
                  <a:lnTo>
                    <a:pt x="188404" y="49555"/>
                  </a:lnTo>
                  <a:lnTo>
                    <a:pt x="188404" y="38595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32"/>
          <p:cNvSpPr/>
          <p:nvPr/>
        </p:nvSpPr>
        <p:spPr>
          <a:xfrm>
            <a:off x="1259640" y="5520742"/>
            <a:ext cx="45719" cy="1119671"/>
          </a:xfrm>
          <a:custGeom>
            <a:avLst/>
            <a:gdLst/>
            <a:ahLst/>
            <a:cxnLst/>
            <a:rect l="l" t="t" r="r" b="b"/>
            <a:pathLst>
              <a:path h="968375">
                <a:moveTo>
                  <a:pt x="0" y="0"/>
                </a:moveTo>
                <a:lnTo>
                  <a:pt x="0" y="967803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4"/>
          <p:cNvSpPr txBox="1"/>
          <p:nvPr/>
        </p:nvSpPr>
        <p:spPr>
          <a:xfrm>
            <a:off x="1411664" y="4022513"/>
            <a:ext cx="4606316" cy="50783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>
              <a:spcBef>
                <a:spcPts val="600"/>
              </a:spcBef>
            </a:pPr>
            <a:r>
              <a:rPr sz="1500" b="1" spc="-70" dirty="0">
                <a:solidFill>
                  <a:srgbClr val="213743"/>
                </a:solidFill>
                <a:cs typeface="Tahoma" panose="020B0604030504040204"/>
              </a:rPr>
              <a:t>ПPOЦEHTHA</a:t>
            </a:r>
            <a:r>
              <a:rPr lang="ru-RU" sz="1500" b="1" spc="-70" dirty="0">
                <a:solidFill>
                  <a:srgbClr val="213743"/>
                </a:solidFill>
                <a:cs typeface="Tahoma" panose="020B0604030504040204"/>
              </a:rPr>
              <a:t>Я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500" b="1" spc="-60" dirty="0">
                <a:solidFill>
                  <a:srgbClr val="213743"/>
                </a:solidFill>
                <a:cs typeface="Tahoma" panose="020B0604030504040204"/>
              </a:rPr>
              <a:t>CTABKA:</a:t>
            </a:r>
            <a:endParaRPr sz="1500" b="1" dirty="0">
              <a:solidFill>
                <a:srgbClr val="213743"/>
              </a:solidFill>
              <a:cs typeface="Tahoma" panose="020B0604030504040204"/>
            </a:endParaRPr>
          </a:p>
          <a:p>
            <a:r>
              <a:rPr lang="ru-RU" b="1" spc="-85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lang="ru-RU" sz="1400" spc="-85" dirty="0">
                <a:solidFill>
                  <a:srgbClr val="C00000"/>
                </a:solidFill>
                <a:cs typeface="Trebuchet MS" panose="020B0603020202020204"/>
              </a:rPr>
              <a:t>5%</a:t>
            </a:r>
            <a:r>
              <a:rPr lang="ru-RU" sz="1400" b="1" spc="-85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lang="ru-RU" sz="1400" spc="15" dirty="0">
                <a:solidFill>
                  <a:srgbClr val="213743"/>
                </a:solidFill>
              </a:rPr>
              <a:t>годовых</a:t>
            </a:r>
            <a:endParaRPr sz="1400" spc="15" dirty="0">
              <a:solidFill>
                <a:srgbClr val="213743"/>
              </a:solidFill>
            </a:endParaRPr>
          </a:p>
        </p:txBody>
      </p:sp>
      <p:sp>
        <p:nvSpPr>
          <p:cNvPr id="58" name="object 46"/>
          <p:cNvSpPr txBox="1"/>
          <p:nvPr/>
        </p:nvSpPr>
        <p:spPr>
          <a:xfrm>
            <a:off x="864518" y="295593"/>
            <a:ext cx="1005601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3200" spc="-80" dirty="0">
                <a:solidFill>
                  <a:srgbClr val="213743"/>
                </a:solidFill>
                <a:ea typeface="Tahoma" panose="020B0604030504040204" pitchFamily="34" charset="0"/>
                <a:cs typeface="Arial" panose="020B0604020202020204" pitchFamily="34" charset="0"/>
              </a:rPr>
              <a:t>Программа «Приоритетный продукт»</a:t>
            </a:r>
            <a:endParaRPr lang="ru-RU" sz="3200" dirty="0">
              <a:solidFill>
                <a:srgbClr val="213743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79376" y="249980"/>
            <a:ext cx="206424" cy="57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287142" y="1335677"/>
            <a:ext cx="5353473" cy="1715407"/>
          </a:xfrm>
          <a:prstGeom prst="rect">
            <a:avLst/>
          </a:prstGeom>
          <a:solidFill>
            <a:schemeClr val="bg1"/>
          </a:solidFill>
          <a:effectLst>
            <a:outerShdw blurRad="152400" dist="762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bIns="144000">
            <a:noAutofit/>
          </a:bodyPr>
          <a:lstStyle/>
          <a:p>
            <a:pPr marL="12700">
              <a:spcBef>
                <a:spcPts val="1200"/>
              </a:spcBef>
            </a:pPr>
            <a:r>
              <a:rPr lang="ru-RU" spc="-70" dirty="0">
                <a:solidFill>
                  <a:srgbClr val="C00000"/>
                </a:solidFill>
                <a:cs typeface="Tahoma" panose="020B0604030504040204"/>
              </a:rPr>
              <a:t>ОСНОВНЫЕ УСЛОВИЯ</a:t>
            </a:r>
            <a:r>
              <a:rPr lang="en-US" spc="-70" dirty="0">
                <a:solidFill>
                  <a:srgbClr val="C00000"/>
                </a:solidFill>
                <a:cs typeface="Tahoma" panose="020B0604030504040204"/>
              </a:rPr>
              <a:t> </a:t>
            </a:r>
            <a:endParaRPr lang="ru-RU" spc="-70" dirty="0">
              <a:solidFill>
                <a:srgbClr val="C00000"/>
              </a:solidFill>
              <a:cs typeface="Tahoma" panose="020B0604030504040204"/>
            </a:endParaRPr>
          </a:p>
          <a:p>
            <a:pPr marL="12700">
              <a:spcBef>
                <a:spcPts val="1200"/>
              </a:spcBef>
            </a:pPr>
            <a:endParaRPr lang="en-US" spc="-70" dirty="0">
              <a:solidFill>
                <a:srgbClr val="C00000"/>
              </a:solidFill>
              <a:cs typeface="Tahoma" panose="020B0604030504040204"/>
            </a:endParaRPr>
          </a:p>
          <a:p>
            <a:pPr marL="12700">
              <a:spcBef>
                <a:spcPts val="1200"/>
              </a:spcBef>
            </a:pPr>
            <a:endParaRPr lang="en-US" spc="-70" dirty="0">
              <a:solidFill>
                <a:srgbClr val="C00000"/>
              </a:solidFill>
              <a:cs typeface="Tahoma" panose="020B0604030504040204"/>
            </a:endParaRPr>
          </a:p>
          <a:p>
            <a:pPr marL="12700">
              <a:spcBef>
                <a:spcPts val="1200"/>
              </a:spcBef>
            </a:pPr>
            <a:endParaRPr lang="en-US" spc="-70" dirty="0">
              <a:solidFill>
                <a:srgbClr val="C00000"/>
              </a:solidFill>
              <a:cs typeface="Tahoma" panose="020B0604030504040204"/>
            </a:endParaRPr>
          </a:p>
        </p:txBody>
      </p:sp>
      <p:sp>
        <p:nvSpPr>
          <p:cNvPr id="26" name="object 10"/>
          <p:cNvSpPr/>
          <p:nvPr/>
        </p:nvSpPr>
        <p:spPr>
          <a:xfrm>
            <a:off x="9908916" y="1867025"/>
            <a:ext cx="0" cy="495083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669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7" name="object 11"/>
          <p:cNvSpPr/>
          <p:nvPr/>
        </p:nvSpPr>
        <p:spPr>
          <a:xfrm>
            <a:off x="7266790" y="1867117"/>
            <a:ext cx="0" cy="495083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669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9" name="object 13"/>
          <p:cNvSpPr txBox="1"/>
          <p:nvPr/>
        </p:nvSpPr>
        <p:spPr>
          <a:xfrm>
            <a:off x="7432868" y="1808287"/>
            <a:ext cx="2663660" cy="7899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spcBef>
                <a:spcPts val="200"/>
              </a:spcBef>
            </a:pPr>
            <a:r>
              <a:rPr sz="1600" spc="-80" dirty="0">
                <a:solidFill>
                  <a:srgbClr val="213743"/>
                </a:solidFill>
                <a:cs typeface="Tahoma" panose="020B0604030504040204"/>
              </a:rPr>
              <a:t>C</a:t>
            </a:r>
            <a:r>
              <a:rPr lang="ru-RU" sz="1600" spc="-80" dirty="0">
                <a:solidFill>
                  <a:srgbClr val="213743"/>
                </a:solidFill>
                <a:cs typeface="Tahoma" panose="020B0604030504040204"/>
              </a:rPr>
              <a:t>У</a:t>
            </a:r>
            <a:r>
              <a:rPr sz="1600" spc="-80" dirty="0">
                <a:solidFill>
                  <a:srgbClr val="213743"/>
                </a:solidFill>
                <a:cs typeface="Tahoma" panose="020B0604030504040204"/>
              </a:rPr>
              <a:t>MMA</a:t>
            </a:r>
            <a:r>
              <a:rPr sz="1600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600" spc="-70" dirty="0">
                <a:solidFill>
                  <a:srgbClr val="213743"/>
                </a:solidFill>
                <a:cs typeface="Tahoma" panose="020B0604030504040204"/>
              </a:rPr>
              <a:t>3AЙMA:</a:t>
            </a:r>
            <a:endParaRPr sz="1600" dirty="0">
              <a:solidFill>
                <a:srgbClr val="213743"/>
              </a:solidFill>
              <a:cs typeface="Tahoma" panose="020B0604030504040204"/>
            </a:endParaRPr>
          </a:p>
          <a:p>
            <a:pPr>
              <a:spcBef>
                <a:spcPts val="100"/>
              </a:spcBef>
            </a:pPr>
            <a:r>
              <a:rPr lang="ru-RU" sz="1600" spc="145" dirty="0">
                <a:solidFill>
                  <a:srgbClr val="C00000"/>
                </a:solidFill>
                <a:cs typeface="Trebuchet MS" panose="020B0603020202020204"/>
              </a:rPr>
              <a:t>5</a:t>
            </a:r>
            <a:r>
              <a:rPr sz="1600" spc="145" dirty="0">
                <a:solidFill>
                  <a:srgbClr val="C00000"/>
                </a:solidFill>
                <a:cs typeface="Trebuchet MS" panose="020B0603020202020204"/>
              </a:rPr>
              <a:t>–</a:t>
            </a:r>
            <a:r>
              <a:rPr lang="en-US" sz="1600" spc="145" dirty="0">
                <a:solidFill>
                  <a:srgbClr val="C00000"/>
                </a:solidFill>
                <a:cs typeface="Trebuchet MS" panose="020B0603020202020204"/>
              </a:rPr>
              <a:t>10</a:t>
            </a:r>
            <a:r>
              <a:rPr lang="ru-RU" sz="1600" spc="145" dirty="0">
                <a:solidFill>
                  <a:srgbClr val="C00000"/>
                </a:solidFill>
                <a:cs typeface="Trebuchet MS" panose="020B0603020202020204"/>
              </a:rPr>
              <a:t>0</a:t>
            </a:r>
            <a:r>
              <a:rPr sz="1600" spc="-95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600" spc="15" dirty="0">
                <a:solidFill>
                  <a:srgbClr val="213743"/>
                </a:solidFill>
                <a:cs typeface="Trebuchet MS" panose="020B0603020202020204"/>
              </a:rPr>
              <a:t>м</a:t>
            </a:r>
            <a:r>
              <a:rPr lang="ru-RU" sz="1600" spc="15" dirty="0">
                <a:solidFill>
                  <a:srgbClr val="213743"/>
                </a:solidFill>
                <a:cs typeface="Trebuchet MS" panose="020B0603020202020204"/>
              </a:rPr>
              <a:t>л</a:t>
            </a:r>
            <a:r>
              <a:rPr sz="1600" spc="15" dirty="0">
                <a:solidFill>
                  <a:srgbClr val="213743"/>
                </a:solidFill>
                <a:cs typeface="Trebuchet MS" panose="020B0603020202020204"/>
              </a:rPr>
              <a:t>н</a:t>
            </a:r>
            <a:r>
              <a:rPr lang="ru-RU" sz="1600" spc="-90" dirty="0">
                <a:solidFill>
                  <a:srgbClr val="213743"/>
                </a:solidFill>
                <a:cs typeface="Trebuchet MS" panose="020B0603020202020204"/>
              </a:rPr>
              <a:t> руб.</a:t>
            </a:r>
          </a:p>
          <a:p>
            <a:pPr>
              <a:spcBef>
                <a:spcPts val="100"/>
              </a:spcBef>
            </a:pPr>
            <a:endParaRPr sz="1600" spc="15" dirty="0">
              <a:solidFill>
                <a:srgbClr val="213743"/>
              </a:solidFill>
              <a:cs typeface="Trebuchet MS" panose="020B0603020202020204"/>
            </a:endParaRPr>
          </a:p>
        </p:txBody>
      </p:sp>
      <p:sp>
        <p:nvSpPr>
          <p:cNvPr id="30" name="object 8"/>
          <p:cNvSpPr txBox="1"/>
          <p:nvPr/>
        </p:nvSpPr>
        <p:spPr>
          <a:xfrm>
            <a:off x="10078286" y="1808287"/>
            <a:ext cx="1397385" cy="5309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spcBef>
                <a:spcPts val="200"/>
              </a:spcBef>
            </a:pPr>
            <a:r>
              <a:rPr sz="1600" spc="-60" dirty="0">
                <a:solidFill>
                  <a:srgbClr val="213743"/>
                </a:solidFill>
                <a:cs typeface="Tahoma" panose="020B0604030504040204"/>
              </a:rPr>
              <a:t>CPOK</a:t>
            </a:r>
            <a:r>
              <a:rPr sz="1600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600" spc="-70" dirty="0">
                <a:solidFill>
                  <a:srgbClr val="213743"/>
                </a:solidFill>
                <a:cs typeface="Tahoma" panose="020B0604030504040204"/>
              </a:rPr>
              <a:t>3AЙMA:</a:t>
            </a:r>
            <a:endParaRPr sz="1600" dirty="0">
              <a:solidFill>
                <a:srgbClr val="213743"/>
              </a:solidFill>
              <a:cs typeface="Tahoma" panose="020B0604030504040204"/>
            </a:endParaRPr>
          </a:p>
          <a:p>
            <a:pPr>
              <a:spcBef>
                <a:spcPts val="100"/>
              </a:spcBef>
            </a:pPr>
            <a:r>
              <a:rPr sz="1600" spc="30" dirty="0">
                <a:solidFill>
                  <a:srgbClr val="213743"/>
                </a:solidFill>
                <a:cs typeface="Trebuchet MS" panose="020B0603020202020204"/>
              </a:rPr>
              <a:t>дo</a:t>
            </a:r>
            <a:r>
              <a:rPr sz="1600" spc="-95" dirty="0">
                <a:cs typeface="Trebuchet MS" panose="020B0603020202020204"/>
              </a:rPr>
              <a:t> </a:t>
            </a:r>
            <a:r>
              <a:rPr sz="1600" spc="110" dirty="0">
                <a:solidFill>
                  <a:srgbClr val="C00000"/>
                </a:solidFill>
                <a:cs typeface="Trebuchet MS" panose="020B0603020202020204"/>
              </a:rPr>
              <a:t>60</a:t>
            </a:r>
            <a:r>
              <a:rPr sz="1600" spc="-90" dirty="0">
                <a:cs typeface="Trebuchet MS" panose="020B0603020202020204"/>
              </a:rPr>
              <a:t> </a:t>
            </a:r>
            <a:r>
              <a:rPr sz="1600" spc="-55" dirty="0">
                <a:solidFill>
                  <a:srgbClr val="213743"/>
                </a:solidFill>
                <a:cs typeface="Trebuchet MS" panose="020B0603020202020204"/>
              </a:rPr>
              <a:t>мec.</a:t>
            </a:r>
            <a:endParaRPr sz="1600" dirty="0">
              <a:solidFill>
                <a:srgbClr val="213743"/>
              </a:solidFill>
              <a:cs typeface="Trebuchet MS" panose="020B060302020202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85881" b="-2790"/>
          <a:stretch>
            <a:fillRect/>
          </a:stretch>
        </p:blipFill>
        <p:spPr>
          <a:xfrm>
            <a:off x="9281244" y="1904004"/>
            <a:ext cx="474294" cy="44493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5"/>
          <a:srcRect r="81793"/>
          <a:stretch>
            <a:fillRect/>
          </a:stretch>
        </p:blipFill>
        <p:spPr>
          <a:xfrm>
            <a:off x="6566745" y="1904004"/>
            <a:ext cx="611592" cy="432854"/>
          </a:xfrm>
          <a:prstGeom prst="rect">
            <a:avLst/>
          </a:prstGeom>
        </p:spPr>
      </p:pic>
      <p:cxnSp>
        <p:nvCxnSpPr>
          <p:cNvPr id="70" name="Прямая соединительная линия 69"/>
          <p:cNvCxnSpPr/>
          <p:nvPr/>
        </p:nvCxnSpPr>
        <p:spPr>
          <a:xfrm>
            <a:off x="11640616" y="6400800"/>
            <a:ext cx="0" cy="457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75271" y="3530391"/>
            <a:ext cx="10878529" cy="0"/>
          </a:xfrm>
          <a:prstGeom prst="line">
            <a:avLst/>
          </a:prstGeom>
          <a:ln>
            <a:solidFill>
              <a:srgbClr val="2137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bject 2"/>
          <p:cNvSpPr txBox="1"/>
          <p:nvPr/>
        </p:nvSpPr>
        <p:spPr>
          <a:xfrm>
            <a:off x="3935761" y="3370276"/>
            <a:ext cx="4320478" cy="3077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ru-RU" sz="2000" b="1" dirty="0">
                <a:solidFill>
                  <a:srgbClr val="213743"/>
                </a:solidFill>
                <a:cs typeface="Calibri" panose="020F0502020204030204"/>
              </a:rPr>
              <a:t>ДОПОЛНИТЕЛЬНЫЕ УСЛОВИЯ:</a:t>
            </a:r>
          </a:p>
        </p:txBody>
      </p:sp>
      <p:grpSp>
        <p:nvGrpSpPr>
          <p:cNvPr id="71" name="object 18"/>
          <p:cNvGrpSpPr/>
          <p:nvPr/>
        </p:nvGrpSpPr>
        <p:grpSpPr>
          <a:xfrm>
            <a:off x="6507990" y="3997245"/>
            <a:ext cx="615974" cy="562810"/>
            <a:chOff x="5800505" y="3115263"/>
            <a:chExt cx="426720" cy="389890"/>
          </a:xfrm>
        </p:grpSpPr>
        <p:sp>
          <p:nvSpPr>
            <p:cNvPr id="72" name="object 19"/>
            <p:cNvSpPr/>
            <p:nvPr/>
          </p:nvSpPr>
          <p:spPr>
            <a:xfrm>
              <a:off x="5800505" y="3221530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5" h="283845">
                  <a:moveTo>
                    <a:pt x="141655" y="0"/>
                  </a:moveTo>
                  <a:lnTo>
                    <a:pt x="96926" y="7234"/>
                  </a:lnTo>
                  <a:lnTo>
                    <a:pt x="58046" y="27368"/>
                  </a:lnTo>
                  <a:lnTo>
                    <a:pt x="27364" y="58051"/>
                  </a:lnTo>
                  <a:lnTo>
                    <a:pt x="7232" y="96931"/>
                  </a:lnTo>
                  <a:lnTo>
                    <a:pt x="0" y="141655"/>
                  </a:lnTo>
                  <a:lnTo>
                    <a:pt x="7232" y="186380"/>
                  </a:lnTo>
                  <a:lnTo>
                    <a:pt x="27364" y="225260"/>
                  </a:lnTo>
                  <a:lnTo>
                    <a:pt x="58046" y="255942"/>
                  </a:lnTo>
                  <a:lnTo>
                    <a:pt x="96926" y="276077"/>
                  </a:lnTo>
                  <a:lnTo>
                    <a:pt x="141655" y="283311"/>
                  </a:lnTo>
                  <a:lnTo>
                    <a:pt x="186386" y="276077"/>
                  </a:lnTo>
                  <a:lnTo>
                    <a:pt x="193557" y="272364"/>
                  </a:lnTo>
                  <a:lnTo>
                    <a:pt x="141655" y="272364"/>
                  </a:lnTo>
                  <a:lnTo>
                    <a:pt x="90827" y="262076"/>
                  </a:lnTo>
                  <a:lnTo>
                    <a:pt x="49274" y="234037"/>
                  </a:lnTo>
                  <a:lnTo>
                    <a:pt x="21235" y="192484"/>
                  </a:lnTo>
                  <a:lnTo>
                    <a:pt x="10947" y="141655"/>
                  </a:lnTo>
                  <a:lnTo>
                    <a:pt x="21235" y="90827"/>
                  </a:lnTo>
                  <a:lnTo>
                    <a:pt x="49274" y="49274"/>
                  </a:lnTo>
                  <a:lnTo>
                    <a:pt x="90827" y="21235"/>
                  </a:lnTo>
                  <a:lnTo>
                    <a:pt x="141655" y="10947"/>
                  </a:lnTo>
                  <a:lnTo>
                    <a:pt x="193557" y="10947"/>
                  </a:lnTo>
                  <a:lnTo>
                    <a:pt x="186386" y="7234"/>
                  </a:lnTo>
                  <a:lnTo>
                    <a:pt x="141655" y="0"/>
                  </a:lnTo>
                  <a:close/>
                </a:path>
                <a:path w="283845" h="283845">
                  <a:moveTo>
                    <a:pt x="193557" y="10947"/>
                  </a:moveTo>
                  <a:lnTo>
                    <a:pt x="141655" y="10947"/>
                  </a:lnTo>
                  <a:lnTo>
                    <a:pt x="192484" y="21235"/>
                  </a:lnTo>
                  <a:lnTo>
                    <a:pt x="234037" y="49274"/>
                  </a:lnTo>
                  <a:lnTo>
                    <a:pt x="262076" y="90827"/>
                  </a:lnTo>
                  <a:lnTo>
                    <a:pt x="272364" y="141655"/>
                  </a:lnTo>
                  <a:lnTo>
                    <a:pt x="262076" y="192484"/>
                  </a:lnTo>
                  <a:lnTo>
                    <a:pt x="234037" y="234037"/>
                  </a:lnTo>
                  <a:lnTo>
                    <a:pt x="192484" y="262076"/>
                  </a:lnTo>
                  <a:lnTo>
                    <a:pt x="141655" y="272364"/>
                  </a:lnTo>
                  <a:lnTo>
                    <a:pt x="193557" y="272364"/>
                  </a:lnTo>
                  <a:lnTo>
                    <a:pt x="225269" y="255942"/>
                  </a:lnTo>
                  <a:lnTo>
                    <a:pt x="255954" y="225260"/>
                  </a:lnTo>
                  <a:lnTo>
                    <a:pt x="276090" y="186380"/>
                  </a:lnTo>
                  <a:lnTo>
                    <a:pt x="283324" y="141655"/>
                  </a:lnTo>
                  <a:lnTo>
                    <a:pt x="276090" y="96931"/>
                  </a:lnTo>
                  <a:lnTo>
                    <a:pt x="255954" y="58051"/>
                  </a:lnTo>
                  <a:lnTo>
                    <a:pt x="225269" y="27368"/>
                  </a:lnTo>
                  <a:lnTo>
                    <a:pt x="193557" y="10947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0917" y="3115263"/>
              <a:ext cx="336123" cy="324093"/>
            </a:xfrm>
            <a:prstGeom prst="rect">
              <a:avLst/>
            </a:prstGeom>
          </p:spPr>
        </p:pic>
      </p:grpSp>
      <p:sp>
        <p:nvSpPr>
          <p:cNvPr id="74" name="object 17"/>
          <p:cNvSpPr/>
          <p:nvPr/>
        </p:nvSpPr>
        <p:spPr>
          <a:xfrm flipH="1">
            <a:off x="7263737" y="3795720"/>
            <a:ext cx="47430" cy="967322"/>
          </a:xfrm>
          <a:custGeom>
            <a:avLst/>
            <a:gdLst/>
            <a:ahLst/>
            <a:cxnLst/>
            <a:rect l="l" t="t" r="r" b="b"/>
            <a:pathLst>
              <a:path h="923925">
                <a:moveTo>
                  <a:pt x="0" y="0"/>
                </a:moveTo>
                <a:lnTo>
                  <a:pt x="0" y="923823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16"/>
          <p:cNvSpPr txBox="1"/>
          <p:nvPr/>
        </p:nvSpPr>
        <p:spPr>
          <a:xfrm>
            <a:off x="7570729" y="3795719"/>
            <a:ext cx="3703320" cy="87132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sz="1500" b="1" spc="-50" dirty="0">
                <a:solidFill>
                  <a:srgbClr val="213743"/>
                </a:solidFill>
                <a:cs typeface="Tahoma" panose="020B0604030504040204"/>
              </a:rPr>
              <a:t>CO</a:t>
            </a:r>
            <a:r>
              <a:rPr lang="ru-RU" sz="1500" b="1" spc="-50" dirty="0">
                <a:solidFill>
                  <a:srgbClr val="213743"/>
                </a:solidFill>
                <a:cs typeface="Tahoma" panose="020B0604030504040204"/>
              </a:rPr>
              <a:t>ФИ</a:t>
            </a:r>
            <a:r>
              <a:rPr sz="1500" b="1" spc="-50" dirty="0">
                <a:solidFill>
                  <a:srgbClr val="213743"/>
                </a:solidFill>
                <a:cs typeface="Tahoma" panose="020B0604030504040204"/>
              </a:rPr>
              <a:t>HAHC</a:t>
            </a:r>
            <a:r>
              <a:rPr lang="ru-RU" sz="1500" b="1" spc="-50" dirty="0">
                <a:solidFill>
                  <a:srgbClr val="213743"/>
                </a:solidFill>
                <a:cs typeface="Tahoma" panose="020B0604030504040204"/>
              </a:rPr>
              <a:t>ИРОВАНИ</a:t>
            </a:r>
            <a:r>
              <a:rPr sz="1500" b="1" spc="-50" dirty="0">
                <a:solidFill>
                  <a:srgbClr val="213743"/>
                </a:solidFill>
                <a:cs typeface="Tahoma" panose="020B0604030504040204"/>
              </a:rPr>
              <a:t>E:</a:t>
            </a:r>
            <a:endParaRPr sz="1500" dirty="0">
              <a:solidFill>
                <a:srgbClr val="213743"/>
              </a:solidFill>
              <a:cs typeface="Tahoma" panose="020B0604030504040204"/>
            </a:endParaRPr>
          </a:p>
          <a:p>
            <a:pPr marL="12700">
              <a:lnSpc>
                <a:spcPts val="1740"/>
              </a:lnSpc>
              <a:spcBef>
                <a:spcPts val="600"/>
              </a:spcBef>
            </a:pPr>
            <a:r>
              <a:rPr sz="1400" spc="-60" dirty="0">
                <a:solidFill>
                  <a:srgbClr val="C00000"/>
                </a:solidFill>
                <a:cs typeface="Trebuchet MS" panose="020B0603020202020204"/>
              </a:rPr>
              <a:t>≥</a:t>
            </a:r>
            <a:r>
              <a:rPr sz="1400" spc="-7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lang="ru-RU" sz="1400" spc="110" dirty="0">
                <a:solidFill>
                  <a:srgbClr val="C00000"/>
                </a:solidFill>
                <a:cs typeface="Trebuchet MS" panose="020B0603020202020204"/>
              </a:rPr>
              <a:t>2</a:t>
            </a:r>
            <a:r>
              <a:rPr sz="1400" spc="110" dirty="0">
                <a:solidFill>
                  <a:srgbClr val="C00000"/>
                </a:solidFill>
                <a:cs typeface="Trebuchet MS" panose="020B0603020202020204"/>
              </a:rPr>
              <a:t>0</a:t>
            </a:r>
            <a:r>
              <a:rPr sz="1400" spc="-7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400" spc="240" dirty="0">
                <a:solidFill>
                  <a:srgbClr val="C00000"/>
                </a:solidFill>
                <a:cs typeface="Trebuchet MS" panose="020B0603020202020204"/>
              </a:rPr>
              <a:t>%</a:t>
            </a:r>
            <a:r>
              <a:rPr sz="1400" spc="-7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lang="ru-RU" sz="1400" spc="15" dirty="0">
                <a:solidFill>
                  <a:srgbClr val="213743"/>
                </a:solidFill>
                <a:cs typeface="Trebuchet MS" panose="020B0603020202020204"/>
              </a:rPr>
              <a:t>бюджета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-20" dirty="0">
                <a:solidFill>
                  <a:srgbClr val="213743"/>
                </a:solidFill>
                <a:cs typeface="Trebuchet MS" panose="020B0603020202020204"/>
              </a:rPr>
              <a:t>пpoeктa,</a:t>
            </a:r>
            <a:endParaRPr sz="1400" dirty="0">
              <a:solidFill>
                <a:srgbClr val="213743"/>
              </a:solidFill>
              <a:cs typeface="Trebuchet MS" panose="020B0603020202020204"/>
            </a:endParaRPr>
          </a:p>
          <a:p>
            <a:pPr marL="12700" marR="5080">
              <a:lnSpc>
                <a:spcPts val="1680"/>
              </a:lnSpc>
              <a:spcBef>
                <a:spcPts val="600"/>
              </a:spcBef>
            </a:pPr>
            <a:r>
              <a:rPr sz="1400" spc="45" dirty="0">
                <a:solidFill>
                  <a:srgbClr val="213743"/>
                </a:solidFill>
                <a:cs typeface="Trebuchet MS" panose="020B0603020202020204"/>
              </a:rPr>
              <a:t>в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400" spc="-105" dirty="0">
                <a:solidFill>
                  <a:srgbClr val="213743"/>
                </a:solidFill>
                <a:cs typeface="Trebuchet MS" panose="020B0603020202020204"/>
              </a:rPr>
              <a:t>т.ч.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ru-RU" sz="1400" spc="60" dirty="0">
                <a:solidFill>
                  <a:srgbClr val="213743"/>
                </a:solidFill>
                <a:cs typeface="Trebuchet MS" panose="020B0603020202020204"/>
              </a:rPr>
              <a:t> за 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ru-RU" sz="1400" spc="15" dirty="0">
                <a:solidFill>
                  <a:srgbClr val="213743"/>
                </a:solidFill>
                <a:cs typeface="Trebuchet MS" panose="020B0603020202020204"/>
              </a:rPr>
              <a:t>счет</a:t>
            </a:r>
            <a:r>
              <a:rPr sz="14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ru-RU" sz="1400" spc="-70" dirty="0">
                <a:solidFill>
                  <a:srgbClr val="213743"/>
                </a:solidFill>
                <a:cs typeface="Trebuchet MS" panose="020B0603020202020204"/>
              </a:rPr>
              <a:t>частных инвесторов или банков</a:t>
            </a:r>
            <a:endParaRPr sz="1400" dirty="0">
              <a:solidFill>
                <a:srgbClr val="213743"/>
              </a:solidFill>
              <a:cs typeface="Trebuchet MS" panose="020B0603020202020204"/>
            </a:endParaRPr>
          </a:p>
        </p:txBody>
      </p:sp>
      <p:grpSp>
        <p:nvGrpSpPr>
          <p:cNvPr id="76" name="object 23"/>
          <p:cNvGrpSpPr/>
          <p:nvPr/>
        </p:nvGrpSpPr>
        <p:grpSpPr>
          <a:xfrm>
            <a:off x="6472240" y="5754588"/>
            <a:ext cx="610474" cy="560977"/>
            <a:chOff x="5810015" y="4845765"/>
            <a:chExt cx="422909" cy="388620"/>
          </a:xfrm>
        </p:grpSpPr>
        <p:sp>
          <p:nvSpPr>
            <p:cNvPr id="77" name="object 24"/>
            <p:cNvSpPr/>
            <p:nvPr/>
          </p:nvSpPr>
          <p:spPr>
            <a:xfrm>
              <a:off x="5890802" y="5088944"/>
              <a:ext cx="342265" cy="136525"/>
            </a:xfrm>
            <a:custGeom>
              <a:avLst/>
              <a:gdLst/>
              <a:ahLst/>
              <a:cxnLst/>
              <a:rect l="l" t="t" r="r" b="b"/>
              <a:pathLst>
                <a:path w="342264" h="136525">
                  <a:moveTo>
                    <a:pt x="60807" y="0"/>
                  </a:moveTo>
                  <a:lnTo>
                    <a:pt x="35279" y="2094"/>
                  </a:lnTo>
                  <a:lnTo>
                    <a:pt x="16383" y="6743"/>
                  </a:lnTo>
                  <a:lnTo>
                    <a:pt x="4496" y="11497"/>
                  </a:lnTo>
                  <a:lnTo>
                    <a:pt x="0" y="13906"/>
                  </a:lnTo>
                  <a:lnTo>
                    <a:pt x="5829" y="23190"/>
                  </a:lnTo>
                  <a:lnTo>
                    <a:pt x="9594" y="21229"/>
                  </a:lnTo>
                  <a:lnTo>
                    <a:pt x="20307" y="17025"/>
                  </a:lnTo>
                  <a:lnTo>
                    <a:pt x="37526" y="12844"/>
                  </a:lnTo>
                  <a:lnTo>
                    <a:pt x="60807" y="10947"/>
                  </a:lnTo>
                  <a:lnTo>
                    <a:pt x="70839" y="11436"/>
                  </a:lnTo>
                  <a:lnTo>
                    <a:pt x="80302" y="12720"/>
                  </a:lnTo>
                  <a:lnTo>
                    <a:pt x="89336" y="14521"/>
                  </a:lnTo>
                  <a:lnTo>
                    <a:pt x="112390" y="19710"/>
                  </a:lnTo>
                  <a:lnTo>
                    <a:pt x="119329" y="20725"/>
                  </a:lnTo>
                  <a:lnTo>
                    <a:pt x="126174" y="21107"/>
                  </a:lnTo>
                  <a:lnTo>
                    <a:pt x="225653" y="21818"/>
                  </a:lnTo>
                  <a:lnTo>
                    <a:pt x="229120" y="23114"/>
                  </a:lnTo>
                  <a:lnTo>
                    <a:pt x="235699" y="28714"/>
                  </a:lnTo>
                  <a:lnTo>
                    <a:pt x="236156" y="34620"/>
                  </a:lnTo>
                  <a:lnTo>
                    <a:pt x="230720" y="41617"/>
                  </a:lnTo>
                  <a:lnTo>
                    <a:pt x="227330" y="44996"/>
                  </a:lnTo>
                  <a:lnTo>
                    <a:pt x="129628" y="55473"/>
                  </a:lnTo>
                  <a:lnTo>
                    <a:pt x="126111" y="57416"/>
                  </a:lnTo>
                  <a:lnTo>
                    <a:pt x="121285" y="63563"/>
                  </a:lnTo>
                  <a:lnTo>
                    <a:pt x="120256" y="67335"/>
                  </a:lnTo>
                  <a:lnTo>
                    <a:pt x="121793" y="78676"/>
                  </a:lnTo>
                  <a:lnTo>
                    <a:pt x="128714" y="84162"/>
                  </a:lnTo>
                  <a:lnTo>
                    <a:pt x="135369" y="83477"/>
                  </a:lnTo>
                  <a:lnTo>
                    <a:pt x="166406" y="85986"/>
                  </a:lnTo>
                  <a:lnTo>
                    <a:pt x="190556" y="87257"/>
                  </a:lnTo>
                  <a:lnTo>
                    <a:pt x="209702" y="87096"/>
                  </a:lnTo>
                  <a:lnTo>
                    <a:pt x="241783" y="79171"/>
                  </a:lnTo>
                  <a:lnTo>
                    <a:pt x="275526" y="64930"/>
                  </a:lnTo>
                  <a:lnTo>
                    <a:pt x="302564" y="51072"/>
                  </a:lnTo>
                  <a:lnTo>
                    <a:pt x="314528" y="44297"/>
                  </a:lnTo>
                  <a:lnTo>
                    <a:pt x="322440" y="40754"/>
                  </a:lnTo>
                  <a:lnTo>
                    <a:pt x="328536" y="42532"/>
                  </a:lnTo>
                  <a:lnTo>
                    <a:pt x="332409" y="49707"/>
                  </a:lnTo>
                  <a:lnTo>
                    <a:pt x="330504" y="55803"/>
                  </a:lnTo>
                  <a:lnTo>
                    <a:pt x="251485" y="104775"/>
                  </a:lnTo>
                  <a:lnTo>
                    <a:pt x="211047" y="121689"/>
                  </a:lnTo>
                  <a:lnTo>
                    <a:pt x="167474" y="125145"/>
                  </a:lnTo>
                  <a:lnTo>
                    <a:pt x="10083" y="118338"/>
                  </a:lnTo>
                  <a:lnTo>
                    <a:pt x="9613" y="129286"/>
                  </a:lnTo>
                  <a:lnTo>
                    <a:pt x="167233" y="136093"/>
                  </a:lnTo>
                  <a:lnTo>
                    <a:pt x="192787" y="135371"/>
                  </a:lnTo>
                  <a:lnTo>
                    <a:pt x="213566" y="132346"/>
                  </a:lnTo>
                  <a:lnTo>
                    <a:pt x="256984" y="114236"/>
                  </a:lnTo>
                  <a:lnTo>
                    <a:pt x="327812" y="70535"/>
                  </a:lnTo>
                  <a:lnTo>
                    <a:pt x="342067" y="47631"/>
                  </a:lnTo>
                  <a:lnTo>
                    <a:pt x="340106" y="40919"/>
                  </a:lnTo>
                  <a:lnTo>
                    <a:pt x="335523" y="35607"/>
                  </a:lnTo>
                  <a:lnTo>
                    <a:pt x="328612" y="32264"/>
                  </a:lnTo>
                  <a:lnTo>
                    <a:pt x="319796" y="31664"/>
                  </a:lnTo>
                  <a:lnTo>
                    <a:pt x="309499" y="34582"/>
                  </a:lnTo>
                  <a:lnTo>
                    <a:pt x="298466" y="40802"/>
                  </a:lnTo>
                  <a:lnTo>
                    <a:pt x="272176" y="54340"/>
                  </a:lnTo>
                  <a:lnTo>
                    <a:pt x="239358" y="68397"/>
                  </a:lnTo>
                  <a:lnTo>
                    <a:pt x="208737" y="76174"/>
                  </a:lnTo>
                  <a:lnTo>
                    <a:pt x="190098" y="76289"/>
                  </a:lnTo>
                  <a:lnTo>
                    <a:pt x="166079" y="74990"/>
                  </a:lnTo>
                  <a:lnTo>
                    <a:pt x="135432" y="72567"/>
                  </a:lnTo>
                  <a:lnTo>
                    <a:pt x="133464" y="72745"/>
                  </a:lnTo>
                  <a:lnTo>
                    <a:pt x="131876" y="71437"/>
                  </a:lnTo>
                  <a:lnTo>
                    <a:pt x="131521" y="68821"/>
                  </a:lnTo>
                  <a:lnTo>
                    <a:pt x="131762" y="67970"/>
                  </a:lnTo>
                  <a:lnTo>
                    <a:pt x="132892" y="66522"/>
                  </a:lnTo>
                  <a:lnTo>
                    <a:pt x="133756" y="66040"/>
                  </a:lnTo>
                  <a:lnTo>
                    <a:pt x="230860" y="55613"/>
                  </a:lnTo>
                  <a:lnTo>
                    <a:pt x="236512" y="51993"/>
                  </a:lnTo>
                  <a:lnTo>
                    <a:pt x="241515" y="45580"/>
                  </a:lnTo>
                  <a:lnTo>
                    <a:pt x="245195" y="38380"/>
                  </a:lnTo>
                  <a:lnTo>
                    <a:pt x="245940" y="30662"/>
                  </a:lnTo>
                  <a:lnTo>
                    <a:pt x="243825" y="23275"/>
                  </a:lnTo>
                  <a:lnTo>
                    <a:pt x="238925" y="17068"/>
                  </a:lnTo>
                  <a:lnTo>
                    <a:pt x="234302" y="13119"/>
                  </a:lnTo>
                  <a:lnTo>
                    <a:pt x="228358" y="10909"/>
                  </a:lnTo>
                  <a:lnTo>
                    <a:pt x="126174" y="10160"/>
                  </a:lnTo>
                  <a:lnTo>
                    <a:pt x="120239" y="9816"/>
                  </a:lnTo>
                  <a:lnTo>
                    <a:pt x="114057" y="8890"/>
                  </a:lnTo>
                  <a:lnTo>
                    <a:pt x="91645" y="3814"/>
                  </a:lnTo>
                  <a:lnTo>
                    <a:pt x="82040" y="1914"/>
                  </a:lnTo>
                  <a:lnTo>
                    <a:pt x="71775" y="533"/>
                  </a:lnTo>
                  <a:lnTo>
                    <a:pt x="60807" y="0"/>
                  </a:lnTo>
                  <a:close/>
                </a:path>
              </a:pathLst>
            </a:custGeom>
            <a:solidFill>
              <a:srgbClr val="DB0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10015" y="5093218"/>
              <a:ext cx="96532" cy="140893"/>
            </a:xfrm>
            <a:prstGeom prst="rect">
              <a:avLst/>
            </a:prstGeom>
          </p:spPr>
        </p:pic>
        <p:pic>
          <p:nvPicPr>
            <p:cNvPr id="79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39506" y="4845765"/>
              <a:ext cx="208572" cy="208584"/>
            </a:xfrm>
            <a:prstGeom prst="rect">
              <a:avLst/>
            </a:prstGeom>
          </p:spPr>
        </p:pic>
      </p:grpSp>
      <p:sp>
        <p:nvSpPr>
          <p:cNvPr id="81" name="object 21"/>
          <p:cNvSpPr txBox="1"/>
          <p:nvPr/>
        </p:nvSpPr>
        <p:spPr>
          <a:xfrm>
            <a:off x="7570729" y="5466225"/>
            <a:ext cx="2605405" cy="108876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spcBef>
                <a:spcPts val="450"/>
              </a:spcBef>
            </a:pP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OБЩ</a:t>
            </a:r>
            <a:r>
              <a:rPr lang="ru-RU" sz="1500" b="1" spc="-85" dirty="0">
                <a:solidFill>
                  <a:srgbClr val="213743"/>
                </a:solidFill>
                <a:cs typeface="Tahoma" panose="020B0604030504040204"/>
              </a:rPr>
              <a:t>И</a:t>
            </a:r>
            <a:r>
              <a:rPr sz="1500" b="1" spc="-85" dirty="0">
                <a:solidFill>
                  <a:srgbClr val="213743"/>
                </a:solidFill>
                <a:cs typeface="Tahoma" panose="020B0604030504040204"/>
              </a:rPr>
              <a:t>Й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500" b="1" spc="-35" dirty="0">
                <a:solidFill>
                  <a:srgbClr val="213743"/>
                </a:solidFill>
                <a:cs typeface="Tahoma" panose="020B0604030504040204"/>
              </a:rPr>
              <a:t>БЮД</a:t>
            </a:r>
            <a:r>
              <a:rPr lang="ru-RU" sz="1500" b="1" spc="-35" dirty="0">
                <a:solidFill>
                  <a:srgbClr val="213743"/>
                </a:solidFill>
                <a:cs typeface="Tahoma" panose="020B0604030504040204"/>
              </a:rPr>
              <a:t>Ж</a:t>
            </a:r>
            <a:r>
              <a:rPr sz="1500" b="1" spc="-35" dirty="0">
                <a:solidFill>
                  <a:srgbClr val="213743"/>
                </a:solidFill>
                <a:cs typeface="Tahoma" panose="020B0604030504040204"/>
              </a:rPr>
              <a:t>ET</a:t>
            </a:r>
            <a:r>
              <a:rPr sz="15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500" b="1" spc="-70" dirty="0">
                <a:solidFill>
                  <a:srgbClr val="213743"/>
                </a:solidFill>
                <a:cs typeface="Tahoma" panose="020B0604030504040204"/>
              </a:rPr>
              <a:t>ПPOEKTA:</a:t>
            </a:r>
            <a:endParaRPr sz="1500" dirty="0">
              <a:solidFill>
                <a:srgbClr val="213743"/>
              </a:solidFill>
              <a:cs typeface="Tahoma" panose="020B0604030504040204"/>
            </a:endParaRPr>
          </a:p>
          <a:p>
            <a:pPr marL="12700">
              <a:spcBef>
                <a:spcPts val="350"/>
              </a:spcBef>
            </a:pPr>
            <a:endParaRPr lang="ru-RU" sz="1400" spc="10" dirty="0">
              <a:solidFill>
                <a:srgbClr val="213743"/>
              </a:solidFill>
              <a:cs typeface="Trebuchet MS" panose="020B0603020202020204"/>
            </a:endParaRPr>
          </a:p>
          <a:p>
            <a:pPr marL="12700">
              <a:spcBef>
                <a:spcPts val="350"/>
              </a:spcBef>
            </a:pPr>
            <a:r>
              <a:rPr lang="ru-RU" sz="1400" spc="10" dirty="0">
                <a:solidFill>
                  <a:srgbClr val="213743"/>
                </a:solidFill>
                <a:cs typeface="Trebuchet MS" panose="020B0603020202020204"/>
              </a:rPr>
              <a:t>От </a:t>
            </a:r>
            <a:r>
              <a:rPr lang="ru-RU" sz="1400" spc="110" dirty="0">
                <a:solidFill>
                  <a:srgbClr val="C00000"/>
                </a:solidFill>
                <a:cs typeface="Trebuchet MS" panose="020B0603020202020204"/>
              </a:rPr>
              <a:t>6,25</a:t>
            </a:r>
            <a:r>
              <a:rPr sz="1400" spc="-85" dirty="0">
                <a:cs typeface="Trebuchet MS" panose="020B0603020202020204"/>
              </a:rPr>
              <a:t> </a:t>
            </a:r>
            <a:r>
              <a:rPr sz="1400" spc="15" dirty="0">
                <a:solidFill>
                  <a:srgbClr val="213743"/>
                </a:solidFill>
                <a:cs typeface="Trebuchet MS" panose="020B0603020202020204"/>
              </a:rPr>
              <a:t>м</a:t>
            </a:r>
            <a:r>
              <a:rPr lang="ru-RU" sz="1400" spc="15" dirty="0">
                <a:solidFill>
                  <a:srgbClr val="213743"/>
                </a:solidFill>
                <a:cs typeface="Trebuchet MS" panose="020B0603020202020204"/>
              </a:rPr>
              <a:t>л</a:t>
            </a:r>
            <a:r>
              <a:rPr sz="1400" spc="15" dirty="0">
                <a:solidFill>
                  <a:srgbClr val="213743"/>
                </a:solidFill>
                <a:cs typeface="Trebuchet MS" panose="020B0603020202020204"/>
              </a:rPr>
              <a:t>н</a:t>
            </a:r>
            <a:r>
              <a:rPr sz="1400" spc="-9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lang="ru-RU" sz="1400" spc="60" dirty="0">
                <a:solidFill>
                  <a:srgbClr val="213743"/>
                </a:solidFill>
                <a:cs typeface="Trebuchet MS" panose="020B0603020202020204"/>
              </a:rPr>
              <a:t>руб.</a:t>
            </a:r>
          </a:p>
          <a:p>
            <a:pPr marL="12700">
              <a:spcBef>
                <a:spcPts val="350"/>
              </a:spcBef>
            </a:pPr>
            <a:endParaRPr lang="en-US" sz="1400" spc="10" dirty="0">
              <a:solidFill>
                <a:srgbClr val="213743"/>
              </a:solidFill>
              <a:cs typeface="Trebuchet MS" panose="020B0603020202020204"/>
            </a:endParaRPr>
          </a:p>
        </p:txBody>
      </p:sp>
      <p:sp>
        <p:nvSpPr>
          <p:cNvPr id="47" name="object 32"/>
          <p:cNvSpPr/>
          <p:nvPr/>
        </p:nvSpPr>
        <p:spPr>
          <a:xfrm>
            <a:off x="7334721" y="5522323"/>
            <a:ext cx="45719" cy="1119671"/>
          </a:xfrm>
          <a:custGeom>
            <a:avLst/>
            <a:gdLst/>
            <a:ahLst/>
            <a:cxnLst/>
            <a:rect l="l" t="t" r="r" b="b"/>
            <a:pathLst>
              <a:path h="968375">
                <a:moveTo>
                  <a:pt x="0" y="0"/>
                </a:moveTo>
                <a:lnTo>
                  <a:pt x="0" y="967803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7"/>
          <p:cNvSpPr/>
          <p:nvPr/>
        </p:nvSpPr>
        <p:spPr>
          <a:xfrm flipH="1">
            <a:off x="1205641" y="3795720"/>
            <a:ext cx="47430" cy="967322"/>
          </a:xfrm>
          <a:custGeom>
            <a:avLst/>
            <a:gdLst/>
            <a:ahLst/>
            <a:cxnLst/>
            <a:rect l="l" t="t" r="r" b="b"/>
            <a:pathLst>
              <a:path h="923925">
                <a:moveTo>
                  <a:pt x="0" y="0"/>
                </a:moveTo>
                <a:lnTo>
                  <a:pt x="0" y="923823"/>
                </a:lnTo>
              </a:path>
            </a:pathLst>
          </a:custGeom>
          <a:ln w="635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334" y="-23978"/>
            <a:ext cx="1729726" cy="1684604"/>
          </a:xfrm>
          <a:prstGeom prst="rect">
            <a:avLst/>
          </a:prstGeom>
        </p:spPr>
      </p:pic>
      <p:sp>
        <p:nvSpPr>
          <p:cNvPr id="50" name="object 31"/>
          <p:cNvSpPr txBox="1"/>
          <p:nvPr/>
        </p:nvSpPr>
        <p:spPr>
          <a:xfrm>
            <a:off x="1404653" y="4752648"/>
            <a:ext cx="4463372" cy="2129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06145" defTabSz="1009650">
              <a:lnSpc>
                <a:spcPct val="119000"/>
              </a:lnSpc>
              <a:spcBef>
                <a:spcPts val="100"/>
              </a:spcBef>
            </a:pPr>
            <a:r>
              <a:rPr sz="1400" b="1" spc="-75" dirty="0">
                <a:solidFill>
                  <a:srgbClr val="213743"/>
                </a:solidFill>
                <a:cs typeface="Tahoma" panose="020B0604030504040204"/>
              </a:rPr>
              <a:t>ЦEЛEBOЙ</a:t>
            </a:r>
            <a:r>
              <a:rPr sz="14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400" b="1" spc="-35" dirty="0">
                <a:solidFill>
                  <a:srgbClr val="213743"/>
                </a:solidFill>
                <a:cs typeface="Tahoma" panose="020B0604030504040204"/>
              </a:rPr>
              <a:t>OБ</a:t>
            </a:r>
            <a:r>
              <a:rPr lang="ru-RU" sz="1400" b="1" spc="-35" dirty="0">
                <a:solidFill>
                  <a:srgbClr val="213743"/>
                </a:solidFill>
                <a:cs typeface="Tahoma" panose="020B0604030504040204"/>
              </a:rPr>
              <a:t>Ъ</a:t>
            </a:r>
            <a:r>
              <a:rPr sz="1400" b="1" spc="-35" dirty="0">
                <a:solidFill>
                  <a:srgbClr val="213743"/>
                </a:solidFill>
                <a:cs typeface="Tahoma" panose="020B0604030504040204"/>
              </a:rPr>
              <a:t>ËM</a:t>
            </a:r>
            <a:r>
              <a:rPr sz="1400" b="1" spc="-9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sz="1400" b="1" spc="-10" dirty="0">
                <a:solidFill>
                  <a:srgbClr val="213743"/>
                </a:solidFill>
                <a:cs typeface="Tahoma" panose="020B0604030504040204"/>
              </a:rPr>
              <a:t>ПPOДA</a:t>
            </a:r>
            <a:r>
              <a:rPr lang="ru-RU" sz="1400" b="1" spc="-10" dirty="0">
                <a:solidFill>
                  <a:srgbClr val="213743"/>
                </a:solidFill>
                <a:cs typeface="Tahoma" panose="020B0604030504040204"/>
              </a:rPr>
              <a:t>Ж</a:t>
            </a:r>
            <a:r>
              <a:rPr sz="1400" b="1" spc="-10" dirty="0">
                <a:solidFill>
                  <a:srgbClr val="213743"/>
                </a:solidFill>
                <a:cs typeface="Tahoma" panose="020B0604030504040204"/>
              </a:rPr>
              <a:t> </a:t>
            </a:r>
            <a:r>
              <a:rPr lang="ru-RU" sz="1400" b="1" spc="-10" dirty="0">
                <a:solidFill>
                  <a:srgbClr val="213743"/>
                </a:solidFill>
                <a:cs typeface="Tahoma" panose="020B0604030504040204"/>
              </a:rPr>
              <a:t/>
            </a:r>
            <a:br>
              <a:rPr lang="ru-RU" sz="1400" b="1" spc="-10" dirty="0">
                <a:solidFill>
                  <a:srgbClr val="213743"/>
                </a:solidFill>
                <a:cs typeface="Tahoma" panose="020B0604030504040204"/>
              </a:rPr>
            </a:br>
            <a:r>
              <a:rPr lang="ru-RU" sz="1400" b="1" spc="-85" dirty="0">
                <a:solidFill>
                  <a:srgbClr val="213743"/>
                </a:solidFill>
                <a:cs typeface="Tahoma" panose="020B0604030504040204"/>
              </a:rPr>
              <a:t>ПРОДУКТА ПРОЕКТА</a:t>
            </a:r>
            <a:r>
              <a:rPr sz="1400" b="1" spc="-85" dirty="0">
                <a:solidFill>
                  <a:srgbClr val="213743"/>
                </a:solidFill>
                <a:cs typeface="Tahoma" panose="020B0604030504040204"/>
              </a:rPr>
              <a:t>:</a:t>
            </a:r>
            <a:endParaRPr lang="ru-RU" sz="1400" b="1" spc="-85" dirty="0">
              <a:solidFill>
                <a:srgbClr val="213743"/>
              </a:solidFill>
              <a:cs typeface="Tahoma" panose="020B0604030504040204"/>
            </a:endParaRPr>
          </a:p>
          <a:p>
            <a:pPr marL="12700" marR="906145" defTabSz="1009650">
              <a:lnSpc>
                <a:spcPct val="119000"/>
              </a:lnSpc>
              <a:spcBef>
                <a:spcPts val="100"/>
              </a:spcBef>
            </a:pPr>
            <a:r>
              <a:rPr sz="1200" spc="-60" dirty="0">
                <a:solidFill>
                  <a:srgbClr val="C00000"/>
                </a:solidFill>
                <a:cs typeface="Trebuchet MS" panose="020B0603020202020204"/>
              </a:rPr>
              <a:t>≥</a:t>
            </a:r>
            <a:r>
              <a:rPr sz="1200" spc="-7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200" spc="110" dirty="0">
                <a:solidFill>
                  <a:srgbClr val="C00000"/>
                </a:solidFill>
                <a:cs typeface="Trebuchet MS" panose="020B0603020202020204"/>
              </a:rPr>
              <a:t>50</a:t>
            </a:r>
            <a:r>
              <a:rPr sz="1200" spc="240" dirty="0">
                <a:solidFill>
                  <a:srgbClr val="C00000"/>
                </a:solidFill>
                <a:cs typeface="Trebuchet MS" panose="020B0603020202020204"/>
              </a:rPr>
              <a:t>%</a:t>
            </a:r>
            <a:r>
              <a:rPr sz="1200" spc="-70" dirty="0">
                <a:solidFill>
                  <a:srgbClr val="C00000"/>
                </a:solidFill>
                <a:cs typeface="Trebuchet MS" panose="020B0603020202020204"/>
              </a:rPr>
              <a:t> </a:t>
            </a:r>
            <a:r>
              <a:rPr sz="1200" spc="10" dirty="0">
                <a:solidFill>
                  <a:srgbClr val="213743"/>
                </a:solidFill>
                <a:cs typeface="Trebuchet MS" panose="020B0603020202020204"/>
              </a:rPr>
              <a:t>oт</a:t>
            </a:r>
            <a:r>
              <a:rPr sz="12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200" spc="15" dirty="0">
                <a:solidFill>
                  <a:srgbClr val="213743"/>
                </a:solidFill>
                <a:cs typeface="Trebuchet MS" panose="020B0603020202020204"/>
              </a:rPr>
              <a:t>cyммы</a:t>
            </a:r>
            <a:r>
              <a:rPr sz="12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200" spc="30" dirty="0">
                <a:solidFill>
                  <a:srgbClr val="213743"/>
                </a:solidFill>
                <a:cs typeface="Trebuchet MS" panose="020B0603020202020204"/>
              </a:rPr>
              <a:t>зaймa</a:t>
            </a:r>
            <a:r>
              <a:rPr sz="12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200" spc="45" dirty="0">
                <a:solidFill>
                  <a:srgbClr val="213743"/>
                </a:solidFill>
                <a:cs typeface="Trebuchet MS" panose="020B0603020202020204"/>
              </a:rPr>
              <a:t>в</a:t>
            </a:r>
            <a:r>
              <a:rPr sz="12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200" spc="-35" dirty="0">
                <a:solidFill>
                  <a:srgbClr val="213743"/>
                </a:solidFill>
                <a:cs typeface="Trebuchet MS" panose="020B0603020202020204"/>
              </a:rPr>
              <a:t>гoд,</a:t>
            </a:r>
            <a:r>
              <a:rPr sz="12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200" spc="20" dirty="0" err="1">
                <a:solidFill>
                  <a:srgbClr val="213743"/>
                </a:solidFill>
                <a:cs typeface="Trebuchet MS" panose="020B0603020202020204"/>
              </a:rPr>
              <a:t>нaчинaя</a:t>
            </a:r>
            <a:r>
              <a:rPr sz="1200" spc="20" dirty="0">
                <a:solidFill>
                  <a:srgbClr val="213743"/>
                </a:solidFill>
                <a:cs typeface="Trebuchet MS" panose="020B0603020202020204"/>
              </a:rPr>
              <a:t> co</a:t>
            </a:r>
            <a:r>
              <a:rPr lang="ru-RU" sz="1200" spc="20" dirty="0">
                <a:solidFill>
                  <a:srgbClr val="213743"/>
                </a:solidFill>
                <a:cs typeface="Trebuchet MS" panose="020B0603020202020204"/>
              </a:rPr>
              <a:t/>
            </a:r>
            <a:br>
              <a:rPr lang="ru-RU" sz="1200" spc="20" dirty="0">
                <a:solidFill>
                  <a:srgbClr val="213743"/>
                </a:solidFill>
                <a:cs typeface="Trebuchet MS" panose="020B0603020202020204"/>
              </a:rPr>
            </a:br>
            <a:r>
              <a:rPr sz="1200" spc="110" dirty="0">
                <a:solidFill>
                  <a:srgbClr val="213743"/>
                </a:solidFill>
                <a:cs typeface="Trebuchet MS" panose="020B0603020202020204"/>
              </a:rPr>
              <a:t>2</a:t>
            </a:r>
            <a:r>
              <a:rPr sz="12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200" spc="30" dirty="0">
                <a:solidFill>
                  <a:srgbClr val="213743"/>
                </a:solidFill>
                <a:cs typeface="Trebuchet MS" panose="020B0603020202020204"/>
              </a:rPr>
              <a:t>гoдa</a:t>
            </a:r>
            <a:r>
              <a:rPr sz="1200" spc="-75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200" spc="15" dirty="0" err="1">
                <a:solidFill>
                  <a:srgbClr val="213743"/>
                </a:solidFill>
                <a:cs typeface="Trebuchet MS" panose="020B0603020202020204"/>
              </a:rPr>
              <a:t>cepийнoгo</a:t>
            </a:r>
            <a:r>
              <a:rPr sz="1200" spc="-70" dirty="0">
                <a:solidFill>
                  <a:srgbClr val="213743"/>
                </a:solidFill>
                <a:cs typeface="Trebuchet MS" panose="020B0603020202020204"/>
              </a:rPr>
              <a:t> </a:t>
            </a:r>
            <a:r>
              <a:rPr sz="1200" spc="35" dirty="0" err="1">
                <a:solidFill>
                  <a:srgbClr val="213743"/>
                </a:solidFill>
                <a:cs typeface="Trebuchet MS" panose="020B0603020202020204"/>
              </a:rPr>
              <a:t>пpoизвoдcтвa</a:t>
            </a:r>
            <a:endParaRPr lang="ru-RU" sz="1200" spc="35" dirty="0">
              <a:solidFill>
                <a:srgbClr val="213743"/>
              </a:solidFill>
              <a:cs typeface="Trebuchet MS" panose="020B0603020202020204"/>
            </a:endParaRPr>
          </a:p>
          <a:p>
            <a:pPr marL="12700" marR="906145" defTabSz="1009650">
              <a:lnSpc>
                <a:spcPct val="119000"/>
              </a:lnSpc>
              <a:spcBef>
                <a:spcPts val="100"/>
              </a:spcBef>
            </a:pPr>
            <a:r>
              <a:rPr lang="ru-RU" sz="1400" b="1" spc="-75" dirty="0">
                <a:solidFill>
                  <a:srgbClr val="213743"/>
                </a:solidFill>
                <a:cs typeface="Tahoma" panose="020B0604030504040204"/>
              </a:rPr>
              <a:t>СРЕДНЕГОДОВОЙ РОСТ ВЫРАБОТКИ НА ОДНОГО СОТРУДНИКА:</a:t>
            </a:r>
          </a:p>
          <a:p>
            <a:pPr marL="12700" marR="906145" defTabSz="1009650">
              <a:lnSpc>
                <a:spcPct val="119000"/>
              </a:lnSpc>
              <a:spcBef>
                <a:spcPts val="100"/>
              </a:spcBef>
            </a:pPr>
            <a:r>
              <a:rPr lang="ru-RU" sz="1200" spc="15" dirty="0">
                <a:solidFill>
                  <a:srgbClr val="FF0000"/>
                </a:solidFill>
              </a:rPr>
              <a:t>≥5%</a:t>
            </a:r>
            <a:r>
              <a:rPr lang="ru-RU" sz="1200" spc="15" dirty="0">
                <a:solidFill>
                  <a:srgbClr val="213743"/>
                </a:solidFill>
              </a:rPr>
              <a:t>, начиная со 2 года после получения займа*</a:t>
            </a:r>
            <a:endParaRPr lang="ru-RU" sz="1200" dirty="0">
              <a:solidFill>
                <a:srgbClr val="213743"/>
              </a:solidFill>
              <a:cs typeface="Trebuchet MS" panose="020B0603020202020204"/>
            </a:endParaRPr>
          </a:p>
          <a:p>
            <a:pPr marL="12700" marR="906145" defTabSz="1009650">
              <a:lnSpc>
                <a:spcPct val="119000"/>
              </a:lnSpc>
              <a:spcBef>
                <a:spcPts val="100"/>
              </a:spcBef>
            </a:pPr>
            <a:r>
              <a:rPr lang="ru-RU" sz="1400" dirty="0">
                <a:solidFill>
                  <a:srgbClr val="213743"/>
                </a:solidFill>
                <a:cs typeface="Trebuchet MS" panose="020B0603020202020204"/>
              </a:rPr>
              <a:t>*</a:t>
            </a:r>
            <a:r>
              <a:rPr lang="ru-RU" sz="800" dirty="0"/>
              <a:t>Устанавливается только для проектов, направленных на повышение уровня автоматизации и цифровизации промышленных предприятий</a:t>
            </a:r>
            <a:endParaRPr sz="800" dirty="0">
              <a:solidFill>
                <a:srgbClr val="213743"/>
              </a:solidFill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Номер слайда 59"/>
          <p:cNvSpPr>
            <a:spLocks noGrp="1"/>
          </p:cNvSpPr>
          <p:nvPr>
            <p:ph type="sldNum" sz="quarter" idx="12"/>
          </p:nvPr>
        </p:nvSpPr>
        <p:spPr>
          <a:xfrm>
            <a:off x="11640614" y="6379844"/>
            <a:ext cx="412369" cy="365125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ru-RU" smtClean="0"/>
              <a:t>9</a:t>
            </a:fld>
            <a:endParaRPr lang="ru-RU" dirty="0"/>
          </a:p>
        </p:txBody>
      </p:sp>
      <p:sp>
        <p:nvSpPr>
          <p:cNvPr id="58" name="object 46"/>
          <p:cNvSpPr txBox="1"/>
          <p:nvPr/>
        </p:nvSpPr>
        <p:spPr>
          <a:xfrm>
            <a:off x="864518" y="295593"/>
            <a:ext cx="1005601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3200" spc="-80" dirty="0">
                <a:solidFill>
                  <a:srgbClr val="213743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Средства займа нельзя использовать на:</a:t>
            </a:r>
            <a:endParaRPr lang="ru-RU" sz="3200" dirty="0">
              <a:solidFill>
                <a:srgbClr val="213743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79376" y="249980"/>
            <a:ext cx="206424" cy="57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1640616" y="6400800"/>
            <a:ext cx="0" cy="457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91" t="24801" r="13973" b="21650"/>
          <a:stretch>
            <a:fillRect/>
          </a:stretch>
        </p:blipFill>
        <p:spPr>
          <a:xfrm>
            <a:off x="605532" y="1412776"/>
            <a:ext cx="10504692" cy="43204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334" y="-23978"/>
            <a:ext cx="1729726" cy="16846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1297</Words>
  <Application>Microsoft Office PowerPoint</Application>
  <PresentationFormat>Произвольный</PresentationFormat>
  <Paragraphs>246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Econom</cp:lastModifiedBy>
  <cp:revision>309</cp:revision>
  <dcterms:created xsi:type="dcterms:W3CDTF">2017-09-27T11:51:00Z</dcterms:created>
  <dcterms:modified xsi:type="dcterms:W3CDTF">2026-06-16T13:09:19Z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2017-06-26T06:00:00Z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2017-09-27T06:00:00Z</vt:filetime>
  </property>
  <property fmtid="{D5CDD505-2E9C-101B-9397-08002B2CF9AE}" pid="5" name="ICV">
    <vt:lpwstr>6EFAC1F9F4484268B5C3113E6B26216A_13</vt:lpwstr>
  </property>
  <property fmtid="{D5CDD505-2E9C-101B-9397-08002B2CF9AE}" pid="6" name="KSOProductBuildVer">
    <vt:lpwstr>1049-12.1.0.26880</vt:lpwstr>
  </property>
</Properties>
</file>