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style2.xml" ContentType="application/vnd.ms-office.chartstyle+xml"/>
  <Override PartName="/ppt/charts/colors2.xml" ContentType="application/vnd.ms-office.chartcolorstyle+xml"/>
  <Override PartName="/ppt/charts/style3.xml" ContentType="application/vnd.ms-office.chartstyle+xml"/>
  <Override PartName="/ppt/charts/colors3.xml" ContentType="application/vnd.ms-office.chartcolor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8"/>
  </p:notesMasterIdLst>
  <p:sldIdLst>
    <p:sldId id="267" r:id="rId2"/>
    <p:sldId id="268" r:id="rId3"/>
    <p:sldId id="269" r:id="rId4"/>
    <p:sldId id="371" r:id="rId5"/>
    <p:sldId id="375" r:id="rId6"/>
    <p:sldId id="383" r:id="rId7"/>
    <p:sldId id="384" r:id="rId8"/>
    <p:sldId id="385" r:id="rId9"/>
    <p:sldId id="393" r:id="rId10"/>
    <p:sldId id="373" r:id="rId11"/>
    <p:sldId id="413" r:id="rId12"/>
    <p:sldId id="409" r:id="rId13"/>
    <p:sldId id="412" r:id="rId14"/>
    <p:sldId id="410" r:id="rId15"/>
    <p:sldId id="401" r:id="rId16"/>
    <p:sldId id="377" r:id="rId17"/>
    <p:sldId id="402" r:id="rId18"/>
    <p:sldId id="407" r:id="rId19"/>
    <p:sldId id="404" r:id="rId20"/>
    <p:sldId id="374" r:id="rId21"/>
    <p:sldId id="396" r:id="rId22"/>
    <p:sldId id="390" r:id="rId23"/>
    <p:sldId id="395" r:id="rId24"/>
    <p:sldId id="388" r:id="rId25"/>
    <p:sldId id="387" r:id="rId26"/>
    <p:sldId id="327" r:id="rId27"/>
  </p:sldIdLst>
  <p:sldSz cx="9906000" cy="6858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69D813F9-F28E-0C44-A346-DEC14CF922E5}">
          <p14:sldIdLst>
            <p14:sldId id="267"/>
            <p14:sldId id="268"/>
            <p14:sldId id="269"/>
            <p14:sldId id="371"/>
            <p14:sldId id="375"/>
            <p14:sldId id="383"/>
            <p14:sldId id="384"/>
            <p14:sldId id="385"/>
            <p14:sldId id="393"/>
            <p14:sldId id="373"/>
            <p14:sldId id="413"/>
            <p14:sldId id="409"/>
            <p14:sldId id="412"/>
            <p14:sldId id="410"/>
            <p14:sldId id="401"/>
            <p14:sldId id="377"/>
            <p14:sldId id="402"/>
            <p14:sldId id="407"/>
            <p14:sldId id="404"/>
            <p14:sldId id="374"/>
            <p14:sldId id="396"/>
            <p14:sldId id="390"/>
            <p14:sldId id="395"/>
            <p14:sldId id="388"/>
            <p14:sldId id="387"/>
            <p14:sldId id="327"/>
          </p14:sldIdLst>
        </p14:section>
      </p14:sectionLst>
    </p:ex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12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756A0"/>
    <a:srgbClr val="F1F1F1"/>
    <a:srgbClr val="D1D1D1"/>
    <a:srgbClr val="B1C1E4"/>
    <a:srgbClr val="B9B9B9"/>
    <a:srgbClr val="A6A6A6"/>
    <a:srgbClr val="595959"/>
    <a:srgbClr val="FBFBFB"/>
    <a:srgbClr val="FCFCFC"/>
    <a:srgbClr val="FEFE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00" autoAdjust="0"/>
    <p:restoredTop sz="94820" autoAdjust="0"/>
  </p:normalViewPr>
  <p:slideViewPr>
    <p:cSldViewPr snapToGrid="0">
      <p:cViewPr>
        <p:scale>
          <a:sx n="124" d="100"/>
          <a:sy n="124" d="100"/>
        </p:scale>
        <p:origin x="396" y="216"/>
      </p:cViewPr>
      <p:guideLst>
        <p:guide orient="horz" pos="2160"/>
        <p:guide pos="31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2.xml"/><Relationship Id="rId2" Type="http://schemas.microsoft.com/office/2011/relationships/chartColorStyle" Target="colors2.xml"/><Relationship Id="rId1" Type="http://schemas.openxmlformats.org/officeDocument/2006/relationships/package" Target="../embeddings/_____Microsoft_Excel1.xlsx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Style" Target="style3.xml"/><Relationship Id="rId2" Type="http://schemas.microsoft.com/office/2011/relationships/chartColorStyle" Target="colors3.xml"/><Relationship Id="rId1" Type="http://schemas.openxmlformats.org/officeDocument/2006/relationships/package" Target="../embeddings/_____Microsoft_Excel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3888911574811368"/>
          <c:y val="7.4976407947966603E-2"/>
          <c:w val="0.41854047734500455"/>
          <c:h val="0.82922794890491158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4756A0"/>
            </a:solidFill>
            <a:ln>
              <a:noFill/>
            </a:ln>
            <a:effectLst>
              <a:softEdge rad="0"/>
            </a:effectLst>
          </c:spPr>
          <c:invertIfNegative val="0"/>
          <c:dPt>
            <c:idx val="0"/>
            <c:invertIfNegative val="0"/>
            <c:bubble3D val="0"/>
            <c:spPr>
              <a:solidFill>
                <a:srgbClr val="B1C1E4"/>
              </a:solidFill>
              <a:ln>
                <a:noFill/>
              </a:ln>
              <a:effectLst>
                <a:softEdge rad="0"/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74CC-7149-9EE5-F5E81176CC68}"/>
              </c:ext>
            </c:extLst>
          </c:dPt>
          <c:dPt>
            <c:idx val="1"/>
            <c:invertIfNegative val="0"/>
            <c:bubble3D val="0"/>
            <c:spPr>
              <a:solidFill>
                <a:srgbClr val="B1C1E4"/>
              </a:solidFill>
              <a:ln>
                <a:noFill/>
              </a:ln>
              <a:effectLst>
                <a:softEdge rad="0"/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74CC-7149-9EE5-F5E81176CC68}"/>
              </c:ext>
            </c:extLst>
          </c:dPt>
          <c:dLbls>
            <c:delete val="1"/>
          </c:dLbls>
          <c:cat>
            <c:strRef>
              <c:f>Лист1!$A$2:$A$3</c:f>
              <c:strCache>
                <c:ptCount val="2"/>
                <c:pt idx="0">
                  <c:v>средний бизес</c:v>
                </c:pt>
                <c:pt idx="1">
                  <c:v>крубный бизес</c:v>
                </c:pt>
              </c:strCache>
            </c:strRef>
          </c:cat>
          <c:val>
            <c:numRef>
              <c:f>Лист1!$B$2:$B$3</c:f>
              <c:numCache>
                <c:formatCode>#,##0\ [$₽-419]</c:formatCode>
                <c:ptCount val="2"/>
                <c:pt idx="0">
                  <c:v>38935</c:v>
                </c:pt>
                <c:pt idx="1">
                  <c:v>42499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74CC-7149-9EE5-F5E81176CC68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105814272"/>
        <c:axId val="105832448"/>
      </c:barChart>
      <c:catAx>
        <c:axId val="10581427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 algn="just">
              <a:defRPr sz="700" b="1" i="0" u="none" strike="noStrike" kern="1200" baseline="0">
                <a:solidFill>
                  <a:srgbClr val="4756A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105832448"/>
        <c:crosses val="autoZero"/>
        <c:auto val="1"/>
        <c:lblAlgn val="ctr"/>
        <c:lblOffset val="100"/>
        <c:noMultiLvlLbl val="0"/>
      </c:catAx>
      <c:valAx>
        <c:axId val="105832448"/>
        <c:scaling>
          <c:orientation val="minMax"/>
        </c:scaling>
        <c:delete val="1"/>
        <c:axPos val="b"/>
        <c:numFmt formatCode="#,##0\ [$₽-419]" sourceLinked="1"/>
        <c:majorTickMark val="none"/>
        <c:minorTickMark val="none"/>
        <c:tickLblPos val="none"/>
        <c:crossAx val="1058142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5"/>
          <c:y val="9.0156754660335819E-2"/>
          <c:w val="0.5"/>
          <c:h val="0.82922794890491158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B1C1E4"/>
            </a:solidFill>
            <a:ln>
              <a:noFill/>
            </a:ln>
            <a:effectLst/>
          </c:spPr>
          <c:invertIfNegative val="0"/>
          <c:dPt>
            <c:idx val="3"/>
            <c:invertIfNegative val="0"/>
            <c:bubble3D val="0"/>
            <c:spPr>
              <a:solidFill>
                <a:srgbClr val="4756A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6D2E-2D4B-B55A-631E22352E35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ru-RU" smtClean="0"/>
                      <a:t>33648</a:t>
                    </a:r>
                    <a:r>
                      <a:rPr lang="ru-RU" baseline="0" smtClean="0"/>
                      <a:t> </a:t>
                    </a:r>
                    <a:r>
                      <a:rPr lang="en-US" smtClean="0"/>
                      <a:t> </a:t>
                    </a:r>
                    <a:r>
                      <a:rPr lang="en-US"/>
                      <a:t>₽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tx>
                <c:rich>
                  <a:bodyPr/>
                  <a:lstStyle/>
                  <a:p>
                    <a:r>
                      <a:rPr lang="ru-RU" smtClean="0"/>
                      <a:t>38068</a:t>
                    </a:r>
                    <a:r>
                      <a:rPr lang="en-US" smtClean="0"/>
                      <a:t> </a:t>
                    </a:r>
                    <a:r>
                      <a:rPr lang="en-US"/>
                      <a:t>₽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3.2001515914328667E-3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46943</a:t>
                    </a:r>
                    <a:r>
                      <a:rPr lang="en-US" dirty="0" smtClean="0"/>
                      <a:t> </a:t>
                    </a:r>
                    <a:r>
                      <a:rPr lang="en-US" dirty="0"/>
                      <a:t>₽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0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61491 </a:t>
                    </a:r>
                    <a:r>
                      <a:rPr lang="en-US" dirty="0" smtClean="0"/>
                      <a:t>₽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6D2E-2D4B-B55A-631E22352E3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600" b="1" i="0" u="none" strike="noStrike" kern="1200" baseline="0">
                    <a:solidFill>
                      <a:srgbClr val="4756A0"/>
                    </a:solidFill>
                    <a:latin typeface="Arial Black" panose="020B0604020202020204" pitchFamily="34" charset="0"/>
                    <a:ea typeface="+mn-ea"/>
                    <a:cs typeface="Arial Black" panose="020B0604020202020204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обрабатывающее производство</c:v>
                </c:pt>
                <c:pt idx="1">
                  <c:v>обеспечение электрической энергией, газом и паром</c:v>
                </c:pt>
                <c:pt idx="2">
                  <c:v>ос. управление. соцобеспечение, безопасность</c:v>
                </c:pt>
                <c:pt idx="3">
                  <c:v>сельское, лесное хозяйство, охота</c:v>
                </c:pt>
              </c:strCache>
            </c:strRef>
          </c:cat>
          <c:val>
            <c:numRef>
              <c:f>Лист1!$B$2:$B$5</c:f>
              <c:numCache>
                <c:formatCode>#,##0\ [$₽-419]</c:formatCode>
                <c:ptCount val="4"/>
                <c:pt idx="0">
                  <c:v>35703.800000000003</c:v>
                </c:pt>
                <c:pt idx="1">
                  <c:v>38106.9</c:v>
                </c:pt>
                <c:pt idx="2">
                  <c:v>42167.4</c:v>
                </c:pt>
                <c:pt idx="3">
                  <c:v>46891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6D2E-2D4B-B55A-631E22352E35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13"/>
        <c:overlap val="-18"/>
        <c:axId val="106065920"/>
        <c:axId val="106068992"/>
      </c:barChart>
      <c:catAx>
        <c:axId val="10606592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 algn="just">
              <a:defRPr sz="700" b="1" i="0" u="none" strike="noStrike" kern="1200" baseline="0">
                <a:solidFill>
                  <a:srgbClr val="4756A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106068992"/>
        <c:crosses val="autoZero"/>
        <c:auto val="1"/>
        <c:lblAlgn val="ctr"/>
        <c:lblOffset val="100"/>
        <c:noMultiLvlLbl val="0"/>
      </c:catAx>
      <c:valAx>
        <c:axId val="106068992"/>
        <c:scaling>
          <c:orientation val="minMax"/>
        </c:scaling>
        <c:delete val="1"/>
        <c:axPos val="b"/>
        <c:numFmt formatCode="#,##0\ [$₽-419]" sourceLinked="1"/>
        <c:majorTickMark val="none"/>
        <c:minorTickMark val="none"/>
        <c:tickLblPos val="none"/>
        <c:crossAx val="1060659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DB37D7-8989-964D-A8C1-BF06A633812A}" type="datetimeFigureOut">
              <a:rPr lang="x-none" smtClean="0"/>
              <a:pPr/>
              <a:t>14.08.2025</a:t>
            </a:fld>
            <a:endParaRPr lang="x-none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1143000"/>
            <a:ext cx="44577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D20CD8-132A-1A42-9C3F-9E9662FD4B9F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3106990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pPr/>
              <a:t>6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1183451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016BCC1B-C639-1BB8-956F-A6C62B6E82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="" xmlns:a16="http://schemas.microsoft.com/office/drawing/2014/main" id="{DF1485FD-BE14-D346-9FB3-2D5150BEABE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="" xmlns:a16="http://schemas.microsoft.com/office/drawing/2014/main" id="{B5966B83-3494-8F01-AF2D-1BEBA2A7237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CF3A82F7-7F86-790C-AC05-42214FC7895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pPr/>
              <a:t>17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0101147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1B3D705B-9ADB-9A05-9905-BB30C3ADA2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="" xmlns:a16="http://schemas.microsoft.com/office/drawing/2014/main" id="{81093B7A-B1E7-CA62-6D05-363994A102B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="" xmlns:a16="http://schemas.microsoft.com/office/drawing/2014/main" id="{C9B49D30-C630-94DC-8109-EE9CAFA25C4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183E5A0A-E621-49DB-94A4-9AE29842E8F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pPr/>
              <a:t>18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8379166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25B31559-EADC-79EB-7F8B-04D5738274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="" xmlns:a16="http://schemas.microsoft.com/office/drawing/2014/main" id="{A9AC4695-8094-06C7-FE0F-93C5DEBC1D6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="" xmlns:a16="http://schemas.microsoft.com/office/drawing/2014/main" id="{105C56B6-71B7-84DB-5AF2-66510E68B5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3CDA50FF-5113-9FAF-68FB-99BD561CEB6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pPr/>
              <a:t>19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2346235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9F9E5B55-D29D-80FE-F0DE-7D3594B465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="" xmlns:a16="http://schemas.microsoft.com/office/drawing/2014/main" id="{00FB5411-F93B-2173-942B-083CE1A1C0D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="" xmlns:a16="http://schemas.microsoft.com/office/drawing/2014/main" id="{D627847D-F29A-E4E8-FBFD-69FB8A0EAAC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9CD6BE24-4CFA-E703-FC78-9B770F78066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pPr/>
              <a:t>21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03651815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pPr/>
              <a:t>22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61632759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20F7F9D7-69DD-4EB2-972F-98B8249711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="" xmlns:a16="http://schemas.microsoft.com/office/drawing/2014/main" id="{AB7D7F1A-BE5B-66EE-342D-3538B66086E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="" xmlns:a16="http://schemas.microsoft.com/office/drawing/2014/main" id="{C4178875-FF37-EE86-DAD7-380DFAB7B5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5B63DEEC-3F28-764A-E6C2-61F16D030F6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pPr/>
              <a:t>23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5357729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pPr/>
              <a:t>24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71929701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pPr/>
              <a:t>25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6918419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pPr/>
              <a:t>7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2537869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pPr/>
              <a:t>8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182845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pPr/>
              <a:t>10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960606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B2FEE848-E41B-A1B8-4AC0-0D75774601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="" xmlns:a16="http://schemas.microsoft.com/office/drawing/2014/main" id="{ED2D8F3F-87A9-9214-6BBF-7ADA34AB943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="" xmlns:a16="http://schemas.microsoft.com/office/drawing/2014/main" id="{F20DAD4F-891F-3AFF-D81F-EDE67BB05D1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95530A5D-6A41-8892-BB6A-9B2EEEE2720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pPr/>
              <a:t>11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1426526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1D9EFA0D-6428-3827-D96C-1BB124B05E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="" xmlns:a16="http://schemas.microsoft.com/office/drawing/2014/main" id="{8916B94C-70F6-B99C-CB43-DE5BC9AA4D5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="" xmlns:a16="http://schemas.microsoft.com/office/drawing/2014/main" id="{9F8BAAF5-7963-8DEE-5344-3AA996BB522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B8C3EC21-D4F7-DE0F-7A01-52679D2165B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pPr/>
              <a:t>12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2048281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E0387960-28E4-7815-99D9-313CF635A5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="" xmlns:a16="http://schemas.microsoft.com/office/drawing/2014/main" id="{3DA2913B-9A35-EB12-F0F4-6B10F339C41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="" xmlns:a16="http://schemas.microsoft.com/office/drawing/2014/main" id="{69A7AF89-1190-B616-3F7D-22A70249353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B41CCF27-DA1B-E069-F741-60B8BE11086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pPr/>
              <a:t>13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6443846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8B2561FA-9976-CAF5-DD77-B92DDE17FC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="" xmlns:a16="http://schemas.microsoft.com/office/drawing/2014/main" id="{13D878AB-4BD7-15A7-CB63-B319F6CB56D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="" xmlns:a16="http://schemas.microsoft.com/office/drawing/2014/main" id="{6268BAC2-3D8D-FED3-772D-3D3029876A2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A66881B8-A6F6-C951-5903-60E3EE9087B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pPr/>
              <a:t>14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0886266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379A78B7-45C9-6973-AA8F-F0E752135A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="" xmlns:a16="http://schemas.microsoft.com/office/drawing/2014/main" id="{3D37853A-B8AF-55A1-7B01-3E1F40E2ACB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="" xmlns:a16="http://schemas.microsoft.com/office/drawing/2014/main" id="{86B8B35C-4133-E1D6-9F51-498BF5B2B63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4F0A3BA0-D286-A1E5-3AB7-E4C28AD8A6F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pPr/>
              <a:t>15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1218455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708016-56EC-0A43-ADB2-8D6B320CC239}" type="datetime1">
              <a:rPr lang="ru-RU" smtClean="0"/>
              <a:pPr/>
              <a:t>14.08.2025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5626449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C25D4-5D07-C84F-8F5B-C0FCE56BAA04}" type="datetime1">
              <a:rPr lang="ru-RU" smtClean="0"/>
              <a:pPr/>
              <a:t>14.08.2025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8093930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25FE6-9F58-E04A-AF5D-E0D3CED08D0B}" type="datetime1">
              <a:rPr lang="ru-RU" smtClean="0"/>
              <a:pPr/>
              <a:t>14.08.2025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556838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93C6A-949B-8546-BF85-B80F61ADB7C8}" type="datetime1">
              <a:rPr lang="ru-RU" smtClean="0"/>
              <a:pPr/>
              <a:t>14.08.2025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0992262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B1187-46BE-9D44-A2D2-7AB336D6874D}" type="datetime1">
              <a:rPr lang="ru-RU" smtClean="0"/>
              <a:pPr/>
              <a:t>14.08.2025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8436860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ED714-477C-8E4F-80B2-8100E37C6C45}" type="datetime1">
              <a:rPr lang="ru-RU" smtClean="0"/>
              <a:pPr/>
              <a:t>14.08.2025</a:t>
            </a:fld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9414434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6"/>
            <a:ext cx="8543925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9CC66-20DE-6A40-94F2-95386CD16213}" type="datetime1">
              <a:rPr lang="ru-RU" smtClean="0"/>
              <a:pPr/>
              <a:t>14.08.2025</a:t>
            </a:fld>
            <a:endParaRPr lang="x-non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7107996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C66C4-FF1D-DE42-949B-EFC34EECAF9A}" type="datetime1">
              <a:rPr lang="ru-RU" smtClean="0"/>
              <a:pPr/>
              <a:t>14.08.2025</a:t>
            </a:fld>
            <a:endParaRPr lang="x-non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8202640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60058-7471-E142-87EA-3597FEA11B8A}" type="datetime1">
              <a:rPr lang="ru-RU" smtClean="0"/>
              <a:pPr/>
              <a:t>14.08.2025</a:t>
            </a:fld>
            <a:endParaRPr lang="x-non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1671073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6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EBD9B-40A4-764D-8305-4622582737AA}" type="datetime1">
              <a:rPr lang="ru-RU" smtClean="0"/>
              <a:pPr/>
              <a:t>14.08.2025</a:t>
            </a:fld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1070332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6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6164F-07BA-6243-AF5E-D22E108E4987}" type="datetime1">
              <a:rPr lang="ru-RU" smtClean="0"/>
              <a:pPr/>
              <a:t>14.08.2025</a:t>
            </a:fld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3325212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6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29ACFB-CE6A-F744-9AEA-E08B5B8BAE3D}" type="datetime1">
              <a:rPr lang="ru-RU" smtClean="0"/>
              <a:pPr/>
              <a:t>14.08.2025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749720-1430-DF46-8A1E-D768C54B98EF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2992244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0.png"/><Relationship Id="rId3" Type="http://schemas.openxmlformats.org/officeDocument/2006/relationships/image" Target="../media/image26.png"/><Relationship Id="rId12" Type="http://schemas.openxmlformats.org/officeDocument/2006/relationships/image" Target="../media/image91.svg"/><Relationship Id="rId17" Type="http://schemas.openxmlformats.org/officeDocument/2006/relationships/image" Target="../media/image29.jp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93.svg"/><Relationship Id="rId1" Type="http://schemas.openxmlformats.org/officeDocument/2006/relationships/slideLayout" Target="../slideLayouts/slideLayout1.xml"/><Relationship Id="rId11" Type="http://schemas.openxmlformats.org/officeDocument/2006/relationships/image" Target="../media/image27.png"/><Relationship Id="rId15" Type="http://schemas.openxmlformats.org/officeDocument/2006/relationships/image" Target="../media/image28.png"/><Relationship Id="rId10" Type="http://schemas.openxmlformats.org/officeDocument/2006/relationships/image" Target="../media/image89.svg"/><Relationship Id="rId14" Type="http://schemas.openxmlformats.org/officeDocument/2006/relationships/image" Target="../media/image24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svg"/><Relationship Id="rId3" Type="http://schemas.openxmlformats.org/officeDocument/2006/relationships/image" Target="../media/image30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4.svg"/><Relationship Id="rId5" Type="http://schemas.openxmlformats.org/officeDocument/2006/relationships/image" Target="../media/image31.png"/><Relationship Id="rId10" Type="http://schemas.openxmlformats.org/officeDocument/2006/relationships/image" Target="../media/image108.svg"/><Relationship Id="rId4" Type="http://schemas.openxmlformats.org/officeDocument/2006/relationships/image" Target="../media/image102.svg"/><Relationship Id="rId9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2.svg"/><Relationship Id="rId5" Type="http://schemas.openxmlformats.org/officeDocument/2006/relationships/image" Target="../media/image35.png"/><Relationship Id="rId4" Type="http://schemas.openxmlformats.org/officeDocument/2006/relationships/image" Target="../media/image110.sv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2.svg"/><Relationship Id="rId5" Type="http://schemas.openxmlformats.org/officeDocument/2006/relationships/image" Target="../media/image35.png"/><Relationship Id="rId4" Type="http://schemas.openxmlformats.org/officeDocument/2006/relationships/image" Target="../media/image110.sv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13" Type="http://schemas.openxmlformats.org/officeDocument/2006/relationships/slide" Target="slide14.xml"/><Relationship Id="rId18" Type="http://schemas.openxmlformats.org/officeDocument/2006/relationships/slide" Target="slide18.xml"/><Relationship Id="rId3" Type="http://schemas.openxmlformats.org/officeDocument/2006/relationships/slide" Target="slide4.xml"/><Relationship Id="rId21" Type="http://schemas.openxmlformats.org/officeDocument/2006/relationships/slide" Target="slide26.xml"/><Relationship Id="rId7" Type="http://schemas.openxmlformats.org/officeDocument/2006/relationships/slide" Target="slide8.xml"/><Relationship Id="rId12" Type="http://schemas.openxmlformats.org/officeDocument/2006/relationships/slide" Target="slide13.xml"/><Relationship Id="rId17" Type="http://schemas.openxmlformats.org/officeDocument/2006/relationships/slide" Target="slide17.xml"/><Relationship Id="rId25" Type="http://schemas.openxmlformats.org/officeDocument/2006/relationships/image" Target="../media/image1.jpeg"/><Relationship Id="rId2" Type="http://schemas.openxmlformats.org/officeDocument/2006/relationships/slide" Target="slide3.xml"/><Relationship Id="rId16" Type="http://schemas.openxmlformats.org/officeDocument/2006/relationships/slide" Target="slide16.xml"/><Relationship Id="rId20" Type="http://schemas.openxmlformats.org/officeDocument/2006/relationships/slide" Target="slide24.xml"/><Relationship Id="rId1" Type="http://schemas.openxmlformats.org/officeDocument/2006/relationships/slideLayout" Target="../slideLayouts/slideLayout1.xml"/><Relationship Id="rId6" Type="http://schemas.openxmlformats.org/officeDocument/2006/relationships/slide" Target="slide7.xml"/><Relationship Id="rId11" Type="http://schemas.openxmlformats.org/officeDocument/2006/relationships/slide" Target="slide12.xml"/><Relationship Id="rId24" Type="http://schemas.openxmlformats.org/officeDocument/2006/relationships/slide" Target="slide21.xml"/><Relationship Id="rId5" Type="http://schemas.openxmlformats.org/officeDocument/2006/relationships/slide" Target="slide6.xml"/><Relationship Id="rId15" Type="http://schemas.openxmlformats.org/officeDocument/2006/relationships/slide" Target="slide22.xml"/><Relationship Id="rId23" Type="http://schemas.openxmlformats.org/officeDocument/2006/relationships/slide" Target="slide25.xml"/><Relationship Id="rId10" Type="http://schemas.openxmlformats.org/officeDocument/2006/relationships/slide" Target="slide11.xml"/><Relationship Id="rId19" Type="http://schemas.openxmlformats.org/officeDocument/2006/relationships/slide" Target="slide19.xml"/><Relationship Id="rId4" Type="http://schemas.openxmlformats.org/officeDocument/2006/relationships/slide" Target="slide5.xml"/><Relationship Id="rId9" Type="http://schemas.openxmlformats.org/officeDocument/2006/relationships/slide" Target="slide10.xml"/><Relationship Id="rId14" Type="http://schemas.openxmlformats.org/officeDocument/2006/relationships/slide" Target="slide15.xml"/><Relationship Id="rId22" Type="http://schemas.openxmlformats.org/officeDocument/2006/relationships/slide" Target="slide20.xml"/></Relationships>
</file>

<file path=ppt/slides/_rels/slide20.xml.rels><?xml version="1.0" encoding="UTF-8" standalone="yes"?>
<Relationships xmlns="http://schemas.openxmlformats.org/package/2006/relationships"><Relationship Id="rId18" Type="http://schemas.openxmlformats.org/officeDocument/2006/relationships/image" Target="../media/image42.png"/><Relationship Id="rId3" Type="http://schemas.openxmlformats.org/officeDocument/2006/relationships/image" Target="../media/image38.png"/><Relationship Id="rId12" Type="http://schemas.openxmlformats.org/officeDocument/2006/relationships/image" Target="../media/image40.png"/><Relationship Id="rId17" Type="http://schemas.openxmlformats.org/officeDocument/2006/relationships/image" Target="../media/image164.svg"/><Relationship Id="rId2" Type="http://schemas.openxmlformats.org/officeDocument/2006/relationships/hyperlink" Target="https://kolyshley.pnzreg.ru/" TargetMode="External"/><Relationship Id="rId16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11" Type="http://schemas.openxmlformats.org/officeDocument/2006/relationships/image" Target="../media/image159.svg"/><Relationship Id="rId5" Type="http://schemas.openxmlformats.org/officeDocument/2006/relationships/image" Target="../media/image12.png"/><Relationship Id="rId15" Type="http://schemas.openxmlformats.org/officeDocument/2006/relationships/image" Target="../media/image162.svg"/><Relationship Id="rId10" Type="http://schemas.openxmlformats.org/officeDocument/2006/relationships/image" Target="../media/image39.png"/><Relationship Id="rId4" Type="http://schemas.openxmlformats.org/officeDocument/2006/relationships/image" Target="../media/image157.svg"/><Relationship Id="rId9" Type="http://schemas.openxmlformats.org/officeDocument/2006/relationships/image" Target="../media/image35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8.svg"/><Relationship Id="rId3" Type="http://schemas.openxmlformats.org/officeDocument/2006/relationships/image" Target="../media/image35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0.svg"/><Relationship Id="rId5" Type="http://schemas.openxmlformats.org/officeDocument/2006/relationships/image" Target="../media/image34.png"/><Relationship Id="rId4" Type="http://schemas.openxmlformats.org/officeDocument/2006/relationships/image" Target="../media/image112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jpeg"/><Relationship Id="rId5" Type="http://schemas.openxmlformats.org/officeDocument/2006/relationships/image" Target="../media/image46.png"/><Relationship Id="rId10" Type="http://schemas.openxmlformats.org/officeDocument/2006/relationships/image" Target="../media/image51.jpeg"/><Relationship Id="rId4" Type="http://schemas.openxmlformats.org/officeDocument/2006/relationships/image" Target="../media/image45.png"/><Relationship Id="rId9" Type="http://schemas.openxmlformats.org/officeDocument/2006/relationships/image" Target="../media/image5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4.svg"/><Relationship Id="rId3" Type="http://schemas.openxmlformats.org/officeDocument/2006/relationships/image" Target="../media/image53.png"/><Relationship Id="rId7" Type="http://schemas.openxmlformats.org/officeDocument/2006/relationships/image" Target="../media/image55.png"/><Relationship Id="rId12" Type="http://schemas.openxmlformats.org/officeDocument/2006/relationships/image" Target="../media/image188.sv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2.svg"/><Relationship Id="rId11" Type="http://schemas.openxmlformats.org/officeDocument/2006/relationships/image" Target="../media/image57.png"/><Relationship Id="rId5" Type="http://schemas.openxmlformats.org/officeDocument/2006/relationships/image" Target="../media/image54.png"/><Relationship Id="rId10" Type="http://schemas.openxmlformats.org/officeDocument/2006/relationships/image" Target="../media/image186.svg"/><Relationship Id="rId4" Type="http://schemas.openxmlformats.org/officeDocument/2006/relationships/image" Target="../media/image180.svg"/><Relationship Id="rId9" Type="http://schemas.openxmlformats.org/officeDocument/2006/relationships/image" Target="../media/image5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0.svg"/><Relationship Id="rId13" Type="http://schemas.openxmlformats.org/officeDocument/2006/relationships/image" Target="../media/image21.png"/><Relationship Id="rId18" Type="http://schemas.openxmlformats.org/officeDocument/2006/relationships/image" Target="../media/image196.svg"/><Relationship Id="rId3" Type="http://schemas.openxmlformats.org/officeDocument/2006/relationships/image" Target="../media/image58.png"/><Relationship Id="rId21" Type="http://schemas.openxmlformats.org/officeDocument/2006/relationships/image" Target="../media/image66.png"/><Relationship Id="rId7" Type="http://schemas.openxmlformats.org/officeDocument/2006/relationships/image" Target="../media/image60.png"/><Relationship Id="rId12" Type="http://schemas.openxmlformats.org/officeDocument/2006/relationships/image" Target="../media/image194.svg"/><Relationship Id="rId17" Type="http://schemas.openxmlformats.org/officeDocument/2006/relationships/image" Target="../media/image64.png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116.svg"/><Relationship Id="rId20" Type="http://schemas.openxmlformats.org/officeDocument/2006/relationships/image" Target="../media/image197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2.svg"/><Relationship Id="rId11" Type="http://schemas.openxmlformats.org/officeDocument/2006/relationships/image" Target="../media/image62.png"/><Relationship Id="rId5" Type="http://schemas.openxmlformats.org/officeDocument/2006/relationships/image" Target="../media/image59.png"/><Relationship Id="rId15" Type="http://schemas.openxmlformats.org/officeDocument/2006/relationships/image" Target="../media/image63.png"/><Relationship Id="rId10" Type="http://schemas.openxmlformats.org/officeDocument/2006/relationships/image" Target="../media/image26.svg"/><Relationship Id="rId19" Type="http://schemas.openxmlformats.org/officeDocument/2006/relationships/image" Target="../media/image65.png"/><Relationship Id="rId4" Type="http://schemas.openxmlformats.org/officeDocument/2006/relationships/image" Target="../media/image190.svg"/><Relationship Id="rId9" Type="http://schemas.openxmlformats.org/officeDocument/2006/relationships/image" Target="../media/image61.png"/><Relationship Id="rId14" Type="http://schemas.openxmlformats.org/officeDocument/2006/relationships/image" Target="../media/image57.svg"/><Relationship Id="rId22" Type="http://schemas.openxmlformats.org/officeDocument/2006/relationships/image" Target="../media/image199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5.svg"/><Relationship Id="rId12" Type="http://schemas.openxmlformats.org/officeDocument/2006/relationships/image" Target="../media/image5.png"/><Relationship Id="rId17" Type="http://schemas.openxmlformats.org/officeDocument/2006/relationships/image" Target="../media/image8.png"/><Relationship Id="rId2" Type="http://schemas.openxmlformats.org/officeDocument/2006/relationships/image" Target="../media/image4.png"/><Relationship Id="rId16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11" Type="http://schemas.openxmlformats.org/officeDocument/2006/relationships/image" Target="../media/image13.svg"/><Relationship Id="rId15" Type="http://schemas.openxmlformats.org/officeDocument/2006/relationships/image" Target="../media/image17.svg"/><Relationship Id="rId5" Type="http://schemas.openxmlformats.org/officeDocument/2006/relationships/image" Target="../media/image7.svg"/><Relationship Id="rId14" Type="http://schemas.openxmlformats.org/officeDocument/2006/relationships/image" Target="../media/image6.png"/><Relationship Id="rId4" Type="http://schemas.openxmlformats.org/officeDocument/2006/relationships/image" Target="../media/image43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13" Type="http://schemas.openxmlformats.org/officeDocument/2006/relationships/image" Target="../media/image12.png"/><Relationship Id="rId7" Type="http://schemas.openxmlformats.org/officeDocument/2006/relationships/image" Target="../media/image10.png"/><Relationship Id="rId12" Type="http://schemas.openxmlformats.org/officeDocument/2006/relationships/image" Target="../media/image28.svg"/><Relationship Id="rId2" Type="http://schemas.openxmlformats.org/officeDocument/2006/relationships/image" Target="../media/image9.png"/><Relationship Id="rId20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svg"/><Relationship Id="rId19" Type="http://schemas.openxmlformats.org/officeDocument/2006/relationships/image" Target="../media/image35.svg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3" Type="http://schemas.openxmlformats.org/officeDocument/2006/relationships/chart" Target="../charts/chart1.xml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svg"/><Relationship Id="rId5" Type="http://schemas.openxmlformats.org/officeDocument/2006/relationships/image" Target="../media/image14.png"/><Relationship Id="rId4" Type="http://schemas.openxmlformats.org/officeDocument/2006/relationships/chart" Target="../charts/char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svg"/><Relationship Id="rId13" Type="http://schemas.openxmlformats.org/officeDocument/2006/relationships/image" Target="../media/image19.png"/><Relationship Id="rId18" Type="http://schemas.openxmlformats.org/officeDocument/2006/relationships/image" Target="../media/image57.svg"/><Relationship Id="rId3" Type="http://schemas.openxmlformats.org/officeDocument/2006/relationships/image" Target="../media/image8.png"/><Relationship Id="rId12" Type="http://schemas.openxmlformats.org/officeDocument/2006/relationships/image" Target="../media/image51.svg"/><Relationship Id="rId17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55.svg"/><Relationship Id="rId1" Type="http://schemas.openxmlformats.org/officeDocument/2006/relationships/slideLayout" Target="../slideLayouts/slideLayout1.xml"/><Relationship Id="rId11" Type="http://schemas.openxmlformats.org/officeDocument/2006/relationships/image" Target="../media/image18.png"/><Relationship Id="rId5" Type="http://schemas.openxmlformats.org/officeDocument/2006/relationships/image" Target="../media/image16.png"/><Relationship Id="rId15" Type="http://schemas.openxmlformats.org/officeDocument/2006/relationships/image" Target="../media/image20.png"/><Relationship Id="rId10" Type="http://schemas.openxmlformats.org/officeDocument/2006/relationships/image" Target="../media/image49.svg"/><Relationship Id="rId4" Type="http://schemas.openxmlformats.org/officeDocument/2006/relationships/image" Target="../media/image43.svg"/><Relationship Id="rId9" Type="http://schemas.openxmlformats.org/officeDocument/2006/relationships/image" Target="../media/image17.png"/><Relationship Id="rId14" Type="http://schemas.openxmlformats.org/officeDocument/2006/relationships/image" Target="../media/image53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svg"/><Relationship Id="rId3" Type="http://schemas.openxmlformats.org/officeDocument/2006/relationships/image" Target="../media/image22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svg"/><Relationship Id="rId5" Type="http://schemas.openxmlformats.org/officeDocument/2006/relationships/image" Target="../media/image23.png"/><Relationship Id="rId10" Type="http://schemas.openxmlformats.org/officeDocument/2006/relationships/image" Target="../media/image67.svg"/><Relationship Id="rId4" Type="http://schemas.openxmlformats.org/officeDocument/2006/relationships/image" Target="../media/image61.svg"/><Relationship Id="rId9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>
            <a:extLst>
              <a:ext uri="{FF2B5EF4-FFF2-40B4-BE49-F238E27FC236}">
                <a16:creationId xmlns="" xmlns:a16="http://schemas.microsoft.com/office/drawing/2014/main" id="{F35A2E48-CBA7-81AD-1A95-7B102E7F945B}"/>
              </a:ext>
            </a:extLst>
          </p:cNvPr>
          <p:cNvSpPr/>
          <p:nvPr/>
        </p:nvSpPr>
        <p:spPr>
          <a:xfrm>
            <a:off x="7777424" y="948906"/>
            <a:ext cx="1989392" cy="636197"/>
          </a:xfrm>
          <a:prstGeom prst="roundRect">
            <a:avLst>
              <a:gd name="adj" fmla="val 27462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720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Пензенская область</a:t>
            </a:r>
            <a:endParaRPr kumimoji="0" lang="x-none" sz="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912D699B-3924-518D-6259-49B5096496FC}"/>
              </a:ext>
            </a:extLst>
          </p:cNvPr>
          <p:cNvSpPr txBox="1"/>
          <p:nvPr/>
        </p:nvSpPr>
        <p:spPr>
          <a:xfrm>
            <a:off x="310241" y="4880597"/>
            <a:ext cx="8528959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2400" b="1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</a:t>
            </a:r>
            <a:r>
              <a:rPr lang="x-none" sz="2400" b="1">
                <a:latin typeface="Arial" panose="020B0604020202020204" pitchFamily="34" charset="0"/>
                <a:cs typeface="Arial" panose="020B0604020202020204" pitchFamily="34" charset="0"/>
              </a:rPr>
              <a:t>ПРОФИЛЬ </a:t>
            </a:r>
            <a:endParaRPr lang="ru-RU" sz="2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МАЛОСЕРДОБИНСКОГО РАЙОНА ПЕНЗЕНСКОЙ ОБЛАСТИ</a:t>
            </a:r>
            <a:endParaRPr lang="x-non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hlinkClick r:id="" action="ppaction://noaction"/>
            <a:extLst>
              <a:ext uri="{FF2B5EF4-FFF2-40B4-BE49-F238E27FC236}">
                <a16:creationId xmlns="" xmlns:a16="http://schemas.microsoft.com/office/drawing/2014/main" id="{D7BE9CA9-5727-5842-39D5-ACBFE391C63F}"/>
              </a:ext>
            </a:extLst>
          </p:cNvPr>
          <p:cNvSpPr txBox="1"/>
          <p:nvPr/>
        </p:nvSpPr>
        <p:spPr>
          <a:xfrm>
            <a:off x="7944898" y="6607261"/>
            <a:ext cx="15861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ССЫЛКА НА ИНСТРУКЦИЮ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5A48A14C-7E6E-E9C5-E8DE-FFE2EB5D9135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@ 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МАТЕРИАЛ ПОДГОТОВЛЕН ПРОЕКТНЫМ ОФИСОМ (НАИМЕНОВАНИЕ ВАШЕЙ ОРГАНИЗАЦИИ)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957ED1A0-48E0-A223-6067-DBC0A849975B}"/>
              </a:ext>
            </a:extLst>
          </p:cNvPr>
          <p:cNvSpPr txBox="1"/>
          <p:nvPr/>
        </p:nvSpPr>
        <p:spPr>
          <a:xfrm>
            <a:off x="858321" y="3510169"/>
            <a:ext cx="1744919" cy="4154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РАМКЕ СЛЕДУЕТ РАЗМЕСТИТЬ ФОТО ВАШЕГО МУНИЦИПАЛИТЕТА</a:t>
            </a:r>
          </a:p>
        </p:txBody>
      </p:sp>
      <p:pic>
        <p:nvPicPr>
          <p:cNvPr id="14" name="Рисунок 13" descr="C:\Users\Admin\AppData\Local\Packages\Microsoft.Windows.Photos_8wekyb3d8bbwe\TempState\ShareServiceTempFolder\герб области.jpe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074090" y="985028"/>
            <a:ext cx="514350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241" y="281355"/>
            <a:ext cx="7346961" cy="4132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7424" y="2347531"/>
            <a:ext cx="1890840" cy="209271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895831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Скругленный прямоугольник 131">
            <a:extLst>
              <a:ext uri="{FF2B5EF4-FFF2-40B4-BE49-F238E27FC236}">
                <a16:creationId xmlns="" xmlns:a16="http://schemas.microsoft.com/office/drawing/2014/main" id="{965B5596-9886-1EDD-8689-79E3A0147044}"/>
              </a:ext>
            </a:extLst>
          </p:cNvPr>
          <p:cNvSpPr/>
          <p:nvPr/>
        </p:nvSpPr>
        <p:spPr>
          <a:xfrm>
            <a:off x="627015" y="1343036"/>
            <a:ext cx="6056289" cy="4906277"/>
          </a:xfrm>
          <a:prstGeom prst="roundRect">
            <a:avLst>
              <a:gd name="adj" fmla="val 5028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73" name="Скругленный прямоугольник 172">
            <a:extLst>
              <a:ext uri="{FF2B5EF4-FFF2-40B4-BE49-F238E27FC236}">
                <a16:creationId xmlns="" xmlns:a16="http://schemas.microsoft.com/office/drawing/2014/main" id="{EB7D65FA-C463-3087-D7E8-6B8E7319F8D2}"/>
              </a:ext>
            </a:extLst>
          </p:cNvPr>
          <p:cNvSpPr/>
          <p:nvPr/>
        </p:nvSpPr>
        <p:spPr>
          <a:xfrm>
            <a:off x="627017" y="5007286"/>
            <a:ext cx="5412042" cy="1465200"/>
          </a:xfrm>
          <a:prstGeom prst="roundRect">
            <a:avLst>
              <a:gd name="adj" fmla="val 14037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pic>
        <p:nvPicPr>
          <p:cNvPr id="244" name="Рисунок 243" descr="Центр обработки вызовов со сплошной заливкой">
            <a:extLst>
              <a:ext uri="{FF2B5EF4-FFF2-40B4-BE49-F238E27FC236}">
                <a16:creationId xmlns="" xmlns:a16="http://schemas.microsoft.com/office/drawing/2014/main" id="{51B19BD5-3927-9DC1-E411-B1C3999E4F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321526" y="4031628"/>
            <a:ext cx="360000" cy="360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912D699B-3924-518D-6259-49B5096496FC}"/>
              </a:ext>
            </a:extLst>
          </p:cNvPr>
          <p:cNvSpPr txBox="1"/>
          <p:nvPr/>
        </p:nvSpPr>
        <p:spPr>
          <a:xfrm>
            <a:off x="627016" y="550177"/>
            <a:ext cx="916057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2400" b="1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ТУРИСТИЧЕСК</a:t>
            </a:r>
            <a:r>
              <a:rPr lang="ru-RU" sz="24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ИЕ</a:t>
            </a:r>
            <a:r>
              <a:rPr lang="x-none" sz="2400" b="1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ДОСТОПРИМЕЧАТЕЛЬНОСТИ</a:t>
            </a:r>
            <a:endParaRPr lang="x-none" sz="24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=""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627017" y="163628"/>
            <a:ext cx="665113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туризм</a:t>
            </a:r>
            <a:endParaRPr lang="x-none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Номер слайда 50">
            <a:extLst>
              <a:ext uri="{FF2B5EF4-FFF2-40B4-BE49-F238E27FC236}">
                <a16:creationId xmlns="" xmlns:a16="http://schemas.microsoft.com/office/drawing/2014/main" id="{44424661-66FD-8F93-DC83-63C5A9828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10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5" name="Скругленный прямоугольник 134">
            <a:extLst>
              <a:ext uri="{FF2B5EF4-FFF2-40B4-BE49-F238E27FC236}">
                <a16:creationId xmlns="" xmlns:a16="http://schemas.microsoft.com/office/drawing/2014/main" id="{C4AB92F1-CEB6-26D4-2A1E-FF237173ABDF}"/>
              </a:ext>
            </a:extLst>
          </p:cNvPr>
          <p:cNvSpPr/>
          <p:nvPr/>
        </p:nvSpPr>
        <p:spPr>
          <a:xfrm>
            <a:off x="6835241" y="1429319"/>
            <a:ext cx="2968121" cy="1116000"/>
          </a:xfrm>
          <a:prstGeom prst="roundRect">
            <a:avLst>
              <a:gd name="adj" fmla="val 22705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141" name="Скругленный прямоугольник 140">
            <a:extLst>
              <a:ext uri="{FF2B5EF4-FFF2-40B4-BE49-F238E27FC236}">
                <a16:creationId xmlns="" xmlns:a16="http://schemas.microsoft.com/office/drawing/2014/main" id="{C7EEC72E-3ED9-E267-43BA-E4A3E81CE2BE}"/>
              </a:ext>
            </a:extLst>
          </p:cNvPr>
          <p:cNvSpPr/>
          <p:nvPr/>
        </p:nvSpPr>
        <p:spPr>
          <a:xfrm>
            <a:off x="6835241" y="2680175"/>
            <a:ext cx="2968121" cy="1116000"/>
          </a:xfrm>
          <a:prstGeom prst="roundRect">
            <a:avLst>
              <a:gd name="adj" fmla="val 24486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147" name="Скругленный прямоугольник 146">
            <a:extLst>
              <a:ext uri="{FF2B5EF4-FFF2-40B4-BE49-F238E27FC236}">
                <a16:creationId xmlns="" xmlns:a16="http://schemas.microsoft.com/office/drawing/2014/main" id="{57911A3B-BCB5-2A47-5B07-3112694A3637}"/>
              </a:ext>
            </a:extLst>
          </p:cNvPr>
          <p:cNvSpPr/>
          <p:nvPr/>
        </p:nvSpPr>
        <p:spPr>
          <a:xfrm>
            <a:off x="6835241" y="3931031"/>
            <a:ext cx="2968121" cy="1116000"/>
          </a:xfrm>
          <a:prstGeom prst="roundRect">
            <a:avLst>
              <a:gd name="adj" fmla="val 23595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153" name="Скругленный прямоугольник 152">
            <a:extLst>
              <a:ext uri="{FF2B5EF4-FFF2-40B4-BE49-F238E27FC236}">
                <a16:creationId xmlns="" xmlns:a16="http://schemas.microsoft.com/office/drawing/2014/main" id="{D55725BD-9CEF-A6C4-CE2F-1F1ED6085E54}"/>
              </a:ext>
            </a:extLst>
          </p:cNvPr>
          <p:cNvSpPr/>
          <p:nvPr/>
        </p:nvSpPr>
        <p:spPr>
          <a:xfrm>
            <a:off x="6835241" y="5181886"/>
            <a:ext cx="2968121" cy="1116000"/>
          </a:xfrm>
          <a:prstGeom prst="roundRect">
            <a:avLst>
              <a:gd name="adj" fmla="val 25377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190" name="TextBox 189">
            <a:extLst>
              <a:ext uri="{FF2B5EF4-FFF2-40B4-BE49-F238E27FC236}">
                <a16:creationId xmlns="" xmlns:a16="http://schemas.microsoft.com/office/drawing/2014/main" id="{99D6DE6B-139E-8832-E11F-631D17E87F79}"/>
              </a:ext>
            </a:extLst>
          </p:cNvPr>
          <p:cNvSpPr txBox="1"/>
          <p:nvPr/>
        </p:nvSpPr>
        <p:spPr>
          <a:xfrm>
            <a:off x="749087" y="5287856"/>
            <a:ext cx="2637208" cy="64633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r>
              <a:rPr lang="ru-RU" sz="1400" b="1" dirty="0">
                <a:solidFill>
                  <a:srgbClr val="4756A0"/>
                </a:solidFill>
                <a:latin typeface="Times New Roman" pitchFamily="18" charset="0"/>
                <a:cs typeface="Times New Roman" pitchFamily="18" charset="0"/>
              </a:rPr>
              <a:t>Историко-культурный центр им. Л.А. Руслановой</a:t>
            </a:r>
          </a:p>
          <a:p>
            <a:endParaRPr lang="ru-RU" sz="1400" b="1" dirty="0">
              <a:solidFill>
                <a:srgbClr val="4756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3" name="TextBox 202">
            <a:extLst>
              <a:ext uri="{FF2B5EF4-FFF2-40B4-BE49-F238E27FC236}">
                <a16:creationId xmlns="" xmlns:a16="http://schemas.microsoft.com/office/drawing/2014/main" id="{8F3092DA-AABD-96D8-DAB8-50B4A3BEB105}"/>
              </a:ext>
            </a:extLst>
          </p:cNvPr>
          <p:cNvSpPr txBox="1"/>
          <p:nvPr/>
        </p:nvSpPr>
        <p:spPr>
          <a:xfrm>
            <a:off x="7051059" y="1906955"/>
            <a:ext cx="89383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919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человек</a:t>
            </a:r>
          </a:p>
        </p:txBody>
      </p:sp>
      <p:sp>
        <p:nvSpPr>
          <p:cNvPr id="204" name="TextBox 203">
            <a:extLst>
              <a:ext uri="{FF2B5EF4-FFF2-40B4-BE49-F238E27FC236}">
                <a16:creationId xmlns="" xmlns:a16="http://schemas.microsoft.com/office/drawing/2014/main" id="{B405BEA9-0290-005C-0FFF-80B4B01D78C5}"/>
              </a:ext>
            </a:extLst>
          </p:cNvPr>
          <p:cNvSpPr txBox="1"/>
          <p:nvPr/>
        </p:nvSpPr>
        <p:spPr>
          <a:xfrm>
            <a:off x="7051059" y="2284971"/>
            <a:ext cx="1481322" cy="1282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980"/>
              </a:lnSpc>
            </a:pPr>
            <a:r>
              <a:rPr lang="ru-RU" sz="9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посетило музей в </a:t>
            </a:r>
            <a:r>
              <a:rPr lang="ru-RU" sz="9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 </a:t>
            </a:r>
            <a:r>
              <a:rPr lang="ru-RU" sz="9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</a:t>
            </a:r>
          </a:p>
        </p:txBody>
      </p:sp>
      <p:pic>
        <p:nvPicPr>
          <p:cNvPr id="208" name="Рисунок 207" descr="Банк со сплошной заливкой">
            <a:extLst>
              <a:ext uri="{FF2B5EF4-FFF2-40B4-BE49-F238E27FC236}">
                <a16:creationId xmlns="" xmlns:a16="http://schemas.microsoft.com/office/drawing/2014/main" id="{76133FDC-F09D-1A40-4856-434A0276F33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=""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327035" y="1502704"/>
            <a:ext cx="360000" cy="360000"/>
          </a:xfrm>
          <a:prstGeom prst="rect">
            <a:avLst/>
          </a:prstGeom>
        </p:spPr>
      </p:pic>
      <p:sp>
        <p:nvSpPr>
          <p:cNvPr id="210" name="TextBox 209">
            <a:extLst>
              <a:ext uri="{FF2B5EF4-FFF2-40B4-BE49-F238E27FC236}">
                <a16:creationId xmlns="" xmlns:a16="http://schemas.microsoft.com/office/drawing/2014/main" id="{31BFC30A-9CC5-E6E2-F85C-B6EFC1138044}"/>
              </a:ext>
            </a:extLst>
          </p:cNvPr>
          <p:cNvSpPr txBox="1"/>
          <p:nvPr/>
        </p:nvSpPr>
        <p:spPr>
          <a:xfrm>
            <a:off x="7051059" y="3158955"/>
            <a:ext cx="89383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90</a:t>
            </a:r>
            <a:endParaRPr lang="ru-RU" sz="1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220"/>
              </a:lnSpc>
            </a:pPr>
            <a:r>
              <a:rPr lang="ru-RU" sz="1100" b="1" spc="-2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экскурсий</a:t>
            </a:r>
            <a:endParaRPr lang="ru-RU" sz="1100" b="1" spc="-2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1" name="TextBox 210">
            <a:extLst>
              <a:ext uri="{FF2B5EF4-FFF2-40B4-BE49-F238E27FC236}">
                <a16:creationId xmlns="" xmlns:a16="http://schemas.microsoft.com/office/drawing/2014/main" id="{93D18ECF-A386-4937-AA7D-760DB0FD36AC}"/>
              </a:ext>
            </a:extLst>
          </p:cNvPr>
          <p:cNvSpPr txBox="1"/>
          <p:nvPr/>
        </p:nvSpPr>
        <p:spPr>
          <a:xfrm>
            <a:off x="7051059" y="3536971"/>
            <a:ext cx="1481322" cy="1282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980"/>
              </a:lnSpc>
            </a:pPr>
            <a:r>
              <a:rPr lang="ru-RU" sz="9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проведено в </a:t>
            </a:r>
            <a:r>
              <a:rPr lang="ru-RU" sz="9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 </a:t>
            </a:r>
            <a:r>
              <a:rPr lang="ru-RU" sz="9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</a:t>
            </a:r>
          </a:p>
        </p:txBody>
      </p:sp>
      <p:cxnSp>
        <p:nvCxnSpPr>
          <p:cNvPr id="215" name="Прямая соединительная линия 214">
            <a:extLst>
              <a:ext uri="{FF2B5EF4-FFF2-40B4-BE49-F238E27FC236}">
                <a16:creationId xmlns="" xmlns:a16="http://schemas.microsoft.com/office/drawing/2014/main" id="{A1D634EA-C74C-CC81-4667-B8ECEF23337C}"/>
              </a:ext>
            </a:extLst>
          </p:cNvPr>
          <p:cNvCxnSpPr>
            <a:cxnSpLocks/>
          </p:cNvCxnSpPr>
          <p:nvPr/>
        </p:nvCxnSpPr>
        <p:spPr>
          <a:xfrm>
            <a:off x="8311139" y="3178086"/>
            <a:ext cx="0" cy="288646"/>
          </a:xfrm>
          <a:prstGeom prst="line">
            <a:avLst/>
          </a:prstGeom>
          <a:ln w="12700">
            <a:solidFill>
              <a:srgbClr val="4756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7" name="TextBox 216">
            <a:extLst>
              <a:ext uri="{FF2B5EF4-FFF2-40B4-BE49-F238E27FC236}">
                <a16:creationId xmlns="" xmlns:a16="http://schemas.microsoft.com/office/drawing/2014/main" id="{FBEEAE70-6840-7A11-B794-6BEA822187D0}"/>
              </a:ext>
            </a:extLst>
          </p:cNvPr>
          <p:cNvSpPr txBox="1"/>
          <p:nvPr/>
        </p:nvSpPr>
        <p:spPr>
          <a:xfrm>
            <a:off x="8446301" y="3189733"/>
            <a:ext cx="893835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 них — </a:t>
            </a:r>
            <a:r>
              <a:rPr lang="ru-RU" sz="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пешеходных</a:t>
            </a:r>
            <a:r>
              <a:rPr lang="ru-RU" sz="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        более — 0</a:t>
            </a:r>
            <a:r>
              <a:rPr lang="ru-RU" sz="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выездных</a:t>
            </a:r>
          </a:p>
        </p:txBody>
      </p:sp>
      <p:sp>
        <p:nvSpPr>
          <p:cNvPr id="220" name="TextBox 219">
            <a:extLst>
              <a:ext uri="{FF2B5EF4-FFF2-40B4-BE49-F238E27FC236}">
                <a16:creationId xmlns="" xmlns:a16="http://schemas.microsoft.com/office/drawing/2014/main" id="{7E0849A3-C1B7-174D-F8FC-4331E6E8CF51}"/>
              </a:ext>
            </a:extLst>
          </p:cNvPr>
          <p:cNvSpPr txBox="1"/>
          <p:nvPr/>
        </p:nvSpPr>
        <p:spPr>
          <a:xfrm>
            <a:off x="7051059" y="4409811"/>
            <a:ext cx="89383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774</a:t>
            </a:r>
            <a:endParaRPr lang="ru-RU" sz="1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220"/>
              </a:lnSpc>
            </a:pP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человек</a:t>
            </a:r>
          </a:p>
        </p:txBody>
      </p:sp>
      <p:sp>
        <p:nvSpPr>
          <p:cNvPr id="221" name="TextBox 220">
            <a:extLst>
              <a:ext uri="{FF2B5EF4-FFF2-40B4-BE49-F238E27FC236}">
                <a16:creationId xmlns="" xmlns:a16="http://schemas.microsoft.com/office/drawing/2014/main" id="{274B9E21-F2CE-7A7D-DD68-76C0B7F2B2A9}"/>
              </a:ext>
            </a:extLst>
          </p:cNvPr>
          <p:cNvSpPr txBox="1"/>
          <p:nvPr/>
        </p:nvSpPr>
        <p:spPr>
          <a:xfrm>
            <a:off x="7051059" y="4787827"/>
            <a:ext cx="1481322" cy="1282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980"/>
              </a:lnSpc>
            </a:pPr>
            <a:r>
              <a:rPr lang="ru-RU" sz="9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обслужено экскурсиями</a:t>
            </a:r>
          </a:p>
        </p:txBody>
      </p:sp>
      <p:cxnSp>
        <p:nvCxnSpPr>
          <p:cNvPr id="224" name="Прямая соединительная линия 223">
            <a:extLst>
              <a:ext uri="{FF2B5EF4-FFF2-40B4-BE49-F238E27FC236}">
                <a16:creationId xmlns="" xmlns:a16="http://schemas.microsoft.com/office/drawing/2014/main" id="{DCBDE1CB-3585-DE0D-B192-CCEC93B165CF}"/>
              </a:ext>
            </a:extLst>
          </p:cNvPr>
          <p:cNvCxnSpPr>
            <a:cxnSpLocks/>
          </p:cNvCxnSpPr>
          <p:nvPr/>
        </p:nvCxnSpPr>
        <p:spPr>
          <a:xfrm>
            <a:off x="8311139" y="4428942"/>
            <a:ext cx="0" cy="288646"/>
          </a:xfrm>
          <a:prstGeom prst="line">
            <a:avLst/>
          </a:prstGeom>
          <a:ln w="12700">
            <a:solidFill>
              <a:srgbClr val="4756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4" name="TextBox 233">
            <a:extLst>
              <a:ext uri="{FF2B5EF4-FFF2-40B4-BE49-F238E27FC236}">
                <a16:creationId xmlns="" xmlns:a16="http://schemas.microsoft.com/office/drawing/2014/main" id="{F2AD49D8-CFBB-2002-4B05-BC3FEC616920}"/>
              </a:ext>
            </a:extLst>
          </p:cNvPr>
          <p:cNvSpPr txBox="1"/>
          <p:nvPr/>
        </p:nvSpPr>
        <p:spPr>
          <a:xfrm>
            <a:off x="7051059" y="5313683"/>
            <a:ext cx="1600145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география туристов</a:t>
            </a:r>
            <a:endParaRPr lang="ru-RU" sz="900" b="1" spc="-2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9" name="TextBox 238">
            <a:extLst>
              <a:ext uri="{FF2B5EF4-FFF2-40B4-BE49-F238E27FC236}">
                <a16:creationId xmlns="" xmlns:a16="http://schemas.microsoft.com/office/drawing/2014/main" id="{1720A437-E917-8D9D-E318-B644F0E3B647}"/>
              </a:ext>
            </a:extLst>
          </p:cNvPr>
          <p:cNvSpPr txBox="1"/>
          <p:nvPr/>
        </p:nvSpPr>
        <p:spPr>
          <a:xfrm>
            <a:off x="7051059" y="5555161"/>
            <a:ext cx="825594" cy="6463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Тамбов</a:t>
            </a:r>
            <a:endParaRPr lang="ru-RU" sz="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sz="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Пенза</a:t>
            </a:r>
            <a:endParaRPr lang="ru-RU" sz="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sz="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Москва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sz="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Санкт-Петербург</a:t>
            </a:r>
          </a:p>
        </p:txBody>
      </p:sp>
      <p:sp>
        <p:nvSpPr>
          <p:cNvPr id="240" name="TextBox 239">
            <a:extLst>
              <a:ext uri="{FF2B5EF4-FFF2-40B4-BE49-F238E27FC236}">
                <a16:creationId xmlns="" xmlns:a16="http://schemas.microsoft.com/office/drawing/2014/main" id="{EC006853-1759-BDB6-6911-2586A3F1D762}"/>
              </a:ext>
            </a:extLst>
          </p:cNvPr>
          <p:cNvSpPr txBox="1"/>
          <p:nvPr/>
        </p:nvSpPr>
        <p:spPr>
          <a:xfrm>
            <a:off x="8311139" y="5558264"/>
            <a:ext cx="825594" cy="6463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Саратов</a:t>
            </a:r>
            <a:endParaRPr lang="ru-RU" sz="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sz="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Калининград</a:t>
            </a:r>
            <a:endParaRPr lang="ru-RU" sz="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sz="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sz="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sz="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sz="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2" name="Рисунок 241" descr="Пользователь со сплошной заливкой">
            <a:extLst>
              <a:ext uri="{FF2B5EF4-FFF2-40B4-BE49-F238E27FC236}">
                <a16:creationId xmlns="" xmlns:a16="http://schemas.microsoft.com/office/drawing/2014/main" id="{8CF82E8F-65AA-3A35-D6F5-B314FC10FB4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=""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9321526" y="2779435"/>
            <a:ext cx="360000" cy="360000"/>
          </a:xfrm>
          <a:prstGeom prst="rect">
            <a:avLst/>
          </a:prstGeom>
        </p:spPr>
      </p:pic>
      <p:pic>
        <p:nvPicPr>
          <p:cNvPr id="246" name="Рисунок 245" descr="Карта с кнопкой со сплошной заливкой">
            <a:extLst>
              <a:ext uri="{FF2B5EF4-FFF2-40B4-BE49-F238E27FC236}">
                <a16:creationId xmlns="" xmlns:a16="http://schemas.microsoft.com/office/drawing/2014/main" id="{1CE77E23-3B18-38FC-9A54-0800D019A65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=""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9327035" y="5251022"/>
            <a:ext cx="360000" cy="360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E7A0C883-2A19-D9B2-9303-2BB59504A36E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</a:t>
            </a:r>
            <a:r>
              <a:rPr lang="x-none" sz="800">
                <a:latin typeface="Arial" panose="020B0604020202020204" pitchFamily="34" charset="0"/>
                <a:cs typeface="Arial" panose="020B0604020202020204" pitchFamily="34" charset="0"/>
              </a:rPr>
              <a:t>ПРОФИЛЬ 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МАЛОСЕРДОБИНСКОГО РАЙОНА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087" y="1361426"/>
            <a:ext cx="5822535" cy="3830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428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7ACB3B4E-A3F1-9268-7E15-834DA4EE0C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>
            <a:extLst>
              <a:ext uri="{FF2B5EF4-FFF2-40B4-BE49-F238E27FC236}">
                <a16:creationId xmlns="" xmlns:a16="http://schemas.microsoft.com/office/drawing/2014/main" id="{B005C025-2623-9580-35BF-52C29B12C5F2}"/>
              </a:ext>
            </a:extLst>
          </p:cNvPr>
          <p:cNvSpPr/>
          <p:nvPr/>
        </p:nvSpPr>
        <p:spPr>
          <a:xfrm>
            <a:off x="640991" y="1407121"/>
            <a:ext cx="2934749" cy="1116000"/>
          </a:xfrm>
          <a:prstGeom prst="roundRect">
            <a:avLst>
              <a:gd name="adj" fmla="val 23741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3999" rIns="108000" rtlCol="0" anchor="ctr"/>
          <a:lstStyle/>
          <a:p>
            <a:r>
              <a:rPr kumimoji="0" lang="ru-RU" sz="105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ВЫВОД</a:t>
            </a:r>
            <a:endParaRPr lang="ru-RU" sz="105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Скругленный прямоугольник 3">
            <a:extLst>
              <a:ext uri="{FF2B5EF4-FFF2-40B4-BE49-F238E27FC236}">
                <a16:creationId xmlns="" xmlns:a16="http://schemas.microsoft.com/office/drawing/2014/main" id="{2DD9035D-0DB5-F710-38AF-4E84C7321C56}"/>
              </a:ext>
            </a:extLst>
          </p:cNvPr>
          <p:cNvSpPr/>
          <p:nvPr/>
        </p:nvSpPr>
        <p:spPr>
          <a:xfrm>
            <a:off x="640991" y="2670151"/>
            <a:ext cx="2934749" cy="1116000"/>
          </a:xfrm>
          <a:prstGeom prst="roundRect">
            <a:avLst>
              <a:gd name="adj" fmla="val 22677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3999" rIns="108000" rtlCol="0" anchor="ctr"/>
          <a:lstStyle/>
          <a:p>
            <a:r>
              <a:rPr kumimoji="0" lang="ru-RU" sz="105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ОСНОВНЫЕ ТРУДНОСТИ</a:t>
            </a:r>
            <a:endParaRPr lang="ru-RU" sz="105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kumimoji="0" lang="ru-RU" sz="105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при реализации инвестиционных проектов</a:t>
            </a:r>
            <a:endParaRPr kumimoji="0" lang="x-none" sz="105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Скругленный прямоугольник 10">
            <a:extLst>
              <a:ext uri="{FF2B5EF4-FFF2-40B4-BE49-F238E27FC236}">
                <a16:creationId xmlns="" xmlns:a16="http://schemas.microsoft.com/office/drawing/2014/main" id="{C5CC6982-BC12-C140-E606-CC07C9F36009}"/>
              </a:ext>
            </a:extLst>
          </p:cNvPr>
          <p:cNvSpPr/>
          <p:nvPr/>
        </p:nvSpPr>
        <p:spPr>
          <a:xfrm>
            <a:off x="640991" y="3933181"/>
            <a:ext cx="2934749" cy="1116000"/>
          </a:xfrm>
          <a:prstGeom prst="roundRect">
            <a:avLst>
              <a:gd name="adj" fmla="val 22677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3999" rIns="108000" rtlCol="0" anchor="ctr"/>
          <a:lstStyle/>
          <a:p>
            <a:r>
              <a:rPr kumimoji="0" lang="ru-RU" sz="105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ГЛАВНАЯ ПРИЧИНА </a:t>
            </a:r>
            <a:endParaRPr lang="ru-RU" sz="105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kumimoji="0" lang="ru-RU" sz="1050" b="1" i="0" u="none" strike="noStrike" kern="1200" cap="none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 которой компании</a:t>
            </a:r>
            <a:r>
              <a:rPr kumimoji="0" lang="ru-RU" sz="105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                     </a:t>
            </a:r>
            <a:r>
              <a:rPr kumimoji="0" lang="ru-RU" sz="1050" b="1" i="0" u="none" strike="noStrike" kern="1200" cap="none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не реализуют инвестиционные проекты</a:t>
            </a:r>
            <a:endParaRPr kumimoji="0" lang="x-none" sz="500" b="1" i="0" u="none" strike="noStrike" kern="1200" cap="none" normalizeH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Скругленный прямоугольник 11">
            <a:extLst>
              <a:ext uri="{FF2B5EF4-FFF2-40B4-BE49-F238E27FC236}">
                <a16:creationId xmlns="" xmlns:a16="http://schemas.microsoft.com/office/drawing/2014/main" id="{6BA6056E-D12F-33EB-59AB-07A8E8713A78}"/>
              </a:ext>
            </a:extLst>
          </p:cNvPr>
          <p:cNvSpPr/>
          <p:nvPr/>
        </p:nvSpPr>
        <p:spPr>
          <a:xfrm>
            <a:off x="640991" y="5196212"/>
            <a:ext cx="2934749" cy="1116000"/>
          </a:xfrm>
          <a:prstGeom prst="roundRect">
            <a:avLst>
              <a:gd name="adj" fmla="val 22677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3999" rIns="108000" rtlCol="0" anchor="ctr"/>
          <a:lstStyle/>
          <a:p>
            <a:r>
              <a:rPr lang="ru-RU" sz="105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ПРОЧИЕ ВЫВОДЫ</a:t>
            </a:r>
            <a:endParaRPr kumimoji="0" lang="x-none" sz="105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2" name="Скругленный прямоугольник 31">
            <a:extLst>
              <a:ext uri="{FF2B5EF4-FFF2-40B4-BE49-F238E27FC236}">
                <a16:creationId xmlns="" xmlns:a16="http://schemas.microsoft.com/office/drawing/2014/main" id="{33987FB9-B927-7B2C-FDA8-949F13EB4C31}"/>
              </a:ext>
            </a:extLst>
          </p:cNvPr>
          <p:cNvSpPr/>
          <p:nvPr/>
        </p:nvSpPr>
        <p:spPr>
          <a:xfrm>
            <a:off x="3731306" y="5196211"/>
            <a:ext cx="6061771" cy="1116001"/>
          </a:xfrm>
          <a:prstGeom prst="roundRect">
            <a:avLst>
              <a:gd name="adj" fmla="val 2263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36000" rtlCol="0" anchor="ctr"/>
          <a:lstStyle/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Текущих мер государственной поддержки недостаточно 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</a:t>
            </a:r>
            <a:r>
              <a:rPr kumimoji="0" lang="ru-RU" sz="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еобходимо</a:t>
            </a: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развивать </a:t>
            </a:r>
            <a:r>
              <a:rPr kumimoji="0" lang="ru-RU" sz="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дорожно</a:t>
            </a:r>
            <a:r>
              <a:rPr lang="ru-RU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транспортную инфраструктуру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tabLst/>
              <a:defRPr/>
            </a:pPr>
            <a:endParaRPr kumimoji="0" lang="ru-RU" sz="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8CA08B46-D94D-0287-1861-FDC8D42E6E4F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2400" b="1" dirty="0">
                <a:latin typeface="Arial" panose="020B0604020202020204" pitchFamily="34" charset="0"/>
                <a:cs typeface="Arial" panose="020B0604020202020204" pitchFamily="34" charset="0"/>
              </a:rPr>
              <a:t>ПОЗИЦИЯ ПРЕДПРИНИМАТЕЛЕЙ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endParaRPr lang="x-none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Скругленный прямоугольник 5">
            <a:extLst>
              <a:ext uri="{FF2B5EF4-FFF2-40B4-BE49-F238E27FC236}">
                <a16:creationId xmlns="" xmlns:a16="http://schemas.microsoft.com/office/drawing/2014/main" id="{9217EEF0-7F35-C6AD-682A-7E716DC33D87}"/>
              </a:ext>
            </a:extLst>
          </p:cNvPr>
          <p:cNvSpPr/>
          <p:nvPr/>
        </p:nvSpPr>
        <p:spPr>
          <a:xfrm>
            <a:off x="627016" y="163628"/>
            <a:ext cx="1719674" cy="236828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позиция предпринимателей</a:t>
            </a:r>
            <a:endParaRPr lang="x-none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Номер слайда 50">
            <a:extLst>
              <a:ext uri="{FF2B5EF4-FFF2-40B4-BE49-F238E27FC236}">
                <a16:creationId xmlns="" xmlns:a16="http://schemas.microsoft.com/office/drawing/2014/main" id="{C0ACEFC3-9A08-37C3-AB09-1366646D4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11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Скругленный прямоугольник 13">
            <a:extLst>
              <a:ext uri="{FF2B5EF4-FFF2-40B4-BE49-F238E27FC236}">
                <a16:creationId xmlns="" xmlns:a16="http://schemas.microsoft.com/office/drawing/2014/main" id="{D25CE0A5-C6DD-EFB5-7F0D-422A5515A6CF}"/>
              </a:ext>
            </a:extLst>
          </p:cNvPr>
          <p:cNvSpPr/>
          <p:nvPr/>
        </p:nvSpPr>
        <p:spPr>
          <a:xfrm>
            <a:off x="3731306" y="3919469"/>
            <a:ext cx="6061771" cy="1116001"/>
          </a:xfrm>
          <a:prstGeom prst="roundRect">
            <a:avLst>
              <a:gd name="adj" fmla="val 2263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36000" rtlCol="0" anchor="ctr"/>
          <a:lstStyle/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Ограничено возможность реализации инвестиционных проектов за счёт собственных средств,                   сложность с привлечением заемных средств</a:t>
            </a:r>
          </a:p>
        </p:txBody>
      </p:sp>
      <p:sp>
        <p:nvSpPr>
          <p:cNvPr id="15" name="Скругленный прямоугольник 14">
            <a:extLst>
              <a:ext uri="{FF2B5EF4-FFF2-40B4-BE49-F238E27FC236}">
                <a16:creationId xmlns="" xmlns:a16="http://schemas.microsoft.com/office/drawing/2014/main" id="{BE68BAEC-57FA-0428-15A8-90E073C6D260}"/>
              </a:ext>
            </a:extLst>
          </p:cNvPr>
          <p:cNvSpPr/>
          <p:nvPr/>
        </p:nvSpPr>
        <p:spPr>
          <a:xfrm>
            <a:off x="3731306" y="2670151"/>
            <a:ext cx="6061771" cy="1116001"/>
          </a:xfrm>
          <a:prstGeom prst="roundRect">
            <a:avLst>
              <a:gd name="adj" fmla="val 2263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36000" rtlCol="0" anchor="ctr"/>
          <a:lstStyle/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Сложности с оформлением документов (Большое количество документов и требуемых разрешений)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ru-RU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</a:t>
            </a:r>
            <a:r>
              <a:rPr kumimoji="0" lang="ru-RU" sz="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инансовые</a:t>
            </a: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трудности (Необходимость использования заемных средств для развития бизнеса) 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ru-RU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Трудности с созданием/модернизацией инженерной инфраструктуры</a:t>
            </a:r>
          </a:p>
        </p:txBody>
      </p:sp>
      <p:sp>
        <p:nvSpPr>
          <p:cNvPr id="16" name="Скругленный прямоугольник 15">
            <a:extLst>
              <a:ext uri="{FF2B5EF4-FFF2-40B4-BE49-F238E27FC236}">
                <a16:creationId xmlns="" xmlns:a16="http://schemas.microsoft.com/office/drawing/2014/main" id="{732DCD51-8059-77E4-5EA0-013D62834C40}"/>
              </a:ext>
            </a:extLst>
          </p:cNvPr>
          <p:cNvSpPr/>
          <p:nvPr/>
        </p:nvSpPr>
        <p:spPr>
          <a:xfrm>
            <a:off x="3725825" y="1407120"/>
            <a:ext cx="6061771" cy="1116001"/>
          </a:xfrm>
          <a:prstGeom prst="roundRect">
            <a:avLst>
              <a:gd name="adj" fmla="val 2263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36000" rtlCol="0" anchor="ctr"/>
          <a:lstStyle/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Инвестиционный климат требует улучшений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CA982AF8-220A-F595-C9D0-8177176E8BED}"/>
              </a:ext>
            </a:extLst>
          </p:cNvPr>
          <p:cNvSpPr txBox="1"/>
          <p:nvPr/>
        </p:nvSpPr>
        <p:spPr>
          <a:xfrm>
            <a:off x="632590" y="6365207"/>
            <a:ext cx="3638327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600" i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ru-RU" sz="600" i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основании опроса предпринимателей</a:t>
            </a:r>
            <a:r>
              <a:rPr lang="x-none" sz="600" i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МО</a:t>
            </a:r>
            <a:endParaRPr lang="ru-RU" sz="600" i="1" dirty="0">
              <a:solidFill>
                <a:srgbClr val="A6A6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Рисунок 21" descr="Запрещено со сплошной заливкой">
            <a:extLst>
              <a:ext uri="{FF2B5EF4-FFF2-40B4-BE49-F238E27FC236}">
                <a16:creationId xmlns="" xmlns:a16="http://schemas.microsoft.com/office/drawing/2014/main" id="{B85CCF1F-32E1-8B67-07D4-F82EAD49CE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53261" y="3019170"/>
            <a:ext cx="360000" cy="360000"/>
          </a:xfrm>
          <a:prstGeom prst="rect">
            <a:avLst/>
          </a:prstGeom>
        </p:spPr>
      </p:pic>
      <p:pic>
        <p:nvPicPr>
          <p:cNvPr id="24" name="Рисунок 23" descr="Документ со сплошной заливкой">
            <a:extLst>
              <a:ext uri="{FF2B5EF4-FFF2-40B4-BE49-F238E27FC236}">
                <a16:creationId xmlns="" xmlns:a16="http://schemas.microsoft.com/office/drawing/2014/main" id="{FB855C50-1952-4A98-54F0-D09E855150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53261" y="5574211"/>
            <a:ext cx="360000" cy="360000"/>
          </a:xfrm>
          <a:prstGeom prst="rect">
            <a:avLst/>
          </a:prstGeom>
        </p:spPr>
      </p:pic>
      <p:pic>
        <p:nvPicPr>
          <p:cNvPr id="26" name="Рисунок 25" descr="Перемотка назад со сплошной заливкой">
            <a:extLst>
              <a:ext uri="{FF2B5EF4-FFF2-40B4-BE49-F238E27FC236}">
                <a16:creationId xmlns="" xmlns:a16="http://schemas.microsoft.com/office/drawing/2014/main" id="{703C4EAF-A054-7B54-D1C8-AE742458D28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0800000">
            <a:off x="753262" y="1785120"/>
            <a:ext cx="360000" cy="360000"/>
          </a:xfrm>
          <a:prstGeom prst="rect">
            <a:avLst/>
          </a:prstGeom>
        </p:spPr>
      </p:pic>
      <p:pic>
        <p:nvPicPr>
          <p:cNvPr id="37" name="Рисунок 36" descr="Значок 1 со сплошной заливкой">
            <a:extLst>
              <a:ext uri="{FF2B5EF4-FFF2-40B4-BE49-F238E27FC236}">
                <a16:creationId xmlns="" xmlns:a16="http://schemas.microsoft.com/office/drawing/2014/main" id="{B13FD86C-5462-BA07-2362-BC432B18DE0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53261" y="4313734"/>
            <a:ext cx="360000" cy="360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610B2E29-A6DF-C835-C29A-A3390F9E30A2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</a:t>
            </a:r>
            <a:r>
              <a:rPr lang="x-none" sz="800">
                <a:latin typeface="Arial" panose="020B0604020202020204" pitchFamily="34" charset="0"/>
                <a:cs typeface="Arial" panose="020B0604020202020204" pitchFamily="34" charset="0"/>
              </a:rPr>
              <a:t>ПРОФИЛЬ 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 МАЛОСЕРДОБИНСКОГО РАЙОНА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8695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FEAF58A6-13A1-8A33-6813-0C62494125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Скругленный прямоугольник 39">
            <a:extLst>
              <a:ext uri="{FF2B5EF4-FFF2-40B4-BE49-F238E27FC236}">
                <a16:creationId xmlns="" xmlns:a16="http://schemas.microsoft.com/office/drawing/2014/main" id="{A1738778-6637-A8AE-3929-9F58A8A9D61C}"/>
              </a:ext>
            </a:extLst>
          </p:cNvPr>
          <p:cNvSpPr/>
          <p:nvPr/>
        </p:nvSpPr>
        <p:spPr>
          <a:xfrm>
            <a:off x="640991" y="1376761"/>
            <a:ext cx="4497839" cy="775596"/>
          </a:xfrm>
          <a:prstGeom prst="roundRect">
            <a:avLst>
              <a:gd name="adj" fmla="val 27681"/>
            </a:avLst>
          </a:prstGeom>
          <a:solidFill>
            <a:srgbClr val="B1C1E4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ОСНОВНЫЕ ПРОБЛЕМЫ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AAB42814-09EE-1E83-2D27-5A379ADA2167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АНАЛИЗ ИНТЕРВЬЮ АДМИНИСТРАЦИИ</a:t>
            </a:r>
            <a:endParaRPr lang="x-non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="" xmlns:a16="http://schemas.microsoft.com/office/drawing/2014/main" id="{921EB416-9AFF-B016-5F02-C659F8A49D05}"/>
              </a:ext>
            </a:extLst>
          </p:cNvPr>
          <p:cNvSpPr/>
          <p:nvPr/>
        </p:nvSpPr>
        <p:spPr>
          <a:xfrm>
            <a:off x="627017" y="163628"/>
            <a:ext cx="2022665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анализ интервью администрации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="" xmlns:a16="http://schemas.microsoft.com/office/drawing/2014/main" id="{EBD85DED-0D11-9C1B-5C5C-9DDF2EAC5C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12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Скругленный прямоугольник 42">
            <a:extLst>
              <a:ext uri="{FF2B5EF4-FFF2-40B4-BE49-F238E27FC236}">
                <a16:creationId xmlns="" xmlns:a16="http://schemas.microsoft.com/office/drawing/2014/main" id="{D3072D01-2D46-B54E-2C7A-8809E6CA9DBA}"/>
              </a:ext>
            </a:extLst>
          </p:cNvPr>
          <p:cNvSpPr/>
          <p:nvPr/>
        </p:nvSpPr>
        <p:spPr>
          <a:xfrm>
            <a:off x="5300092" y="1376761"/>
            <a:ext cx="4497839" cy="775596"/>
          </a:xfrm>
          <a:prstGeom prst="roundRect">
            <a:avLst>
              <a:gd name="adj" fmla="val 29330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ВОЗМОЖНЫЕ РЕШЕНИЯ</a:t>
            </a:r>
          </a:p>
        </p:txBody>
      </p:sp>
      <p:sp>
        <p:nvSpPr>
          <p:cNvPr id="4" name="Скругленный прямоугольник 3">
            <a:extLst>
              <a:ext uri="{FF2B5EF4-FFF2-40B4-BE49-F238E27FC236}">
                <a16:creationId xmlns="" xmlns:a16="http://schemas.microsoft.com/office/drawing/2014/main" id="{32D5C957-0713-A21A-D179-DFD33F07C758}"/>
              </a:ext>
            </a:extLst>
          </p:cNvPr>
          <p:cNvSpPr/>
          <p:nvPr/>
        </p:nvSpPr>
        <p:spPr>
          <a:xfrm>
            <a:off x="627016" y="2255994"/>
            <a:ext cx="4511814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Отсутствие эффективной коммуникации между представителями бизнеса                        и администрацией МО 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Скругленный прямоугольник 4">
            <a:extLst>
              <a:ext uri="{FF2B5EF4-FFF2-40B4-BE49-F238E27FC236}">
                <a16:creationId xmlns="" xmlns:a16="http://schemas.microsoft.com/office/drawing/2014/main" id="{CC588E20-AF3C-032D-DAAD-14AFA769212D}"/>
              </a:ext>
            </a:extLst>
          </p:cNvPr>
          <p:cNvSpPr/>
          <p:nvPr/>
        </p:nvSpPr>
        <p:spPr>
          <a:xfrm>
            <a:off x="627016" y="2848702"/>
            <a:ext cx="4511814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7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Высокодотационный</a:t>
            </a:r>
            <a:r>
              <a:rPr lang="ru-RU" sz="7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бюджет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1" name="Рисунок 10" descr="Запрещено со сплошной заливкой">
            <a:extLst>
              <a:ext uri="{FF2B5EF4-FFF2-40B4-BE49-F238E27FC236}">
                <a16:creationId xmlns="" xmlns:a16="http://schemas.microsoft.com/office/drawing/2014/main" id="{3FCC1223-7B74-B997-317B-D61EB1BC0E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06289" y="2910014"/>
            <a:ext cx="360000" cy="360000"/>
          </a:xfrm>
          <a:prstGeom prst="rect">
            <a:avLst/>
          </a:prstGeom>
        </p:spPr>
      </p:pic>
      <p:sp>
        <p:nvSpPr>
          <p:cNvPr id="14" name="Скругленный прямоугольник 13">
            <a:extLst>
              <a:ext uri="{FF2B5EF4-FFF2-40B4-BE49-F238E27FC236}">
                <a16:creationId xmlns="" xmlns:a16="http://schemas.microsoft.com/office/drawing/2014/main" id="{F8BEBAD2-D09C-C4AC-9A5E-47F8DDCD9DF5}"/>
              </a:ext>
            </a:extLst>
          </p:cNvPr>
          <p:cNvSpPr/>
          <p:nvPr/>
        </p:nvSpPr>
        <p:spPr>
          <a:xfrm>
            <a:off x="627016" y="3446490"/>
            <a:ext cx="4511814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Потребность в более активной поддержке со стороны Корпорации развития </a:t>
            </a:r>
            <a:r>
              <a:rPr kumimoji="0" lang="ru-RU" sz="7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Пензенской </a:t>
            </a: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области 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Скругленный прямоугольник 14">
            <a:extLst>
              <a:ext uri="{FF2B5EF4-FFF2-40B4-BE49-F238E27FC236}">
                <a16:creationId xmlns="" xmlns:a16="http://schemas.microsoft.com/office/drawing/2014/main" id="{C44D7B98-D6FF-CBE2-5539-FD144908A34A}"/>
              </a:ext>
            </a:extLst>
          </p:cNvPr>
          <p:cNvSpPr/>
          <p:nvPr/>
        </p:nvSpPr>
        <p:spPr>
          <a:xfrm>
            <a:off x="627016" y="4039198"/>
            <a:ext cx="4511814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Отток кадров, нехватка специалистов 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6" name="Рисунок 15" descr="Запрещено со сплошной заливкой">
            <a:extLst>
              <a:ext uri="{FF2B5EF4-FFF2-40B4-BE49-F238E27FC236}">
                <a16:creationId xmlns="" xmlns:a16="http://schemas.microsoft.com/office/drawing/2014/main" id="{757D3257-7032-E7F7-AC03-6546722EAD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06289" y="4100510"/>
            <a:ext cx="360000" cy="360000"/>
          </a:xfrm>
          <a:prstGeom prst="rect">
            <a:avLst/>
          </a:prstGeom>
        </p:spPr>
      </p:pic>
      <p:sp>
        <p:nvSpPr>
          <p:cNvPr id="20" name="Скругленный прямоугольник 19">
            <a:extLst>
              <a:ext uri="{FF2B5EF4-FFF2-40B4-BE49-F238E27FC236}">
                <a16:creationId xmlns="" xmlns:a16="http://schemas.microsoft.com/office/drawing/2014/main" id="{E6B4D0FC-EC46-8BB2-BEEE-F8A090BDDAB0}"/>
              </a:ext>
            </a:extLst>
          </p:cNvPr>
          <p:cNvSpPr/>
          <p:nvPr/>
        </p:nvSpPr>
        <p:spPr>
          <a:xfrm>
            <a:off x="5300092" y="2255994"/>
            <a:ext cx="4511814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Своевременная отработка обращений представителей бизнеса, расширение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каналов информирования предпринимателей о мерах поддержки 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Скругленный прямоугольник 20">
            <a:extLst>
              <a:ext uri="{FF2B5EF4-FFF2-40B4-BE49-F238E27FC236}">
                <a16:creationId xmlns="" xmlns:a16="http://schemas.microsoft.com/office/drawing/2014/main" id="{2A2349C4-C93F-84C0-423A-1D9838FE5145}"/>
              </a:ext>
            </a:extLst>
          </p:cNvPr>
          <p:cNvSpPr/>
          <p:nvPr/>
        </p:nvSpPr>
        <p:spPr>
          <a:xfrm>
            <a:off x="5300092" y="2848702"/>
            <a:ext cx="4511814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Увеличение собственных доходов в рамках межведомственного взаимодействия с контрольными органами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3" name="Рисунок 22" descr="Значок &quot;Галочка1&quot; со сплошной заливкой">
            <a:extLst>
              <a:ext uri="{FF2B5EF4-FFF2-40B4-BE49-F238E27FC236}">
                <a16:creationId xmlns="" xmlns:a16="http://schemas.microsoft.com/office/drawing/2014/main" id="{76881567-E61B-5009-80D9-45ADC8C80F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379365" y="2315684"/>
            <a:ext cx="365554" cy="365554"/>
          </a:xfrm>
          <a:prstGeom prst="rect">
            <a:avLst/>
          </a:prstGeom>
        </p:spPr>
      </p:pic>
      <p:sp>
        <p:nvSpPr>
          <p:cNvPr id="24" name="Скругленный прямоугольник 23">
            <a:extLst>
              <a:ext uri="{FF2B5EF4-FFF2-40B4-BE49-F238E27FC236}">
                <a16:creationId xmlns="" xmlns:a16="http://schemas.microsoft.com/office/drawing/2014/main" id="{5BE55F86-A0F7-1A11-42D9-4BF67DE7A1A0}"/>
              </a:ext>
            </a:extLst>
          </p:cNvPr>
          <p:cNvSpPr/>
          <p:nvPr/>
        </p:nvSpPr>
        <p:spPr>
          <a:xfrm>
            <a:off x="5300092" y="3446490"/>
            <a:ext cx="4511814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Самостоятельное выстраивание регулярных коммуникаций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 интересующим проектам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5" name="Скругленный прямоугольник 24">
            <a:extLst>
              <a:ext uri="{FF2B5EF4-FFF2-40B4-BE49-F238E27FC236}">
                <a16:creationId xmlns="" xmlns:a16="http://schemas.microsoft.com/office/drawing/2014/main" id="{4ECF1362-D6B1-FEA2-7BB3-30DABE372E72}"/>
              </a:ext>
            </a:extLst>
          </p:cNvPr>
          <p:cNvSpPr/>
          <p:nvPr/>
        </p:nvSpPr>
        <p:spPr>
          <a:xfrm>
            <a:off x="5300092" y="4039198"/>
            <a:ext cx="4511814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Содействие в релокации специалистов из других населенных пунктов 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7" name="Рисунок 26" descr="Значок &quot;Галочка1&quot; со сплошной заливкой">
            <a:extLst>
              <a:ext uri="{FF2B5EF4-FFF2-40B4-BE49-F238E27FC236}">
                <a16:creationId xmlns="" xmlns:a16="http://schemas.microsoft.com/office/drawing/2014/main" id="{6E38EB9E-3C9F-4203-E590-2FAF263F27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379365" y="3506180"/>
            <a:ext cx="365554" cy="365554"/>
          </a:xfrm>
          <a:prstGeom prst="rect">
            <a:avLst/>
          </a:prstGeom>
        </p:spPr>
      </p:pic>
      <p:pic>
        <p:nvPicPr>
          <p:cNvPr id="28" name="Рисунок 27" descr="Значок &quot;Галочка1&quot; со сплошной заливкой">
            <a:extLst>
              <a:ext uri="{FF2B5EF4-FFF2-40B4-BE49-F238E27FC236}">
                <a16:creationId xmlns="" xmlns:a16="http://schemas.microsoft.com/office/drawing/2014/main" id="{4114B68F-9187-DA4F-1C66-D3D12D2FD6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379365" y="2910014"/>
            <a:ext cx="365554" cy="365554"/>
          </a:xfrm>
          <a:prstGeom prst="rect">
            <a:avLst/>
          </a:prstGeom>
        </p:spPr>
      </p:pic>
      <p:pic>
        <p:nvPicPr>
          <p:cNvPr id="29" name="Рисунок 28" descr="Значок &quot;Галочка1&quot; со сплошной заливкой">
            <a:extLst>
              <a:ext uri="{FF2B5EF4-FFF2-40B4-BE49-F238E27FC236}">
                <a16:creationId xmlns="" xmlns:a16="http://schemas.microsoft.com/office/drawing/2014/main" id="{657E9FD9-5681-1E9B-B8FE-4D0E92D3D9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373811" y="4100510"/>
            <a:ext cx="365554" cy="365554"/>
          </a:xfrm>
          <a:prstGeom prst="rect">
            <a:avLst/>
          </a:prstGeom>
        </p:spPr>
      </p:pic>
      <p:pic>
        <p:nvPicPr>
          <p:cNvPr id="30" name="Рисунок 29" descr="Запрещено со сплошной заливкой">
            <a:extLst>
              <a:ext uri="{FF2B5EF4-FFF2-40B4-BE49-F238E27FC236}">
                <a16:creationId xmlns="" xmlns:a16="http://schemas.microsoft.com/office/drawing/2014/main" id="{DCCC916B-63D2-1405-6DF9-4D53EFB5BA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06289" y="2321238"/>
            <a:ext cx="360000" cy="360000"/>
          </a:xfrm>
          <a:prstGeom prst="rect">
            <a:avLst/>
          </a:prstGeom>
        </p:spPr>
      </p:pic>
      <p:pic>
        <p:nvPicPr>
          <p:cNvPr id="31" name="Рисунок 30" descr="Запрещено со сплошной заливкой">
            <a:extLst>
              <a:ext uri="{FF2B5EF4-FFF2-40B4-BE49-F238E27FC236}">
                <a16:creationId xmlns="" xmlns:a16="http://schemas.microsoft.com/office/drawing/2014/main" id="{C047CF2D-8863-AE61-6A11-D717D82242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06289" y="3506180"/>
            <a:ext cx="360000" cy="360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1E3C9819-F6F6-A28F-BC53-1D0301C00B19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</a:t>
            </a:r>
            <a:r>
              <a:rPr lang="x-none" sz="800">
                <a:latin typeface="Arial" panose="020B0604020202020204" pitchFamily="34" charset="0"/>
                <a:cs typeface="Arial" panose="020B0604020202020204" pitchFamily="34" charset="0"/>
              </a:rPr>
              <a:t>ПРОФИЛЬ 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МАЛОСЕРДОБИНСКОГО РАЙОНА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6518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DCB2805F-75D5-A713-EF45-F8CD68453B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>
            <a:extLst>
              <a:ext uri="{FF2B5EF4-FFF2-40B4-BE49-F238E27FC236}">
                <a16:creationId xmlns="" xmlns:a16="http://schemas.microsoft.com/office/drawing/2014/main" id="{8B906F29-101C-C5CB-6AC6-8F8AF706CB1F}"/>
              </a:ext>
            </a:extLst>
          </p:cNvPr>
          <p:cNvSpPr/>
          <p:nvPr/>
        </p:nvSpPr>
        <p:spPr>
          <a:xfrm>
            <a:off x="5297771" y="2269714"/>
            <a:ext cx="4497839" cy="1483045"/>
          </a:xfrm>
          <a:prstGeom prst="roundRect">
            <a:avLst>
              <a:gd name="adj" fmla="val 13233"/>
            </a:avLst>
          </a:prstGeom>
          <a:noFill/>
          <a:ln>
            <a:solidFill>
              <a:srgbClr val="B1C1E4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tlCol="0" anchor="t"/>
          <a:lstStyle/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Высокий износ коммунальной и энергетической инфраструктуры</a:t>
            </a:r>
            <a:endParaRPr kumimoji="0" lang="ru-RU" sz="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ru-RU" sz="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Нехватка квалифицированных кадров, отток кадров в крупные города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ru-RU" sz="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Отсутствие надлежащих дорожных  условий, отсутствие и износ инфраструктурных  объектов транспорта, низкие темпы модернизации объектов инфраструктуры пассажирского транспорта</a:t>
            </a:r>
            <a:endParaRPr kumimoji="0" lang="ru-RU" sz="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ru-RU" sz="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ru-RU" sz="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Скругленный прямоугольник 8">
            <a:extLst>
              <a:ext uri="{FF2B5EF4-FFF2-40B4-BE49-F238E27FC236}">
                <a16:creationId xmlns="" xmlns:a16="http://schemas.microsoft.com/office/drawing/2014/main" id="{1B2E6712-04E7-5838-3ABC-08400429D4F0}"/>
              </a:ext>
            </a:extLst>
          </p:cNvPr>
          <p:cNvSpPr/>
          <p:nvPr/>
        </p:nvSpPr>
        <p:spPr>
          <a:xfrm>
            <a:off x="5283794" y="4824775"/>
            <a:ext cx="4497839" cy="1483045"/>
          </a:xfrm>
          <a:prstGeom prst="roundRect">
            <a:avLst>
              <a:gd name="adj" fmla="val 14095"/>
            </a:avLst>
          </a:prstGeom>
          <a:noFill/>
          <a:ln>
            <a:solidFill>
              <a:srgbClr val="B1C1E4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tlCol="0" anchor="t"/>
          <a:lstStyle/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Конкуренция за инвесторов и инвестиционные проекты 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ru-RU" sz="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Ежегодное естественное сокращение численности населения. миграционная убыль, сокращение трудоспособного населения в общей численности жителей</a:t>
            </a:r>
            <a:endParaRPr lang="ru-RU" sz="600" b="1" noProof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6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600" b="1" noProof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Отток квалифицированных кадров в регионы с более высоким уровнем оплаты труда и потенциалом развития</a:t>
            </a:r>
            <a:endParaRPr kumimoji="0" lang="ru-RU" sz="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ru-RU" sz="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Опережающее</a:t>
            </a:r>
            <a:r>
              <a:rPr kumimoji="0" lang="ru-RU" sz="6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выбытие  существующих основных фондов и инфраструктуры ЖКХ по причине </a:t>
            </a:r>
            <a:r>
              <a:rPr lang="ru-RU" sz="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нехватки инвестиций на их восстановление и </a:t>
            </a:r>
            <a:r>
              <a:rPr kumimoji="0" lang="ru-RU" sz="6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полного износа</a:t>
            </a:r>
            <a:endParaRPr kumimoji="0" lang="ru-RU" sz="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ru-RU" sz="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9" name="Скругленный прямоугольник 38">
            <a:extLst>
              <a:ext uri="{FF2B5EF4-FFF2-40B4-BE49-F238E27FC236}">
                <a16:creationId xmlns="" xmlns:a16="http://schemas.microsoft.com/office/drawing/2014/main" id="{7D1038DB-1613-C231-C343-A226DDF5FF09}"/>
              </a:ext>
            </a:extLst>
          </p:cNvPr>
          <p:cNvSpPr/>
          <p:nvPr/>
        </p:nvSpPr>
        <p:spPr>
          <a:xfrm>
            <a:off x="640991" y="2269714"/>
            <a:ext cx="4497839" cy="1483045"/>
          </a:xfrm>
          <a:prstGeom prst="roundRect">
            <a:avLst>
              <a:gd name="adj" fmla="val 13233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rtlCol="0" anchor="t"/>
          <a:lstStyle/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tabLst/>
              <a:defRPr/>
            </a:pPr>
            <a:endParaRPr lang="ru-RU" sz="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Выгодное географическое положение</a:t>
            </a:r>
            <a:endParaRPr kumimoji="0" lang="ru-RU" sz="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ru-RU" sz="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Развитое </a:t>
            </a: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транспортное сообщение </a:t>
            </a:r>
            <a:r>
              <a:rPr kumimoji="0" lang="ru-RU" sz="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(ж/</a:t>
            </a:r>
            <a:r>
              <a:rPr kumimoji="0" lang="ru-RU" sz="6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д</a:t>
            </a:r>
            <a:r>
              <a:rPr kumimoji="0" lang="ru-RU" sz="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 автомобильный транспорт)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ru-RU" sz="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ru-RU" sz="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Наличие </a:t>
            </a:r>
            <a:r>
              <a:rPr kumimoji="0" lang="ru-RU" sz="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многоуровневой системы образования и профессиональной подготовки по основным перспективным направлениям развития сельского хозяйства</a:t>
            </a:r>
            <a:endParaRPr kumimoji="0" lang="ru-RU" sz="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ru-RU" sz="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Наличие</a:t>
            </a:r>
            <a:r>
              <a:rPr kumimoji="0" lang="ru-RU" sz="6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свободных земельных участков и инвестиционных площадок типа </a:t>
            </a:r>
            <a:r>
              <a:rPr kumimoji="0" lang="en-US" sz="6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Brownfield</a:t>
            </a:r>
            <a:r>
              <a:rPr kumimoji="0" lang="ru-RU" sz="6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и</a:t>
            </a:r>
            <a:r>
              <a:rPr kumimoji="0" lang="en-US" sz="6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Greenfield</a:t>
            </a:r>
            <a:endParaRPr kumimoji="0" lang="ru-RU" sz="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0" name="Скругленный прямоугольник 39">
            <a:extLst>
              <a:ext uri="{FF2B5EF4-FFF2-40B4-BE49-F238E27FC236}">
                <a16:creationId xmlns="" xmlns:a16="http://schemas.microsoft.com/office/drawing/2014/main" id="{BFD28A81-7B18-213D-5E25-38EC540BDA4B}"/>
              </a:ext>
            </a:extLst>
          </p:cNvPr>
          <p:cNvSpPr/>
          <p:nvPr/>
        </p:nvSpPr>
        <p:spPr>
          <a:xfrm>
            <a:off x="640991" y="1376761"/>
            <a:ext cx="4497839" cy="775596"/>
          </a:xfrm>
          <a:prstGeom prst="roundRect">
            <a:avLst>
              <a:gd name="adj" fmla="val 27681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СИЛЬНЫЕ СТОРОНЫ</a:t>
            </a:r>
          </a:p>
        </p:txBody>
      </p:sp>
      <p:sp>
        <p:nvSpPr>
          <p:cNvPr id="17" name="Скругленный прямоугольник 16">
            <a:extLst>
              <a:ext uri="{FF2B5EF4-FFF2-40B4-BE49-F238E27FC236}">
                <a16:creationId xmlns="" xmlns:a16="http://schemas.microsoft.com/office/drawing/2014/main" id="{E253D24C-3929-C7B3-C8F5-A55CEFEAB1F7}"/>
              </a:ext>
            </a:extLst>
          </p:cNvPr>
          <p:cNvSpPr/>
          <p:nvPr/>
        </p:nvSpPr>
        <p:spPr>
          <a:xfrm>
            <a:off x="627014" y="4824775"/>
            <a:ext cx="4497839" cy="1483045"/>
          </a:xfrm>
          <a:prstGeom prst="roundRect">
            <a:avLst>
              <a:gd name="adj" fmla="val 14095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rtlCol="0" anchor="t"/>
          <a:lstStyle/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Развитие системы муниципального сопровождения инвестиционных проектов на всех этапах его реализации</a:t>
            </a:r>
            <a:endParaRPr lang="ru-RU" sz="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Обеспечение качества</a:t>
            </a:r>
            <a:r>
              <a:rPr kumimoji="0" lang="ru-RU" sz="6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среды проживания и работы за счет участия в государственных и региональных проектах</a:t>
            </a:r>
            <a:endParaRPr kumimoji="0" lang="ru-RU" sz="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ru-RU" sz="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kumimoji="0" lang="ru-RU" sz="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оздание</a:t>
            </a: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ru-RU" sz="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туристических </a:t>
            </a: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троп/маршрутов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ru-RU" sz="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Наличие свободных инвестиционных площадок </a:t>
            </a:r>
            <a:r>
              <a:rPr kumimoji="0" lang="ru-RU" sz="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(2 </a:t>
            </a:r>
            <a:r>
              <a:rPr kumimoji="0" lang="en-US" sz="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greenfield</a:t>
            </a:r>
            <a:r>
              <a:rPr lang="en-US" sz="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kumimoji="0" lang="ru-RU" sz="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ов</a:t>
            </a: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ru-RU" sz="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sz="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kumimoji="0" lang="ru-RU" sz="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brown</a:t>
            </a:r>
            <a:r>
              <a:rPr kumimoji="0" lang="en-US" sz="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field’</a:t>
            </a: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а)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Скругленный прямоугольник 12">
            <a:extLst>
              <a:ext uri="{FF2B5EF4-FFF2-40B4-BE49-F238E27FC236}">
                <a16:creationId xmlns="" xmlns:a16="http://schemas.microsoft.com/office/drawing/2014/main" id="{9ABD883A-EFC6-35DE-D240-B59B4990D7D5}"/>
              </a:ext>
            </a:extLst>
          </p:cNvPr>
          <p:cNvSpPr/>
          <p:nvPr/>
        </p:nvSpPr>
        <p:spPr>
          <a:xfrm>
            <a:off x="627014" y="3931822"/>
            <a:ext cx="4497839" cy="775596"/>
          </a:xfrm>
          <a:prstGeom prst="roundRect">
            <a:avLst>
              <a:gd name="adj" fmla="val 29330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ВОЗМОЖНОСТИ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BC45C9FC-DD43-A155-ACAF-AB9620BABF4C}"/>
              </a:ext>
            </a:extLst>
          </p:cNvPr>
          <p:cNvSpPr txBox="1"/>
          <p:nvPr/>
        </p:nvSpPr>
        <p:spPr>
          <a:xfrm>
            <a:off x="627016" y="550177"/>
            <a:ext cx="9160580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SWOT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-АНАЛИЗ</a:t>
            </a:r>
          </a:p>
          <a:p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МУНИЦИПАЛЬНОГО 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РАЙОНА</a:t>
            </a:r>
            <a:endParaRPr lang="x-none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Номер слайда 50">
            <a:extLst>
              <a:ext uri="{FF2B5EF4-FFF2-40B4-BE49-F238E27FC236}">
                <a16:creationId xmlns="" xmlns:a16="http://schemas.microsoft.com/office/drawing/2014/main" id="{59D9B901-9C5B-A37B-A45E-7E45DF01F1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13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Скругленный прямоугольник 42">
            <a:extLst>
              <a:ext uri="{FF2B5EF4-FFF2-40B4-BE49-F238E27FC236}">
                <a16:creationId xmlns="" xmlns:a16="http://schemas.microsoft.com/office/drawing/2014/main" id="{9FA4BBD4-A68D-68CA-ABCF-BBAC74050F6C}"/>
              </a:ext>
            </a:extLst>
          </p:cNvPr>
          <p:cNvSpPr/>
          <p:nvPr/>
        </p:nvSpPr>
        <p:spPr>
          <a:xfrm>
            <a:off x="5300092" y="1376761"/>
            <a:ext cx="4497839" cy="775596"/>
          </a:xfrm>
          <a:prstGeom prst="roundRect">
            <a:avLst>
              <a:gd name="adj" fmla="val 29330"/>
            </a:avLst>
          </a:prstGeom>
          <a:solidFill>
            <a:srgbClr val="B1C1E4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СЛАБЫЕ СТОРОНЫ</a:t>
            </a:r>
          </a:p>
        </p:txBody>
      </p:sp>
      <p:sp>
        <p:nvSpPr>
          <p:cNvPr id="47" name="Скругленный прямоугольник 46">
            <a:extLst>
              <a:ext uri="{FF2B5EF4-FFF2-40B4-BE49-F238E27FC236}">
                <a16:creationId xmlns="" xmlns:a16="http://schemas.microsoft.com/office/drawing/2014/main" id="{AB96B5E7-93F1-3530-AA5E-7F1998083348}"/>
              </a:ext>
            </a:extLst>
          </p:cNvPr>
          <p:cNvSpPr/>
          <p:nvPr/>
        </p:nvSpPr>
        <p:spPr>
          <a:xfrm>
            <a:off x="5286115" y="3931822"/>
            <a:ext cx="4497839" cy="775596"/>
          </a:xfrm>
          <a:prstGeom prst="roundRect">
            <a:avLst>
              <a:gd name="adj" fmla="val 25208"/>
            </a:avLst>
          </a:prstGeom>
          <a:solidFill>
            <a:srgbClr val="B1C1E4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УГРОЗЫ</a:t>
            </a:r>
          </a:p>
        </p:txBody>
      </p:sp>
      <p:sp>
        <p:nvSpPr>
          <p:cNvPr id="4" name="Скругленный прямоугольник 3">
            <a:extLst>
              <a:ext uri="{FF2B5EF4-FFF2-40B4-BE49-F238E27FC236}">
                <a16:creationId xmlns="" xmlns:a16="http://schemas.microsoft.com/office/drawing/2014/main" id="{045BB5EA-11D6-9F3E-841B-D54D8484EF24}"/>
              </a:ext>
            </a:extLst>
          </p:cNvPr>
          <p:cNvSpPr/>
          <p:nvPr/>
        </p:nvSpPr>
        <p:spPr>
          <a:xfrm>
            <a:off x="627018" y="163628"/>
            <a:ext cx="976230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en-US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SWOT</a:t>
            </a:r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-анализ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AC19C6E1-7562-2FED-8B2B-7B5DFCFCC998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</a:t>
            </a:r>
            <a:r>
              <a:rPr lang="x-none" sz="800">
                <a:latin typeface="Arial" panose="020B0604020202020204" pitchFamily="34" charset="0"/>
                <a:cs typeface="Arial" panose="020B0604020202020204" pitchFamily="34" charset="0"/>
              </a:rPr>
              <a:t>ПРОФИЛЬ 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 МАЛОСЕРДОБИНСКОГО РАЙОНА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9706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93E64CC4-50C0-35C1-8698-0D4853ED83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Скругленный прямоугольник 39">
            <a:extLst>
              <a:ext uri="{FF2B5EF4-FFF2-40B4-BE49-F238E27FC236}">
                <a16:creationId xmlns="" xmlns:a16="http://schemas.microsoft.com/office/drawing/2014/main" id="{CD3FB924-8AB7-6A1E-137F-082844CEC894}"/>
              </a:ext>
            </a:extLst>
          </p:cNvPr>
          <p:cNvSpPr/>
          <p:nvPr/>
        </p:nvSpPr>
        <p:spPr>
          <a:xfrm>
            <a:off x="640991" y="1376761"/>
            <a:ext cx="4497839" cy="775596"/>
          </a:xfrm>
          <a:prstGeom prst="roundRect">
            <a:avLst>
              <a:gd name="adj" fmla="val 27681"/>
            </a:avLst>
          </a:prstGeom>
          <a:solidFill>
            <a:srgbClr val="B1C1E4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ПРОБЛЕМЫ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92376A2C-B856-AE7C-12DC-54D8672227F8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КОНТЕНТ-АНАЛИЗ СОЦИАЛЬНЬ</a:t>
            </a:r>
            <a:r>
              <a:rPr lang="en" sz="2400" b="1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Х СЕТЕЙ</a:t>
            </a:r>
            <a:endParaRPr lang="x-non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="" xmlns:a16="http://schemas.microsoft.com/office/drawing/2014/main" id="{308776B7-918F-5E0D-26FB-CBF1FB560798}"/>
              </a:ext>
            </a:extLst>
          </p:cNvPr>
          <p:cNvSpPr/>
          <p:nvPr/>
        </p:nvSpPr>
        <p:spPr>
          <a:xfrm>
            <a:off x="627018" y="163628"/>
            <a:ext cx="2046440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контент-анализ социальных сетей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="" xmlns:a16="http://schemas.microsoft.com/office/drawing/2014/main" id="{56E221D1-B30A-2AFE-728A-D448062F1B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14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Скругленный прямоугольник 42">
            <a:extLst>
              <a:ext uri="{FF2B5EF4-FFF2-40B4-BE49-F238E27FC236}">
                <a16:creationId xmlns="" xmlns:a16="http://schemas.microsoft.com/office/drawing/2014/main" id="{F777D310-C748-0C63-7C10-94D8EB3661AE}"/>
              </a:ext>
            </a:extLst>
          </p:cNvPr>
          <p:cNvSpPr/>
          <p:nvPr/>
        </p:nvSpPr>
        <p:spPr>
          <a:xfrm>
            <a:off x="5300092" y="1376761"/>
            <a:ext cx="4497839" cy="775596"/>
          </a:xfrm>
          <a:prstGeom prst="roundRect">
            <a:avLst>
              <a:gd name="adj" fmla="val 29330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ВОЗМОЖНЫЕ РЕШЕНИЯ</a:t>
            </a:r>
          </a:p>
        </p:txBody>
      </p:sp>
      <p:sp>
        <p:nvSpPr>
          <p:cNvPr id="4" name="Скругленный прямоугольник 3">
            <a:extLst>
              <a:ext uri="{FF2B5EF4-FFF2-40B4-BE49-F238E27FC236}">
                <a16:creationId xmlns="" xmlns:a16="http://schemas.microsoft.com/office/drawing/2014/main" id="{F1BEE2E5-F657-D956-969C-447ADF95A286}"/>
              </a:ext>
            </a:extLst>
          </p:cNvPr>
          <p:cNvSpPr/>
          <p:nvPr/>
        </p:nvSpPr>
        <p:spPr>
          <a:xfrm>
            <a:off x="627016" y="2255994"/>
            <a:ext cx="4511814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Низкое качество жилищно-коммунальных услуг, высокий износ коммунальных сетей 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Скругленный прямоугольник 4">
            <a:extLst>
              <a:ext uri="{FF2B5EF4-FFF2-40B4-BE49-F238E27FC236}">
                <a16:creationId xmlns="" xmlns:a16="http://schemas.microsoft.com/office/drawing/2014/main" id="{81E8849A-1800-23CB-F996-3D8C17AB8429}"/>
              </a:ext>
            </a:extLst>
          </p:cNvPr>
          <p:cNvSpPr/>
          <p:nvPr/>
        </p:nvSpPr>
        <p:spPr>
          <a:xfrm>
            <a:off x="627016" y="2848702"/>
            <a:ext cx="4511814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Загрязнение окружающей среды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(Несвоевременный </a:t>
            </a: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вывоз мусора)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1" name="Рисунок 10" descr="Запрещено со сплошной заливкой">
            <a:extLst>
              <a:ext uri="{FF2B5EF4-FFF2-40B4-BE49-F238E27FC236}">
                <a16:creationId xmlns="" xmlns:a16="http://schemas.microsoft.com/office/drawing/2014/main" id="{B454AB6E-B4B5-BED1-BCA8-ED08047E05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06289" y="2910014"/>
            <a:ext cx="360000" cy="360000"/>
          </a:xfrm>
          <a:prstGeom prst="rect">
            <a:avLst/>
          </a:prstGeom>
        </p:spPr>
      </p:pic>
      <p:sp>
        <p:nvSpPr>
          <p:cNvPr id="14" name="Скругленный прямоугольник 13">
            <a:extLst>
              <a:ext uri="{FF2B5EF4-FFF2-40B4-BE49-F238E27FC236}">
                <a16:creationId xmlns="" xmlns:a16="http://schemas.microsoft.com/office/drawing/2014/main" id="{FE3A1F18-C8FD-662B-51A3-107A6752E754}"/>
              </a:ext>
            </a:extLst>
          </p:cNvPr>
          <p:cNvSpPr/>
          <p:nvPr/>
        </p:nvSpPr>
        <p:spPr>
          <a:xfrm>
            <a:off x="627016" y="3446490"/>
            <a:ext cx="4511814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7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 необходимости капитального ремонта зданий учреждений культуры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Скругленный прямоугольник 14">
            <a:extLst>
              <a:ext uri="{FF2B5EF4-FFF2-40B4-BE49-F238E27FC236}">
                <a16:creationId xmlns="" xmlns:a16="http://schemas.microsoft.com/office/drawing/2014/main" id="{6FF04C89-2E8D-D35E-E091-1CBE585E9E1D}"/>
              </a:ext>
            </a:extLst>
          </p:cNvPr>
          <p:cNvSpPr/>
          <p:nvPr/>
        </p:nvSpPr>
        <p:spPr>
          <a:xfrm>
            <a:off x="627016" y="4039198"/>
            <a:ext cx="4511814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 зимнее время дороги не соответствуют требованиям содержания (Гололед, снег)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6" name="Рисунок 15" descr="Запрещено со сплошной заливкой">
            <a:extLst>
              <a:ext uri="{FF2B5EF4-FFF2-40B4-BE49-F238E27FC236}">
                <a16:creationId xmlns="" xmlns:a16="http://schemas.microsoft.com/office/drawing/2014/main" id="{ECB0A53F-C30E-3DCB-2F85-4C1EC9464C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06289" y="4100510"/>
            <a:ext cx="360000" cy="360000"/>
          </a:xfrm>
          <a:prstGeom prst="rect">
            <a:avLst/>
          </a:prstGeom>
        </p:spPr>
      </p:pic>
      <p:sp>
        <p:nvSpPr>
          <p:cNvPr id="20" name="Скругленный прямоугольник 19">
            <a:extLst>
              <a:ext uri="{FF2B5EF4-FFF2-40B4-BE49-F238E27FC236}">
                <a16:creationId xmlns="" xmlns:a16="http://schemas.microsoft.com/office/drawing/2014/main" id="{FA05FBE1-9402-8F92-3DD2-E40ED63E9A37}"/>
              </a:ext>
            </a:extLst>
          </p:cNvPr>
          <p:cNvSpPr/>
          <p:nvPr/>
        </p:nvSpPr>
        <p:spPr>
          <a:xfrm>
            <a:off x="5300092" y="2255994"/>
            <a:ext cx="4511814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Участие в региональных программах по капитальному ремонту и модернизации систем ЖКХ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Скругленный прямоугольник 20">
            <a:extLst>
              <a:ext uri="{FF2B5EF4-FFF2-40B4-BE49-F238E27FC236}">
                <a16:creationId xmlns="" xmlns:a16="http://schemas.microsoft.com/office/drawing/2014/main" id="{3D89FA1C-E56D-0734-E4B3-1C3105105AF9}"/>
              </a:ext>
            </a:extLst>
          </p:cNvPr>
          <p:cNvSpPr/>
          <p:nvPr/>
        </p:nvSpPr>
        <p:spPr>
          <a:xfrm>
            <a:off x="5300092" y="2848702"/>
            <a:ext cx="4511814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Работа с региональными властями по увеличению нормативов вывоза мусора, установка дополнительных мусорных урн, проведение субботников                             (Для очистки лесных территорий)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3" name="Рисунок 22" descr="Значок &quot;Галочка1&quot; со сплошной заливкой">
            <a:extLst>
              <a:ext uri="{FF2B5EF4-FFF2-40B4-BE49-F238E27FC236}">
                <a16:creationId xmlns="" xmlns:a16="http://schemas.microsoft.com/office/drawing/2014/main" id="{29F39B43-63DC-E4AA-F20E-B9165050F1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379365" y="2315684"/>
            <a:ext cx="365554" cy="365554"/>
          </a:xfrm>
          <a:prstGeom prst="rect">
            <a:avLst/>
          </a:prstGeom>
        </p:spPr>
      </p:pic>
      <p:sp>
        <p:nvSpPr>
          <p:cNvPr id="24" name="Скругленный прямоугольник 23">
            <a:extLst>
              <a:ext uri="{FF2B5EF4-FFF2-40B4-BE49-F238E27FC236}">
                <a16:creationId xmlns="" xmlns:a16="http://schemas.microsoft.com/office/drawing/2014/main" id="{1559A64C-940D-910B-D7DC-DA4EA600BD15}"/>
              </a:ext>
            </a:extLst>
          </p:cNvPr>
          <p:cNvSpPr/>
          <p:nvPr/>
        </p:nvSpPr>
        <p:spPr>
          <a:xfrm>
            <a:off x="5300092" y="3446490"/>
            <a:ext cx="4511814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Участие в региональных и федеральных программах по реконструкции и капитальному ремонту зданий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5" name="Скругленный прямоугольник 24">
            <a:extLst>
              <a:ext uri="{FF2B5EF4-FFF2-40B4-BE49-F238E27FC236}">
                <a16:creationId xmlns="" xmlns:a16="http://schemas.microsoft.com/office/drawing/2014/main" id="{3E84339A-1D2E-CD19-437A-044A78023A7F}"/>
              </a:ext>
            </a:extLst>
          </p:cNvPr>
          <p:cNvSpPr/>
          <p:nvPr/>
        </p:nvSpPr>
        <p:spPr>
          <a:xfrm>
            <a:off x="5300092" y="4039198"/>
            <a:ext cx="4511814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Увеличение нормативов вывоза снега и увеличение рейдов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снегоочистительнои</a:t>
            </a: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техники 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7" name="Рисунок 26" descr="Значок &quot;Галочка1&quot; со сплошной заливкой">
            <a:extLst>
              <a:ext uri="{FF2B5EF4-FFF2-40B4-BE49-F238E27FC236}">
                <a16:creationId xmlns="" xmlns:a16="http://schemas.microsoft.com/office/drawing/2014/main" id="{DA1F02B2-CAFF-19BA-A6BA-8D123B274B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379365" y="3506180"/>
            <a:ext cx="365554" cy="365554"/>
          </a:xfrm>
          <a:prstGeom prst="rect">
            <a:avLst/>
          </a:prstGeom>
        </p:spPr>
      </p:pic>
      <p:pic>
        <p:nvPicPr>
          <p:cNvPr id="28" name="Рисунок 27" descr="Значок &quot;Галочка1&quot; со сплошной заливкой">
            <a:extLst>
              <a:ext uri="{FF2B5EF4-FFF2-40B4-BE49-F238E27FC236}">
                <a16:creationId xmlns="" xmlns:a16="http://schemas.microsoft.com/office/drawing/2014/main" id="{85462B39-EF11-EA46-289D-5EBB43E6F5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379365" y="2910014"/>
            <a:ext cx="365554" cy="365554"/>
          </a:xfrm>
          <a:prstGeom prst="rect">
            <a:avLst/>
          </a:prstGeom>
        </p:spPr>
      </p:pic>
      <p:pic>
        <p:nvPicPr>
          <p:cNvPr id="29" name="Рисунок 28" descr="Значок &quot;Галочка1&quot; со сплошной заливкой">
            <a:extLst>
              <a:ext uri="{FF2B5EF4-FFF2-40B4-BE49-F238E27FC236}">
                <a16:creationId xmlns="" xmlns:a16="http://schemas.microsoft.com/office/drawing/2014/main" id="{8B855E88-6DC5-EE47-647D-DB802E96A0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373811" y="4100510"/>
            <a:ext cx="365554" cy="365554"/>
          </a:xfrm>
          <a:prstGeom prst="rect">
            <a:avLst/>
          </a:prstGeom>
        </p:spPr>
      </p:pic>
      <p:pic>
        <p:nvPicPr>
          <p:cNvPr id="30" name="Рисунок 29" descr="Запрещено со сплошной заливкой">
            <a:extLst>
              <a:ext uri="{FF2B5EF4-FFF2-40B4-BE49-F238E27FC236}">
                <a16:creationId xmlns="" xmlns:a16="http://schemas.microsoft.com/office/drawing/2014/main" id="{E8398B5E-1749-E9AB-1494-2AACEE23D0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06289" y="2321238"/>
            <a:ext cx="360000" cy="360000"/>
          </a:xfrm>
          <a:prstGeom prst="rect">
            <a:avLst/>
          </a:prstGeom>
        </p:spPr>
      </p:pic>
      <p:pic>
        <p:nvPicPr>
          <p:cNvPr id="31" name="Рисунок 30" descr="Запрещено со сплошной заливкой">
            <a:extLst>
              <a:ext uri="{FF2B5EF4-FFF2-40B4-BE49-F238E27FC236}">
                <a16:creationId xmlns="" xmlns:a16="http://schemas.microsoft.com/office/drawing/2014/main" id="{DC3542D5-CCD7-BCAF-4A69-DB03F31F78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06289" y="3506180"/>
            <a:ext cx="360000" cy="360000"/>
          </a:xfrm>
          <a:prstGeom prst="rect">
            <a:avLst/>
          </a:prstGeom>
        </p:spPr>
      </p:pic>
      <p:sp>
        <p:nvSpPr>
          <p:cNvPr id="6" name="Скругленный прямоугольник 5">
            <a:extLst>
              <a:ext uri="{FF2B5EF4-FFF2-40B4-BE49-F238E27FC236}">
                <a16:creationId xmlns="" xmlns:a16="http://schemas.microsoft.com/office/drawing/2014/main" id="{74C0EE43-459F-6637-F83C-7A653C502FBB}"/>
              </a:ext>
            </a:extLst>
          </p:cNvPr>
          <p:cNvSpPr/>
          <p:nvPr/>
        </p:nvSpPr>
        <p:spPr>
          <a:xfrm>
            <a:off x="627016" y="4631906"/>
            <a:ext cx="4511814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Плохое состояние дорожного покрытия в некоторых частях МО                                         (в т.ч. отсутствие освещения) 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Рисунок 6" descr="Запрещено со сплошной заливкой">
            <a:extLst>
              <a:ext uri="{FF2B5EF4-FFF2-40B4-BE49-F238E27FC236}">
                <a16:creationId xmlns="" xmlns:a16="http://schemas.microsoft.com/office/drawing/2014/main" id="{B73F04C0-8A1A-A79B-FEFA-AA17BC8700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06289" y="4693218"/>
            <a:ext cx="360000" cy="360000"/>
          </a:xfrm>
          <a:prstGeom prst="rect">
            <a:avLst/>
          </a:prstGeom>
        </p:spPr>
      </p:pic>
      <p:sp>
        <p:nvSpPr>
          <p:cNvPr id="9" name="Скругленный прямоугольник 8">
            <a:extLst>
              <a:ext uri="{FF2B5EF4-FFF2-40B4-BE49-F238E27FC236}">
                <a16:creationId xmlns="" xmlns:a16="http://schemas.microsoft.com/office/drawing/2014/main" id="{F5F73F42-371F-2F34-62E2-F9986F8AEC49}"/>
              </a:ext>
            </a:extLst>
          </p:cNvPr>
          <p:cNvSpPr/>
          <p:nvPr/>
        </p:nvSpPr>
        <p:spPr>
          <a:xfrm>
            <a:off x="5300092" y="4631906"/>
            <a:ext cx="4511814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Участие в государственных программах по финансированию проектов ремонта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 модернизации дорожной инфраструктуры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" name="Рисунок 9" descr="Значок &quot;Галочка1&quot; со сплошной заливкой">
            <a:extLst>
              <a:ext uri="{FF2B5EF4-FFF2-40B4-BE49-F238E27FC236}">
                <a16:creationId xmlns="" xmlns:a16="http://schemas.microsoft.com/office/drawing/2014/main" id="{686A0464-D52B-308D-837B-C0AE780D82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373811" y="4693218"/>
            <a:ext cx="365554" cy="36555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A5A1CEDC-5BF3-DE19-BFD5-7AECF7D1DC39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</a:t>
            </a:r>
            <a:r>
              <a:rPr lang="x-none" sz="800">
                <a:latin typeface="Arial" panose="020B0604020202020204" pitchFamily="34" charset="0"/>
                <a:cs typeface="Arial" panose="020B0604020202020204" pitchFamily="34" charset="0"/>
              </a:rPr>
              <a:t>ПРОФИЛЬ 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 МАЛОСЕРДОБИНСКОГО РАЙОНА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766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393EEF58-47AC-931A-25DB-180ECDDCC2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19E9B03B-BE87-3304-E369-A5ACD1EC2E2A}"/>
              </a:ext>
            </a:extLst>
          </p:cNvPr>
          <p:cNvSpPr txBox="1"/>
          <p:nvPr/>
        </p:nvSpPr>
        <p:spPr>
          <a:xfrm>
            <a:off x="627016" y="550177"/>
            <a:ext cx="9160580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ОРГАНИЗАЦИОННЫЕ ПРОБЛЕМЫ, </a:t>
            </a:r>
          </a:p>
          <a:p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ПРЕПЯТСТВУЮЩИЕ РАЗВИТИЮ 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МАЛОСЕРДОБИНСКОГО РАЙОНА</a:t>
            </a:r>
            <a:endParaRPr lang="x-none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="" xmlns:a16="http://schemas.microsoft.com/office/drawing/2014/main" id="{09002972-2A83-B7CB-3C33-9226D2D723D3}"/>
              </a:ext>
            </a:extLst>
          </p:cNvPr>
          <p:cNvSpPr/>
          <p:nvPr/>
        </p:nvSpPr>
        <p:spPr>
          <a:xfrm>
            <a:off x="627017" y="163628"/>
            <a:ext cx="1769953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организационные проблемы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="" xmlns:a16="http://schemas.microsoft.com/office/drawing/2014/main" id="{5089B419-1364-9E3C-8921-876ED03ECD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15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9" name="Скругленный прямоугольник 138">
            <a:extLst>
              <a:ext uri="{FF2B5EF4-FFF2-40B4-BE49-F238E27FC236}">
                <a16:creationId xmlns="" xmlns:a16="http://schemas.microsoft.com/office/drawing/2014/main" id="{56F40B34-93FA-6F53-6EDD-80B8615C98D9}"/>
              </a:ext>
            </a:extLst>
          </p:cNvPr>
          <p:cNvSpPr/>
          <p:nvPr/>
        </p:nvSpPr>
        <p:spPr>
          <a:xfrm>
            <a:off x="627014" y="3429000"/>
            <a:ext cx="1710000" cy="864000"/>
          </a:xfrm>
          <a:prstGeom prst="roundRect">
            <a:avLst>
              <a:gd name="adj" fmla="val 25638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высокий износ сетей теплоснабжения, водоснабжения</a:t>
            </a:r>
          </a:p>
          <a:p>
            <a:pPr algn="ctr"/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 водоотведения 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5" name="Скругленный прямоугольник 144">
            <a:extLst>
              <a:ext uri="{FF2B5EF4-FFF2-40B4-BE49-F238E27FC236}">
                <a16:creationId xmlns="" xmlns:a16="http://schemas.microsoft.com/office/drawing/2014/main" id="{A2D1DDE9-57E1-D977-7E4B-DD9915958E57}"/>
              </a:ext>
            </a:extLst>
          </p:cNvPr>
          <p:cNvSpPr/>
          <p:nvPr/>
        </p:nvSpPr>
        <p:spPr>
          <a:xfrm>
            <a:off x="4340803" y="1395225"/>
            <a:ext cx="1710000" cy="864000"/>
          </a:xfrm>
          <a:prstGeom prst="roundRect">
            <a:avLst>
              <a:gd name="adj" fmla="val 25638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большой объем бюрократических вопросов при реализации инвестиционного проекта</a:t>
            </a:r>
            <a:endParaRPr lang="x-none" sz="7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3" name="Скругленный прямоугольник 152">
            <a:extLst>
              <a:ext uri="{FF2B5EF4-FFF2-40B4-BE49-F238E27FC236}">
                <a16:creationId xmlns="" xmlns:a16="http://schemas.microsoft.com/office/drawing/2014/main" id="{5EBD4C2A-6D2C-D942-EEC0-ACB5C398F013}"/>
              </a:ext>
            </a:extLst>
          </p:cNvPr>
          <p:cNvSpPr/>
          <p:nvPr/>
        </p:nvSpPr>
        <p:spPr>
          <a:xfrm>
            <a:off x="2484354" y="3442776"/>
            <a:ext cx="1710000" cy="864000"/>
          </a:xfrm>
          <a:prstGeom prst="roundRect">
            <a:avLst>
              <a:gd name="adj" fmla="val 25638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инженерная инфраструктура</a:t>
            </a:r>
            <a:endParaRPr lang="x-none" b="1" dirty="0">
              <a:solidFill>
                <a:srgbClr val="B9B9B9"/>
              </a:solidFill>
            </a:endParaRPr>
          </a:p>
        </p:txBody>
      </p:sp>
      <p:sp>
        <p:nvSpPr>
          <p:cNvPr id="155" name="Скругленный прямоугольник 154">
            <a:extLst>
              <a:ext uri="{FF2B5EF4-FFF2-40B4-BE49-F238E27FC236}">
                <a16:creationId xmlns="" xmlns:a16="http://schemas.microsoft.com/office/drawing/2014/main" id="{00EB3BFF-115F-6D98-566B-64A8DA706088}"/>
              </a:ext>
            </a:extLst>
          </p:cNvPr>
          <p:cNvSpPr/>
          <p:nvPr/>
        </p:nvSpPr>
        <p:spPr>
          <a:xfrm>
            <a:off x="3486694" y="5470230"/>
            <a:ext cx="1710000" cy="864000"/>
          </a:xfrm>
          <a:prstGeom prst="roundRect">
            <a:avLst>
              <a:gd name="adj" fmla="val 25638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нехватка рабочих кадров            </a:t>
            </a:r>
          </a:p>
          <a:p>
            <a:pPr algn="ctr"/>
            <a:endParaRPr lang="ru-RU" sz="7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kumimoji="0" lang="ru-RU" sz="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 т.ч в медицинских учреждениях округа</a:t>
            </a:r>
            <a:endParaRPr kumimoji="0" lang="x-none" sz="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8" name="Скругленный прямоугольник 157">
            <a:extLst>
              <a:ext uri="{FF2B5EF4-FFF2-40B4-BE49-F238E27FC236}">
                <a16:creationId xmlns="" xmlns:a16="http://schemas.microsoft.com/office/drawing/2014/main" id="{8DB03B7F-92D2-CA89-A77D-CA2007C69FE3}"/>
              </a:ext>
            </a:extLst>
          </p:cNvPr>
          <p:cNvSpPr/>
          <p:nvPr/>
        </p:nvSpPr>
        <p:spPr>
          <a:xfrm>
            <a:off x="4341694" y="2432825"/>
            <a:ext cx="1710000" cy="864000"/>
          </a:xfrm>
          <a:prstGeom prst="roundRect">
            <a:avLst>
              <a:gd name="adj" fmla="val 25638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1100" b="1" i="0" u="none" strike="noStrike" kern="1200" cap="none" spc="0" normalizeH="0" baseline="0" noProof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бюрократические </a:t>
            </a:r>
            <a:r>
              <a:rPr kumimoji="0" lang="ru-RU" sz="11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</a:t>
            </a:r>
            <a:r>
              <a:rPr kumimoji="0" lang="x-none" sz="1100" b="1" i="0" u="none" strike="noStrike" kern="1200" cap="none" spc="0" normalizeH="0" baseline="0" noProof="0" smtClean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роблемы</a:t>
            </a:r>
            <a:endParaRPr kumimoji="0" lang="x-none" sz="1800" b="1" i="0" u="none" strike="noStrike" kern="1200" cap="none" spc="0" normalizeH="0" baseline="0" noProof="0" dirty="0">
              <a:ln>
                <a:noFill/>
              </a:ln>
              <a:solidFill>
                <a:srgbClr val="B9B9B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9" name="Скругленный прямоугольник 158">
            <a:extLst>
              <a:ext uri="{FF2B5EF4-FFF2-40B4-BE49-F238E27FC236}">
                <a16:creationId xmlns="" xmlns:a16="http://schemas.microsoft.com/office/drawing/2014/main" id="{19CD27D8-95D2-A274-3620-D7873362DF03}"/>
              </a:ext>
            </a:extLst>
          </p:cNvPr>
          <p:cNvSpPr/>
          <p:nvPr/>
        </p:nvSpPr>
        <p:spPr>
          <a:xfrm>
            <a:off x="4341694" y="3446552"/>
            <a:ext cx="1710000" cy="864000"/>
          </a:xfrm>
          <a:prstGeom prst="roundRect">
            <a:avLst>
              <a:gd name="adj" fmla="val 25638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1100" b="1" dirty="0">
                <a:latin typeface="Arial" panose="020B0604020202020204" pitchFamily="34" charset="0"/>
                <a:cs typeface="Arial" panose="020B0604020202020204" pitchFamily="34" charset="0"/>
              </a:rPr>
              <a:t>ключевые направления</a:t>
            </a:r>
          </a:p>
        </p:txBody>
      </p:sp>
      <p:sp>
        <p:nvSpPr>
          <p:cNvPr id="160" name="Скругленный прямоугольник 159">
            <a:extLst>
              <a:ext uri="{FF2B5EF4-FFF2-40B4-BE49-F238E27FC236}">
                <a16:creationId xmlns="" xmlns:a16="http://schemas.microsoft.com/office/drawing/2014/main" id="{B845E215-0281-A9B4-EE5E-58E1C7DCEBDF}"/>
              </a:ext>
            </a:extLst>
          </p:cNvPr>
          <p:cNvSpPr/>
          <p:nvPr/>
        </p:nvSpPr>
        <p:spPr>
          <a:xfrm>
            <a:off x="4341694" y="4460279"/>
            <a:ext cx="1710000" cy="864000"/>
          </a:xfrm>
          <a:prstGeom prst="roundRect">
            <a:avLst>
              <a:gd name="adj" fmla="val 25638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11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кадровые проблемы</a:t>
            </a:r>
            <a:endParaRPr kumimoji="0" lang="x-none" sz="1800" b="1" i="0" u="none" strike="noStrike" kern="1200" cap="none" spc="0" normalizeH="0" baseline="0" noProof="0" dirty="0">
              <a:ln>
                <a:noFill/>
              </a:ln>
              <a:solidFill>
                <a:srgbClr val="B9B9B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1" name="Скругленный прямоугольник 160">
            <a:extLst>
              <a:ext uri="{FF2B5EF4-FFF2-40B4-BE49-F238E27FC236}">
                <a16:creationId xmlns="" xmlns:a16="http://schemas.microsoft.com/office/drawing/2014/main" id="{866BCB57-B8E4-574B-9073-E87633F936EE}"/>
              </a:ext>
            </a:extLst>
          </p:cNvPr>
          <p:cNvSpPr/>
          <p:nvPr/>
        </p:nvSpPr>
        <p:spPr>
          <a:xfrm>
            <a:off x="5344034" y="5474006"/>
            <a:ext cx="1710000" cy="864000"/>
          </a:xfrm>
          <a:prstGeom prst="roundRect">
            <a:avLst>
              <a:gd name="adj" fmla="val 25638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отток населения </a:t>
            </a:r>
          </a:p>
          <a:p>
            <a:pPr algn="ctr"/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 крупные города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5" name="Скругленный прямоугольник 164">
            <a:extLst>
              <a:ext uri="{FF2B5EF4-FFF2-40B4-BE49-F238E27FC236}">
                <a16:creationId xmlns="" xmlns:a16="http://schemas.microsoft.com/office/drawing/2014/main" id="{21378D77-1BB4-D404-B2C9-85AB3840D2E5}"/>
              </a:ext>
            </a:extLst>
          </p:cNvPr>
          <p:cNvSpPr/>
          <p:nvPr/>
        </p:nvSpPr>
        <p:spPr>
          <a:xfrm>
            <a:off x="6199034" y="3460328"/>
            <a:ext cx="1710000" cy="864000"/>
          </a:xfrm>
          <a:prstGeom prst="roundRect">
            <a:avLst>
              <a:gd name="adj" fmla="val 25638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11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технические проблемы</a:t>
            </a:r>
            <a:endParaRPr kumimoji="0" lang="x-none" sz="1800" b="1" i="0" u="none" strike="noStrike" kern="1200" cap="none" spc="0" normalizeH="0" baseline="0" noProof="0" dirty="0">
              <a:ln>
                <a:noFill/>
              </a:ln>
              <a:solidFill>
                <a:srgbClr val="B9B9B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1" name="Скругленный прямоугольник 170">
            <a:extLst>
              <a:ext uri="{FF2B5EF4-FFF2-40B4-BE49-F238E27FC236}">
                <a16:creationId xmlns="" xmlns:a16="http://schemas.microsoft.com/office/drawing/2014/main" id="{093EBC96-1DBE-96F7-5270-7960EF465678}"/>
              </a:ext>
            </a:extLst>
          </p:cNvPr>
          <p:cNvSpPr/>
          <p:nvPr/>
        </p:nvSpPr>
        <p:spPr>
          <a:xfrm>
            <a:off x="8056372" y="3460328"/>
            <a:ext cx="1710000" cy="864000"/>
          </a:xfrm>
          <a:prstGeom prst="roundRect">
            <a:avLst>
              <a:gd name="adj" fmla="val 25638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72000" rtlCol="0" anchor="ctr"/>
          <a:lstStyle/>
          <a:p>
            <a:pPr algn="ctr"/>
            <a:r>
              <a:rPr kumimoji="0" lang="ru-RU" sz="700" b="1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отсутствие эффективной </a:t>
            </a:r>
          </a:p>
          <a:p>
            <a:pPr algn="ctr"/>
            <a:r>
              <a:rPr kumimoji="0" lang="ru-RU" sz="700" b="1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коммуникации между представителями бизнеса                и администрацией МО </a:t>
            </a:r>
          </a:p>
          <a:p>
            <a:pPr algn="ctr"/>
            <a:endParaRPr lang="ru-RU" sz="5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kumimoji="0" lang="ru-RU" sz="500" b="1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 т.ч. необходима регулярная рассылка информации о мерах поддержки                      со стороны администрации</a:t>
            </a:r>
            <a:endParaRPr kumimoji="0" lang="x-none" sz="500" b="1" i="0" u="none" strike="noStrike" kern="1200" cap="none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177C0825-8906-6602-ABCD-2F093B8A3C86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</a:t>
            </a:r>
            <a:r>
              <a:rPr lang="x-none" sz="800">
                <a:latin typeface="Arial" panose="020B0604020202020204" pitchFamily="34" charset="0"/>
                <a:cs typeface="Arial" panose="020B0604020202020204" pitchFamily="34" charset="0"/>
              </a:rPr>
              <a:t>ПРОФИЛЬ 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МАЛОСЕРДОБИНСКОГО РАЙОНА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5932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1764D62F-467F-93C4-0D21-78D376D4E2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rgbClr val="B1C1E4">
                <a:tint val="45000"/>
                <a:satMod val="400000"/>
              </a:srgbClr>
            </a:duotone>
          </a:blip>
          <a:srcRect t="18453" b="18453"/>
          <a:stretch/>
        </p:blipFill>
        <p:spPr bwMode="auto">
          <a:xfrm>
            <a:off x="627015" y="1256553"/>
            <a:ext cx="6718329" cy="2896381"/>
          </a:xfrm>
          <a:custGeom>
            <a:avLst/>
            <a:gdLst>
              <a:gd name="connsiteX0" fmla="*/ 229480 w 6888719"/>
              <a:gd name="connsiteY0" fmla="*/ 0 h 2896381"/>
              <a:gd name="connsiteX1" fmla="*/ 6659239 w 6888719"/>
              <a:gd name="connsiteY1" fmla="*/ 0 h 2896381"/>
              <a:gd name="connsiteX2" fmla="*/ 6888719 w 6888719"/>
              <a:gd name="connsiteY2" fmla="*/ 229480 h 2896381"/>
              <a:gd name="connsiteX3" fmla="*/ 6888719 w 6888719"/>
              <a:gd name="connsiteY3" fmla="*/ 2666901 h 2896381"/>
              <a:gd name="connsiteX4" fmla="*/ 6659239 w 6888719"/>
              <a:gd name="connsiteY4" fmla="*/ 2896381 h 2896381"/>
              <a:gd name="connsiteX5" fmla="*/ 229480 w 6888719"/>
              <a:gd name="connsiteY5" fmla="*/ 2896381 h 2896381"/>
              <a:gd name="connsiteX6" fmla="*/ 0 w 6888719"/>
              <a:gd name="connsiteY6" fmla="*/ 2666901 h 2896381"/>
              <a:gd name="connsiteX7" fmla="*/ 0 w 6888719"/>
              <a:gd name="connsiteY7" fmla="*/ 229480 h 2896381"/>
              <a:gd name="connsiteX8" fmla="*/ 229480 w 6888719"/>
              <a:gd name="connsiteY8" fmla="*/ 0 h 2896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888719" h="2896381">
                <a:moveTo>
                  <a:pt x="229480" y="0"/>
                </a:moveTo>
                <a:lnTo>
                  <a:pt x="6659239" y="0"/>
                </a:lnTo>
                <a:cubicBezTo>
                  <a:pt x="6785977" y="0"/>
                  <a:pt x="6888719" y="102742"/>
                  <a:pt x="6888719" y="229480"/>
                </a:cubicBezTo>
                <a:lnTo>
                  <a:pt x="6888719" y="2666901"/>
                </a:lnTo>
                <a:cubicBezTo>
                  <a:pt x="6888719" y="2793639"/>
                  <a:pt x="6785977" y="2896381"/>
                  <a:pt x="6659239" y="2896381"/>
                </a:cubicBezTo>
                <a:lnTo>
                  <a:pt x="229480" y="2896381"/>
                </a:lnTo>
                <a:cubicBezTo>
                  <a:pt x="102742" y="2896381"/>
                  <a:pt x="0" y="2793639"/>
                  <a:pt x="0" y="2666901"/>
                </a:cubicBezTo>
                <a:lnTo>
                  <a:pt x="0" y="229480"/>
                </a:lnTo>
                <a:cubicBezTo>
                  <a:pt x="0" y="102742"/>
                  <a:pt x="102742" y="0"/>
                  <a:pt x="229480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912D699B-3924-518D-6259-49B5096496FC}"/>
              </a:ext>
            </a:extLst>
          </p:cNvPr>
          <p:cNvSpPr txBox="1"/>
          <p:nvPr/>
        </p:nvSpPr>
        <p:spPr>
          <a:xfrm>
            <a:off x="627016" y="4880597"/>
            <a:ext cx="7317882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МЕХАНИЗМЫ РЕАЛИЗАЦИИ ИНВЕСТИЦИОННОГО ПРОФИЛЯ</a:t>
            </a:r>
            <a:endParaRPr lang="x-non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5C6F042B-F806-E7F7-6B04-2A127801F6D0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</a:t>
            </a:r>
            <a:r>
              <a:rPr lang="x-none" sz="800">
                <a:latin typeface="Arial" panose="020B0604020202020204" pitchFamily="34" charset="0"/>
                <a:cs typeface="Arial" panose="020B0604020202020204" pitchFamily="34" charset="0"/>
              </a:rPr>
              <a:t>ПРОФИЛЬ 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 МАЛОСЕРДОБИНСКОГО РАЙОНА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5732" y="1256553"/>
            <a:ext cx="2391508" cy="3013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1989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0D49A0D2-0039-5241-13CE-AA046594AE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Скругленный прямоугольник 9">
            <a:extLst>
              <a:ext uri="{FF2B5EF4-FFF2-40B4-BE49-F238E27FC236}">
                <a16:creationId xmlns="" xmlns:a16="http://schemas.microsoft.com/office/drawing/2014/main" id="{B0BF2B5B-D07E-4C64-A867-D2A033F8E587}"/>
              </a:ext>
            </a:extLst>
          </p:cNvPr>
          <p:cNvSpPr/>
          <p:nvPr/>
        </p:nvSpPr>
        <p:spPr>
          <a:xfrm>
            <a:off x="627015" y="1956987"/>
            <a:ext cx="9136387" cy="3830864"/>
          </a:xfrm>
          <a:prstGeom prst="roundRect">
            <a:avLst>
              <a:gd name="adj" fmla="val 6624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85" name="Скругленный прямоугольник 84">
            <a:extLst>
              <a:ext uri="{FF2B5EF4-FFF2-40B4-BE49-F238E27FC236}">
                <a16:creationId xmlns="" xmlns:a16="http://schemas.microsoft.com/office/drawing/2014/main" id="{8AB45174-ADCB-CCB8-91FD-0B8FE60A37FB}"/>
              </a:ext>
            </a:extLst>
          </p:cNvPr>
          <p:cNvSpPr/>
          <p:nvPr/>
        </p:nvSpPr>
        <p:spPr>
          <a:xfrm>
            <a:off x="627016" y="1401546"/>
            <a:ext cx="9136399" cy="1152811"/>
          </a:xfrm>
          <a:prstGeom prst="roundRect">
            <a:avLst>
              <a:gd name="adj" fmla="val 22226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7BEBCFC9-2094-4D30-5E88-AD2AAC9910B5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ОСНОВНЫЕ ОРГАНИЗАЦИИ</a:t>
            </a:r>
            <a:endParaRPr lang="x-non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="" xmlns:a16="http://schemas.microsoft.com/office/drawing/2014/main" id="{47F25DC1-0EF0-8FCE-EC12-BF13D24215FF}"/>
              </a:ext>
            </a:extLst>
          </p:cNvPr>
          <p:cNvSpPr/>
          <p:nvPr/>
        </p:nvSpPr>
        <p:spPr>
          <a:xfrm>
            <a:off x="627017" y="163628"/>
            <a:ext cx="1476103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основные организации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="" xmlns:a16="http://schemas.microsoft.com/office/drawing/2014/main" id="{BE161D04-B6AE-6DB3-3015-74CAE5E93D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17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="" xmlns:a16="http://schemas.microsoft.com/office/drawing/2014/main" id="{5F0312A7-08F5-BB4E-B2B0-C7A184546B6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700321"/>
              </p:ext>
            </p:extLst>
          </p:nvPr>
        </p:nvGraphicFramePr>
        <p:xfrm>
          <a:off x="627015" y="1376762"/>
          <a:ext cx="9136390" cy="41460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42925">
                  <a:extLst>
                    <a:ext uri="{9D8B030D-6E8A-4147-A177-3AD203B41FA5}">
                      <a16:colId xmlns="" xmlns:a16="http://schemas.microsoft.com/office/drawing/2014/main" val="3163916451"/>
                    </a:ext>
                  </a:extLst>
                </a:gridCol>
                <a:gridCol w="3142925">
                  <a:extLst>
                    <a:ext uri="{9D8B030D-6E8A-4147-A177-3AD203B41FA5}">
                      <a16:colId xmlns="" xmlns:a16="http://schemas.microsoft.com/office/drawing/2014/main" val="2399887350"/>
                    </a:ext>
                  </a:extLst>
                </a:gridCol>
                <a:gridCol w="1425270">
                  <a:extLst>
                    <a:ext uri="{9D8B030D-6E8A-4147-A177-3AD203B41FA5}">
                      <a16:colId xmlns="" xmlns:a16="http://schemas.microsoft.com/office/drawing/2014/main" val="223652072"/>
                    </a:ext>
                  </a:extLst>
                </a:gridCol>
                <a:gridCol w="1425270">
                  <a:extLst>
                    <a:ext uri="{9D8B030D-6E8A-4147-A177-3AD203B41FA5}">
                      <a16:colId xmlns="" xmlns:a16="http://schemas.microsoft.com/office/drawing/2014/main" val="4168060387"/>
                    </a:ext>
                  </a:extLst>
                </a:gridCol>
              </a:tblGrid>
              <a:tr h="804102">
                <a:tc>
                  <a:txBody>
                    <a:bodyPr/>
                    <a:lstStyle/>
                    <a:p>
                      <a:pPr algn="ctr"/>
                      <a:r>
                        <a:rPr lang="ru-RU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НАИМЕНОВАНИЕ КОМПАНИИ </a:t>
                      </a:r>
                      <a:endParaRPr lang="x-none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216000" marB="21600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СФЕРА ДЕЯТЕЛЬНОСТИ</a:t>
                      </a:r>
                    </a:p>
                  </a:txBody>
                  <a:tcPr marL="0" marR="0" marT="216000" marB="21600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ВЫРУЧКА </a:t>
                      </a:r>
                    </a:p>
                    <a:p>
                      <a:pPr algn="ctr"/>
                      <a:r>
                        <a:rPr lang="x-none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млн. руб.</a:t>
                      </a:r>
                    </a:p>
                  </a:txBody>
                  <a:tcPr marL="0" marR="0" marT="216000" marB="21600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РАБОЧИЕ </a:t>
                      </a:r>
                    </a:p>
                    <a:p>
                      <a:pPr algn="ctr"/>
                      <a:r>
                        <a:rPr lang="x-none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чел.</a:t>
                      </a:r>
                    </a:p>
                  </a:txBody>
                  <a:tcPr marL="0" marR="0" marT="216000" marB="21600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300895412"/>
                  </a:ext>
                </a:extLst>
              </a:tr>
              <a:tr h="412110">
                <a:tc>
                  <a:txBody>
                    <a:bodyPr/>
                    <a:lstStyle/>
                    <a:p>
                      <a:pPr algn="l"/>
                      <a:r>
                        <a:rPr lang="ru-RU" sz="1000" b="1" i="0" spc="-1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ООО «Траст Агро – Нива 3»</a:t>
                      </a:r>
                      <a:endParaRPr lang="x-none" sz="1000" b="1" i="0" spc="-10" baseline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000" marR="3600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000" b="1" i="0" dirty="0" smtClean="0">
                          <a:latin typeface="Times New Roman" pitchFamily="18" charset="0"/>
                          <a:cs typeface="Times New Roman" pitchFamily="18" charset="0"/>
                        </a:rPr>
                        <a:t>Выращивание зерновых культур</a:t>
                      </a:r>
                      <a:endParaRPr lang="x-none" sz="1000" b="1" i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000" marR="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i="0" dirty="0" smtClean="0">
                          <a:latin typeface="Times New Roman" pitchFamily="18" charset="0"/>
                          <a:cs typeface="Times New Roman" pitchFamily="18" charset="0"/>
                        </a:rPr>
                        <a:t>728273</a:t>
                      </a:r>
                      <a:endParaRPr lang="x-none" sz="1000" b="1" i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i="0" dirty="0" smtClean="0">
                          <a:latin typeface="Times New Roman" pitchFamily="18" charset="0"/>
                          <a:cs typeface="Times New Roman" pitchFamily="18" charset="0"/>
                        </a:rPr>
                        <a:t>107</a:t>
                      </a:r>
                      <a:endParaRPr lang="x-none" sz="1000" b="1" i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66187201"/>
                  </a:ext>
                </a:extLst>
              </a:tr>
              <a:tr h="412110">
                <a:tc>
                  <a:txBody>
                    <a:bodyPr/>
                    <a:lstStyle/>
                    <a:p>
                      <a:pPr algn="l"/>
                      <a:r>
                        <a:rPr lang="ru-RU" sz="1000" b="1" i="0" spc="-1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ООО СХП «Зыбино»</a:t>
                      </a:r>
                      <a:endParaRPr lang="x-none" sz="1000" b="1" i="0" spc="-10" baseline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000" marR="3600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i="0" dirty="0" smtClean="0">
                          <a:latin typeface="Times New Roman" pitchFamily="18" charset="0"/>
                          <a:cs typeface="Times New Roman" pitchFamily="18" charset="0"/>
                        </a:rPr>
                        <a:t>Выращивание зерновых культур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1000" b="1" i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00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12199</a:t>
                      </a:r>
                      <a:endParaRPr lang="ru-RU" sz="1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ru-RU" sz="1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801925131"/>
                  </a:ext>
                </a:extLst>
              </a:tr>
              <a:tr h="412110">
                <a:tc>
                  <a:txBody>
                    <a:bodyPr/>
                    <a:lstStyle/>
                    <a:p>
                      <a:pPr algn="l"/>
                      <a:r>
                        <a:rPr lang="ru-RU" sz="1000" b="1" i="0" spc="-1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ООО «</a:t>
                      </a:r>
                      <a:r>
                        <a:rPr lang="ru-RU" sz="1000" b="1" i="0" spc="-1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Дорсервис</a:t>
                      </a:r>
                      <a:r>
                        <a:rPr lang="ru-RU" sz="1000" b="1" i="0" spc="-1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»</a:t>
                      </a:r>
                      <a:endParaRPr lang="x-none" sz="1000" b="1" i="0" spc="-10" baseline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000" marR="3600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Строительство, ремонт, содержание и эксплуатация автомобильных</a:t>
                      </a:r>
                      <a:r>
                        <a:rPr lang="ru-RU" sz="10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дорог</a:t>
                      </a:r>
                      <a:endParaRPr lang="ru-RU" sz="1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00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190,5</a:t>
                      </a:r>
                      <a:endParaRPr lang="ru-RU" sz="1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30</a:t>
                      </a:r>
                      <a:endParaRPr lang="ru-RU" sz="1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91548693"/>
                  </a:ext>
                </a:extLst>
              </a:tr>
              <a:tr h="412110">
                <a:tc>
                  <a:txBody>
                    <a:bodyPr/>
                    <a:lstStyle/>
                    <a:p>
                      <a:pPr algn="l"/>
                      <a:r>
                        <a:rPr lang="ru-RU" sz="1000" b="1" i="0" spc="-1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ООО «Родные Просторы»</a:t>
                      </a:r>
                      <a:endParaRPr lang="x-none" sz="1000" b="1" i="0" spc="-10" baseline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000" marR="3600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Выращивание зерновых (кроме риса),зернобобовых</a:t>
                      </a:r>
                      <a:r>
                        <a:rPr lang="ru-RU" sz="10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культур и семян масличных культур</a:t>
                      </a:r>
                      <a:endParaRPr lang="ru-RU" sz="1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00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287284</a:t>
                      </a:r>
                      <a:endParaRPr lang="ru-RU" sz="1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33</a:t>
                      </a:r>
                      <a:endParaRPr lang="ru-RU" sz="1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30485187"/>
                  </a:ext>
                </a:extLst>
              </a:tr>
              <a:tr h="412110">
                <a:tc>
                  <a:txBody>
                    <a:bodyPr/>
                    <a:lstStyle/>
                    <a:p>
                      <a:pPr algn="l"/>
                      <a:endParaRPr lang="x-none" sz="900" b="1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3600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18000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0" marR="0" marT="0" marB="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771482407"/>
                  </a:ext>
                </a:extLst>
              </a:tr>
              <a:tr h="412110">
                <a:tc>
                  <a:txBody>
                    <a:bodyPr/>
                    <a:lstStyle/>
                    <a:p>
                      <a:pPr algn="l"/>
                      <a:endParaRPr lang="x-none" sz="900" b="1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3600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18000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0" marR="0" marT="0" marB="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450459432"/>
                  </a:ext>
                </a:extLst>
              </a:tr>
              <a:tr h="412110">
                <a:tc>
                  <a:txBody>
                    <a:bodyPr/>
                    <a:lstStyle/>
                    <a:p>
                      <a:pPr algn="l"/>
                      <a:endParaRPr lang="x-none" sz="900" b="1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3600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18000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0" marR="0" marT="0" marB="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630183076"/>
                  </a:ext>
                </a:extLst>
              </a:tr>
              <a:tr h="412110">
                <a:tc>
                  <a:txBody>
                    <a:bodyPr/>
                    <a:lstStyle/>
                    <a:p>
                      <a:pPr algn="l"/>
                      <a:endParaRPr lang="x-none" sz="900" b="1" i="0" spc="-10" baseline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80000" marR="3600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18000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0" marR="0" marT="0" marB="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010085752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3F127894-A823-802A-D158-07CFF374686A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</a:t>
            </a:r>
            <a:r>
              <a:rPr lang="x-none" sz="800">
                <a:latin typeface="Arial" panose="020B0604020202020204" pitchFamily="34" charset="0"/>
                <a:cs typeface="Arial" panose="020B0604020202020204" pitchFamily="34" charset="0"/>
              </a:rPr>
              <a:t>ПРОФИЛЬ 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МАЛОСЕРДОБИНСКОГО РАЙОНА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856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03090561-299F-E9EE-5D3B-1789FBF904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Скругленный прямоугольник 40">
            <a:extLst>
              <a:ext uri="{FF2B5EF4-FFF2-40B4-BE49-F238E27FC236}">
                <a16:creationId xmlns="" xmlns:a16="http://schemas.microsoft.com/office/drawing/2014/main" id="{BA19B2A8-7E6D-4C86-13F9-15D2E361B4EA}"/>
              </a:ext>
            </a:extLst>
          </p:cNvPr>
          <p:cNvSpPr/>
          <p:nvPr/>
        </p:nvSpPr>
        <p:spPr>
          <a:xfrm>
            <a:off x="5289747" y="4091991"/>
            <a:ext cx="4497839" cy="2215829"/>
          </a:xfrm>
          <a:prstGeom prst="roundRect">
            <a:avLst>
              <a:gd name="adj" fmla="val 10047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tlCol="0" anchor="t"/>
          <a:lstStyle/>
          <a:p>
            <a:pPr marR="0" lvl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ru-RU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Круглогодичное содержание дороги областного значение – 45,4 км </a:t>
            </a:r>
            <a:endParaRPr lang="ru-RU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1100" b="1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Объём выполненных работ -190,5 </a:t>
            </a:r>
            <a:r>
              <a:rPr lang="ru-RU" sz="1100" b="1" dirty="0" err="1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млн.руб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71450" marR="0" lvl="0" indent="-17145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1100" b="1" i="0" u="none" strike="noStrike" kern="1200" cap="none" spc="0" normalizeH="0" baseline="0" noProof="0" dirty="0" smtClean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Ремонт автомобильных дорог более -</a:t>
            </a:r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408 км. в год</a:t>
            </a:r>
            <a:endParaRPr kumimoji="0" lang="ru-RU" sz="900" b="1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endParaRPr lang="x-none" dirty="0"/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BB5FA551-47AC-2027-DF9E-6DA2996BE9D6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КЛЮЧЕВЫЕ КОМПЕТЕНЦИИ</a:t>
            </a:r>
            <a:endParaRPr lang="x-non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="" xmlns:a16="http://schemas.microsoft.com/office/drawing/2014/main" id="{27C5DB63-4410-D25C-57F0-6E55622C7C8B}"/>
              </a:ext>
            </a:extLst>
          </p:cNvPr>
          <p:cNvSpPr/>
          <p:nvPr/>
        </p:nvSpPr>
        <p:spPr>
          <a:xfrm>
            <a:off x="627017" y="163628"/>
            <a:ext cx="1503535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ключевые компетенции</a:t>
            </a:r>
          </a:p>
        </p:txBody>
      </p:sp>
      <p:sp>
        <p:nvSpPr>
          <p:cNvPr id="10" name="Скругленный прямоугольник 9">
            <a:extLst>
              <a:ext uri="{FF2B5EF4-FFF2-40B4-BE49-F238E27FC236}">
                <a16:creationId xmlns="" xmlns:a16="http://schemas.microsoft.com/office/drawing/2014/main" id="{42BCB5DB-C510-B5B8-EB9A-765661F021D1}"/>
              </a:ext>
            </a:extLst>
          </p:cNvPr>
          <p:cNvSpPr/>
          <p:nvPr/>
        </p:nvSpPr>
        <p:spPr>
          <a:xfrm>
            <a:off x="627017" y="1401546"/>
            <a:ext cx="4497842" cy="775597"/>
          </a:xfrm>
          <a:prstGeom prst="roundRect">
            <a:avLst>
              <a:gd name="adj" fmla="val 26200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0" rIns="720000" rtlCol="0" anchor="ctr"/>
          <a:lstStyle/>
          <a:p>
            <a:pPr>
              <a:defRPr/>
            </a:pPr>
            <a:endParaRPr kumimoji="0" lang="ru-RU" sz="11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ООО</a:t>
            </a:r>
            <a:r>
              <a:rPr kumimoji="0" lang="ru-RU" sz="11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ru-RU" sz="1100" b="1" spc="-10" dirty="0">
                <a:latin typeface="Times New Roman" pitchFamily="18" charset="0"/>
                <a:cs typeface="Times New Roman" pitchFamily="18" charset="0"/>
              </a:rPr>
              <a:t>ООО «</a:t>
            </a:r>
            <a:r>
              <a:rPr lang="ru-RU" sz="1100" b="1" spc="-10" dirty="0" err="1" smtClean="0">
                <a:latin typeface="Times New Roman" pitchFamily="18" charset="0"/>
                <a:cs typeface="Times New Roman" pitchFamily="18" charset="0"/>
              </a:rPr>
              <a:t>Трастагро</a:t>
            </a:r>
            <a:r>
              <a:rPr lang="ru-RU" sz="1100" b="1" spc="-1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100" b="1" spc="-10" dirty="0">
                <a:latin typeface="Times New Roman" pitchFamily="18" charset="0"/>
                <a:cs typeface="Times New Roman" pitchFamily="18" charset="0"/>
              </a:rPr>
              <a:t>– Нива 3»</a:t>
            </a:r>
            <a:endParaRPr lang="x-none" sz="1100" b="1" spc="-1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Номер слайда 50">
            <a:extLst>
              <a:ext uri="{FF2B5EF4-FFF2-40B4-BE49-F238E27FC236}">
                <a16:creationId xmlns="" xmlns:a16="http://schemas.microsoft.com/office/drawing/2014/main" id="{6F4E5C5E-6BED-2771-4330-DDA765ACD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18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Скругленный прямоугольник 15">
            <a:extLst>
              <a:ext uri="{FF2B5EF4-FFF2-40B4-BE49-F238E27FC236}">
                <a16:creationId xmlns="" xmlns:a16="http://schemas.microsoft.com/office/drawing/2014/main" id="{2489CA34-5BEB-8A6F-06C5-F5487AAD713D}"/>
              </a:ext>
            </a:extLst>
          </p:cNvPr>
          <p:cNvSpPr/>
          <p:nvPr/>
        </p:nvSpPr>
        <p:spPr>
          <a:xfrm>
            <a:off x="627015" y="4091992"/>
            <a:ext cx="4497839" cy="2215829"/>
          </a:xfrm>
          <a:prstGeom prst="roundRect">
            <a:avLst>
              <a:gd name="adj" fmla="val 10047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tlCol="0" anchor="t"/>
          <a:lstStyle/>
          <a:p>
            <a:pPr marL="171450" marR="0" lvl="0" indent="-17145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 тысяч тонн зерна</a:t>
            </a: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 год</a:t>
            </a:r>
          </a:p>
          <a:p>
            <a:pPr marL="171450" marR="0" lvl="0" indent="-17145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ru-RU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тысяч тонн подсолнечника в год</a:t>
            </a:r>
          </a:p>
          <a:p>
            <a:pPr marR="0" lvl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ru-RU" sz="1100" b="1" dirty="0" smtClean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тысячи сои в год</a:t>
            </a:r>
            <a:endParaRPr lang="ru-RU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1100" b="1" noProof="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171450" marR="0" lvl="0" indent="-17145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100" b="1" i="0" u="none" strike="noStrike" kern="1200" cap="none" spc="0" normalizeH="0" baseline="0" dirty="0" smtClean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Объем производства продукции – 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728273</a:t>
            </a:r>
            <a:r>
              <a:rPr kumimoji="0" lang="ru-RU" sz="1100" b="1" i="0" u="none" strike="noStrike" kern="1200" cap="none" spc="0" normalizeH="0" baseline="0" dirty="0" smtClean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млн.руб. в год</a:t>
            </a:r>
            <a:endParaRPr kumimoji="0" lang="ru-RU" sz="900" b="1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endParaRPr lang="x-none" dirty="0"/>
          </a:p>
        </p:txBody>
      </p:sp>
      <p:sp>
        <p:nvSpPr>
          <p:cNvPr id="12" name="Скругленный прямоугольник 11">
            <a:extLst>
              <a:ext uri="{FF2B5EF4-FFF2-40B4-BE49-F238E27FC236}">
                <a16:creationId xmlns="" xmlns:a16="http://schemas.microsoft.com/office/drawing/2014/main" id="{AE43559E-585B-73F2-B81C-293EA77A378C}"/>
              </a:ext>
            </a:extLst>
          </p:cNvPr>
          <p:cNvSpPr/>
          <p:nvPr/>
        </p:nvSpPr>
        <p:spPr>
          <a:xfrm>
            <a:off x="5289755" y="1401546"/>
            <a:ext cx="4497842" cy="775597"/>
          </a:xfrm>
          <a:prstGeom prst="roundRect">
            <a:avLst>
              <a:gd name="adj" fmla="val 26200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0" rIns="72000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1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ООО «</a:t>
            </a:r>
            <a:r>
              <a:rPr lang="ru-RU" sz="1100" b="1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Дорсервис</a:t>
            </a:r>
            <a:r>
              <a:rPr lang="ru-RU" sz="11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endParaRPr lang="ru-RU" sz="9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Скругленный прямоугольник 27">
            <a:extLst>
              <a:ext uri="{FF2B5EF4-FFF2-40B4-BE49-F238E27FC236}">
                <a16:creationId xmlns="" xmlns:a16="http://schemas.microsoft.com/office/drawing/2014/main" id="{E1265C1A-14DC-3BDC-9FFD-A3FD825A9C3C}"/>
              </a:ext>
            </a:extLst>
          </p:cNvPr>
          <p:cNvSpPr/>
          <p:nvPr/>
        </p:nvSpPr>
        <p:spPr>
          <a:xfrm>
            <a:off x="627009" y="2294836"/>
            <a:ext cx="4497842" cy="775597"/>
          </a:xfrm>
          <a:prstGeom prst="roundRect">
            <a:avLst>
              <a:gd name="adj" fmla="val 26200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на рынке более </a:t>
            </a:r>
            <a:r>
              <a:rPr lang="ru-RU" sz="1100" b="1" noProof="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лет</a:t>
            </a:r>
            <a:endParaRPr lang="ru-RU" sz="9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Скругленный прямоугольник 29">
            <a:extLst>
              <a:ext uri="{FF2B5EF4-FFF2-40B4-BE49-F238E27FC236}">
                <a16:creationId xmlns="" xmlns:a16="http://schemas.microsoft.com/office/drawing/2014/main" id="{32603C95-6E10-6D91-D725-80437CE13FAE}"/>
              </a:ext>
            </a:extLst>
          </p:cNvPr>
          <p:cNvSpPr/>
          <p:nvPr/>
        </p:nvSpPr>
        <p:spPr>
          <a:xfrm>
            <a:off x="5289747" y="2294836"/>
            <a:ext cx="4497842" cy="775597"/>
          </a:xfrm>
          <a:prstGeom prst="roundRect">
            <a:avLst>
              <a:gd name="adj" fmla="val 26200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на рынке более 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лет</a:t>
            </a:r>
            <a:endParaRPr lang="ru-RU" sz="9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Скругленный прямоугольник 31">
            <a:extLst>
              <a:ext uri="{FF2B5EF4-FFF2-40B4-BE49-F238E27FC236}">
                <a16:creationId xmlns="" xmlns:a16="http://schemas.microsoft.com/office/drawing/2014/main" id="{9C00D7DA-3BDD-EBCD-4219-D20983AF0ED0}"/>
              </a:ext>
            </a:extLst>
          </p:cNvPr>
          <p:cNvSpPr/>
          <p:nvPr/>
        </p:nvSpPr>
        <p:spPr>
          <a:xfrm>
            <a:off x="627009" y="3193414"/>
            <a:ext cx="4497842" cy="775597"/>
          </a:xfrm>
          <a:prstGeom prst="roundRect">
            <a:avLst>
              <a:gd name="adj" fmla="val 26200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производитель зерна</a:t>
            </a:r>
            <a:endParaRPr lang="ru-RU" sz="9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Скругленный прямоугольник 37">
            <a:extLst>
              <a:ext uri="{FF2B5EF4-FFF2-40B4-BE49-F238E27FC236}">
                <a16:creationId xmlns="" xmlns:a16="http://schemas.microsoft.com/office/drawing/2014/main" id="{F2BDC7A8-D16D-712D-09B3-015B8842E731}"/>
              </a:ext>
            </a:extLst>
          </p:cNvPr>
          <p:cNvSpPr/>
          <p:nvPr/>
        </p:nvSpPr>
        <p:spPr>
          <a:xfrm>
            <a:off x="5289747" y="3193414"/>
            <a:ext cx="4497842" cy="775597"/>
          </a:xfrm>
          <a:prstGeom prst="roundRect">
            <a:avLst>
              <a:gd name="adj" fmla="val 26200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lvl="0" algn="ctr">
              <a:defRPr/>
            </a:pPr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Строительство, ремонт, содержание и эксплуатация автомобильных дорог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8D1448E8-E087-7CFF-1736-EA4126F6B60E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</a:t>
            </a:r>
            <a:r>
              <a:rPr lang="x-none" sz="800">
                <a:latin typeface="Arial" panose="020B0604020202020204" pitchFamily="34" charset="0"/>
                <a:cs typeface="Arial" panose="020B0604020202020204" pitchFamily="34" charset="0"/>
              </a:rPr>
              <a:t>ПРОФИЛЬ 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МАЛОСЕРДОБИНСКИЙ РАЙОНА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6301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CEE1F72B-78FB-C0E5-AB47-4F01C1333A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Скругленный прямоугольник 9">
            <a:extLst>
              <a:ext uri="{FF2B5EF4-FFF2-40B4-BE49-F238E27FC236}">
                <a16:creationId xmlns="" xmlns:a16="http://schemas.microsoft.com/office/drawing/2014/main" id="{83604F0B-1B63-9830-5465-9207F27CD48C}"/>
              </a:ext>
            </a:extLst>
          </p:cNvPr>
          <p:cNvSpPr/>
          <p:nvPr/>
        </p:nvSpPr>
        <p:spPr>
          <a:xfrm>
            <a:off x="627015" y="1956987"/>
            <a:ext cx="9136387" cy="4344980"/>
          </a:xfrm>
          <a:prstGeom prst="roundRect">
            <a:avLst>
              <a:gd name="adj" fmla="val 6624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85" name="Скругленный прямоугольник 84">
            <a:extLst>
              <a:ext uri="{FF2B5EF4-FFF2-40B4-BE49-F238E27FC236}">
                <a16:creationId xmlns="" xmlns:a16="http://schemas.microsoft.com/office/drawing/2014/main" id="{4733D63F-9C91-7172-A732-28E6372E6603}"/>
              </a:ext>
            </a:extLst>
          </p:cNvPr>
          <p:cNvSpPr/>
          <p:nvPr/>
        </p:nvSpPr>
        <p:spPr>
          <a:xfrm>
            <a:off x="627016" y="1401546"/>
            <a:ext cx="9136399" cy="1152811"/>
          </a:xfrm>
          <a:prstGeom prst="roundRect">
            <a:avLst>
              <a:gd name="adj" fmla="val 22226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BA9F1C0A-0B2A-DA06-9CBA-B877B267DC3C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РЕАЛИЗУЕМЫЕ 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ИНВЕСТИЦИОННЫЕ ПРОЕКТЫ</a:t>
            </a:r>
            <a:endParaRPr lang="x-non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="" xmlns:a16="http://schemas.microsoft.com/office/drawing/2014/main" id="{71DB78E3-261E-0A63-C832-846882E4B22E}"/>
              </a:ext>
            </a:extLst>
          </p:cNvPr>
          <p:cNvSpPr/>
          <p:nvPr/>
        </p:nvSpPr>
        <p:spPr>
          <a:xfrm>
            <a:off x="627017" y="163628"/>
            <a:ext cx="2334844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реализуемые инвестиционные проекты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="" xmlns:a16="http://schemas.microsoft.com/office/drawing/2014/main" id="{B7163517-862E-F95A-CFC5-24B3C29DF1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19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="" xmlns:a16="http://schemas.microsoft.com/office/drawing/2014/main" id="{33D0F098-1E6E-711D-3B14-A0204797BEA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179062"/>
              </p:ext>
            </p:extLst>
          </p:nvPr>
        </p:nvGraphicFramePr>
        <p:xfrm>
          <a:off x="642025" y="1609674"/>
          <a:ext cx="9052368" cy="44546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58903">
                  <a:extLst>
                    <a:ext uri="{9D8B030D-6E8A-4147-A177-3AD203B41FA5}">
                      <a16:colId xmlns="" xmlns:a16="http://schemas.microsoft.com/office/drawing/2014/main" val="3163916451"/>
                    </a:ext>
                  </a:extLst>
                </a:gridCol>
                <a:gridCol w="3142925">
                  <a:extLst>
                    <a:ext uri="{9D8B030D-6E8A-4147-A177-3AD203B41FA5}">
                      <a16:colId xmlns="" xmlns:a16="http://schemas.microsoft.com/office/drawing/2014/main" val="2399887350"/>
                    </a:ext>
                  </a:extLst>
                </a:gridCol>
                <a:gridCol w="1425270">
                  <a:extLst>
                    <a:ext uri="{9D8B030D-6E8A-4147-A177-3AD203B41FA5}">
                      <a16:colId xmlns="" xmlns:a16="http://schemas.microsoft.com/office/drawing/2014/main" val="223652072"/>
                    </a:ext>
                  </a:extLst>
                </a:gridCol>
                <a:gridCol w="1425270">
                  <a:extLst>
                    <a:ext uri="{9D8B030D-6E8A-4147-A177-3AD203B41FA5}">
                      <a16:colId xmlns="" xmlns:a16="http://schemas.microsoft.com/office/drawing/2014/main" val="4168060387"/>
                    </a:ext>
                  </a:extLst>
                </a:gridCol>
              </a:tblGrid>
              <a:tr h="839144">
                <a:tc>
                  <a:txBody>
                    <a:bodyPr/>
                    <a:lstStyle/>
                    <a:p>
                      <a:pPr algn="ctr"/>
                      <a:r>
                        <a:rPr lang="ru-RU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НАИМЕНОВАНИЕ КОМПАНИИ </a:t>
                      </a:r>
                      <a:endParaRPr lang="x-none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216000" marB="21600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СФЕРА ДЕЯТЕЛЬНОСТИ</a:t>
                      </a:r>
                    </a:p>
                  </a:txBody>
                  <a:tcPr marL="0" marR="0" marT="216000" marB="21600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ИНВЕСТИЦИИ </a:t>
                      </a:r>
                    </a:p>
                    <a:p>
                      <a:pPr algn="ctr"/>
                      <a:r>
                        <a:rPr lang="x-none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млн. руб.</a:t>
                      </a:r>
                    </a:p>
                  </a:txBody>
                  <a:tcPr marL="0" marR="0" marT="216000" marB="21600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СРОКИ </a:t>
                      </a:r>
                    </a:p>
                    <a:p>
                      <a:pPr algn="ctr"/>
                      <a:r>
                        <a:rPr lang="x-none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РЕАЛИЗАЦИИ</a:t>
                      </a:r>
                    </a:p>
                  </a:txBody>
                  <a:tcPr marL="0" marR="0" marT="216000" marB="21600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300895412"/>
                  </a:ext>
                </a:extLst>
              </a:tr>
              <a:tr h="801615">
                <a:tc>
                  <a:txBody>
                    <a:bodyPr/>
                    <a:lstStyle/>
                    <a:p>
                      <a:pPr algn="l"/>
                      <a:r>
                        <a:rPr lang="ru-RU" sz="900" b="1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ООО «ТРАСТ</a:t>
                      </a:r>
                      <a:r>
                        <a:rPr lang="ru-RU" sz="900" b="1" kern="1200" baseline="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АГРО – НИВА 3</a:t>
                      </a:r>
                      <a:r>
                        <a:rPr lang="ru-RU" sz="900" b="1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»</a:t>
                      </a:r>
                      <a:endParaRPr lang="x-none" sz="900" b="1" i="0" spc="-10" baseline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76000" marR="3600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Строительство зерноочистительного</a:t>
                      </a:r>
                      <a:r>
                        <a:rPr lang="ru-RU" sz="900" kern="1200" baseline="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комплекса ЗАВ </a:t>
                      </a:r>
                      <a:r>
                        <a:rPr lang="ru-RU" sz="90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. </a:t>
                      </a:r>
                      <a:endParaRPr lang="x-none" sz="900" b="0" i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80000" marR="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229,0</a:t>
                      </a:r>
                      <a:endParaRPr lang="x-none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900" b="1" i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ru-RU" sz="9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025</a:t>
                      </a:r>
                      <a:endParaRPr lang="x-none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66187201"/>
                  </a:ext>
                </a:extLst>
              </a:tr>
              <a:tr h="901304">
                <a:tc>
                  <a:txBody>
                    <a:bodyPr/>
                    <a:lstStyle/>
                    <a:p>
                      <a:pPr algn="l"/>
                      <a:r>
                        <a:rPr lang="ru-RU" sz="900" b="1" i="0" spc="-10" baseline="0" dirty="0" smtClean="0">
                          <a:latin typeface="Arial" pitchFamily="34" charset="0"/>
                          <a:cs typeface="Arial" pitchFamily="34" charset="0"/>
                        </a:rPr>
                        <a:t>К (Ф) К Рыбакова А.В.</a:t>
                      </a:r>
                      <a:endParaRPr lang="x-none" sz="900" b="1" i="0" spc="-10" baseline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76000" marR="3600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dirty="0" smtClean="0">
                          <a:latin typeface="Arial" pitchFamily="34" charset="0"/>
                          <a:cs typeface="Arial" pitchFamily="34" charset="0"/>
                        </a:rPr>
                        <a:t>Создание и развитие молочной  фермы  </a:t>
                      </a:r>
                      <a:r>
                        <a:rPr lang="ru-RU" sz="900" b="0" i="0" dirty="0" err="1" smtClean="0">
                          <a:latin typeface="Arial" pitchFamily="34" charset="0"/>
                          <a:cs typeface="Arial" pitchFamily="34" charset="0"/>
                        </a:rPr>
                        <a:t>вК</a:t>
                      </a:r>
                      <a:r>
                        <a:rPr lang="ru-RU" sz="900" b="0" i="0" dirty="0" smtClean="0">
                          <a:latin typeface="Arial" pitchFamily="34" charset="0"/>
                          <a:cs typeface="Arial" pitchFamily="34" charset="0"/>
                        </a:rPr>
                        <a:t> (Ф)</a:t>
                      </a:r>
                      <a:r>
                        <a:rPr lang="ru-RU" sz="900" b="0" i="0" baseline="0" dirty="0" smtClean="0">
                          <a:latin typeface="Arial" pitchFamily="34" charset="0"/>
                          <a:cs typeface="Arial" pitchFamily="34" charset="0"/>
                        </a:rPr>
                        <a:t> К (по созданию и развитию  </a:t>
                      </a:r>
                      <a:r>
                        <a:rPr lang="ru-RU" sz="900" b="0" i="0" baseline="0" dirty="0" err="1" smtClean="0">
                          <a:latin typeface="Arial" pitchFamily="34" charset="0"/>
                          <a:cs typeface="Arial" pitchFamily="34" charset="0"/>
                        </a:rPr>
                        <a:t>вК</a:t>
                      </a:r>
                      <a:r>
                        <a:rPr lang="ru-RU" sz="900" b="0" i="0" baseline="0" dirty="0" smtClean="0">
                          <a:latin typeface="Arial" pitchFamily="34" charset="0"/>
                          <a:cs typeface="Arial" pitchFamily="34" charset="0"/>
                        </a:rPr>
                        <a:t> (Ф) К в рамках программы  «</a:t>
                      </a:r>
                      <a:r>
                        <a:rPr lang="ru-RU" sz="900" b="0" i="0" baseline="0" dirty="0" err="1" smtClean="0">
                          <a:latin typeface="Arial" pitchFamily="34" charset="0"/>
                          <a:cs typeface="Arial" pitchFamily="34" charset="0"/>
                        </a:rPr>
                        <a:t>Агростартап</a:t>
                      </a:r>
                      <a:r>
                        <a:rPr lang="ru-RU" sz="900" b="0" i="0" baseline="0" dirty="0" smtClean="0">
                          <a:latin typeface="Arial" pitchFamily="34" charset="0"/>
                          <a:cs typeface="Arial" pitchFamily="34" charset="0"/>
                        </a:rPr>
                        <a:t>» </a:t>
                      </a:r>
                      <a:endParaRPr lang="x-none" sz="900" b="0" i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8000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4,94</a:t>
                      </a:r>
                      <a:endParaRPr lang="x-none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2020-2025</a:t>
                      </a:r>
                      <a:endParaRPr lang="x-none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801925131"/>
                  </a:ext>
                </a:extLst>
              </a:tr>
              <a:tr h="689774">
                <a:tc>
                  <a:txBody>
                    <a:bodyPr/>
                    <a:lstStyle/>
                    <a:p>
                      <a:pPr algn="l"/>
                      <a:endParaRPr lang="x-none" sz="900" b="1" i="0" spc="-10" baseline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76000" marR="3600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900" b="0" i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8000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91548693"/>
                  </a:ext>
                </a:extLst>
              </a:tr>
              <a:tr h="671381">
                <a:tc>
                  <a:txBody>
                    <a:bodyPr/>
                    <a:lstStyle/>
                    <a:p>
                      <a:pPr algn="l"/>
                      <a:endParaRPr lang="x-none" sz="900" b="1" i="0" spc="-10" baseline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76000" marR="3600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900" b="0" i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80000" marR="0" marT="0" marB="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430485187"/>
                  </a:ext>
                </a:extLst>
              </a:tr>
              <a:tr h="551478">
                <a:tc>
                  <a:txBody>
                    <a:bodyPr/>
                    <a:lstStyle/>
                    <a:p>
                      <a:pPr algn="l"/>
                      <a:endParaRPr lang="x-none" sz="900" b="1" i="0" spc="-10" baseline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76000" marR="3600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900" b="0" i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80000" marR="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4157956864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DFEAC1D7-97FF-AE29-136F-32347288D2C7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</a:t>
            </a:r>
            <a:r>
              <a:rPr lang="x-none" sz="800">
                <a:latin typeface="Arial" panose="020B0604020202020204" pitchFamily="34" charset="0"/>
                <a:cs typeface="Arial" panose="020B0604020202020204" pitchFamily="34" charset="0"/>
              </a:rPr>
              <a:t>ПРОФИЛЬ 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МАЛОСЕРДОБИНСКОГО РАЙОНА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4469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>
            <a:hlinkClick r:id="rId2" action="ppaction://hlinksldjump"/>
            <a:extLst>
              <a:ext uri="{FF2B5EF4-FFF2-40B4-BE49-F238E27FC236}">
                <a16:creationId xmlns=""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626295" y="1256553"/>
            <a:ext cx="1218137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x-none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преимущества 03</a:t>
            </a:r>
          </a:p>
        </p:txBody>
      </p:sp>
      <p:sp>
        <p:nvSpPr>
          <p:cNvPr id="4" name="Скругленный прямоугольник 3">
            <a:hlinkClick r:id="rId3" action="ppaction://hlinksldjump"/>
            <a:extLst>
              <a:ext uri="{FF2B5EF4-FFF2-40B4-BE49-F238E27FC236}">
                <a16:creationId xmlns="" xmlns:a16="http://schemas.microsoft.com/office/drawing/2014/main" id="{D51024F0-9D24-278C-D9DB-39D994889EE0}"/>
              </a:ext>
            </a:extLst>
          </p:cNvPr>
          <p:cNvSpPr/>
          <p:nvPr/>
        </p:nvSpPr>
        <p:spPr>
          <a:xfrm>
            <a:off x="1955516" y="1256553"/>
            <a:ext cx="1600989" cy="273844"/>
          </a:xfrm>
          <a:prstGeom prst="roundRect">
            <a:avLst>
              <a:gd name="adj" fmla="val 50000"/>
            </a:avLst>
          </a:prstGeom>
          <a:noFill/>
          <a:ln>
            <a:solidFill>
              <a:srgbClr val="4756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общая харакетристика 04</a:t>
            </a:r>
          </a:p>
        </p:txBody>
      </p:sp>
      <p:sp>
        <p:nvSpPr>
          <p:cNvPr id="5" name="Скругленный прямоугольник 4">
            <a:hlinkClick r:id="rId4" action="ppaction://hlinksldjump"/>
            <a:extLst>
              <a:ext uri="{FF2B5EF4-FFF2-40B4-BE49-F238E27FC236}">
                <a16:creationId xmlns="" xmlns:a16="http://schemas.microsoft.com/office/drawing/2014/main" id="{423D2437-C0F6-9708-77C8-032917A40141}"/>
              </a:ext>
            </a:extLst>
          </p:cNvPr>
          <p:cNvSpPr/>
          <p:nvPr/>
        </p:nvSpPr>
        <p:spPr>
          <a:xfrm>
            <a:off x="3666868" y="1256553"/>
            <a:ext cx="2503559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социально-экономические показатели 05</a:t>
            </a:r>
          </a:p>
        </p:txBody>
      </p:sp>
      <p:sp>
        <p:nvSpPr>
          <p:cNvPr id="6" name="Скругленный прямоугольник 5">
            <a:hlinkClick r:id="rId5" action="ppaction://hlinksldjump"/>
            <a:extLst>
              <a:ext uri="{FF2B5EF4-FFF2-40B4-BE49-F238E27FC236}">
                <a16:creationId xmlns="" xmlns:a16="http://schemas.microsoft.com/office/drawing/2014/main" id="{21175DD6-94A0-75A6-331B-67372335298F}"/>
              </a:ext>
            </a:extLst>
          </p:cNvPr>
          <p:cNvSpPr/>
          <p:nvPr/>
        </p:nvSpPr>
        <p:spPr>
          <a:xfrm>
            <a:off x="6280790" y="1256553"/>
            <a:ext cx="2077412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занятость и доходы населения 06</a:t>
            </a:r>
          </a:p>
        </p:txBody>
      </p:sp>
      <p:sp>
        <p:nvSpPr>
          <p:cNvPr id="8" name="Скругленный прямоугольник 7">
            <a:hlinkClick r:id="rId6" action="ppaction://hlinksldjump"/>
            <a:extLst>
              <a:ext uri="{FF2B5EF4-FFF2-40B4-BE49-F238E27FC236}">
                <a16:creationId xmlns="" xmlns:a16="http://schemas.microsoft.com/office/drawing/2014/main" id="{20389F1A-D8FC-11F4-6D65-354585768368}"/>
              </a:ext>
            </a:extLst>
          </p:cNvPr>
          <p:cNvSpPr/>
          <p:nvPr/>
        </p:nvSpPr>
        <p:spPr>
          <a:xfrm>
            <a:off x="8487593" y="1256553"/>
            <a:ext cx="1292402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ресурсная база 07</a:t>
            </a:r>
          </a:p>
        </p:txBody>
      </p:sp>
      <p:sp>
        <p:nvSpPr>
          <p:cNvPr id="9" name="Скругленный прямоугольник 8">
            <a:hlinkClick r:id="rId7" action="ppaction://hlinksldjump"/>
            <a:extLst>
              <a:ext uri="{FF2B5EF4-FFF2-40B4-BE49-F238E27FC236}">
                <a16:creationId xmlns="" xmlns:a16="http://schemas.microsoft.com/office/drawing/2014/main" id="{0F9D25A8-FC83-176F-1592-722175E65FB5}"/>
              </a:ext>
            </a:extLst>
          </p:cNvPr>
          <p:cNvSpPr/>
          <p:nvPr/>
        </p:nvSpPr>
        <p:spPr>
          <a:xfrm>
            <a:off x="626295" y="1632123"/>
            <a:ext cx="2028480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социальная инфраструктура 08</a:t>
            </a:r>
          </a:p>
        </p:txBody>
      </p:sp>
      <p:sp>
        <p:nvSpPr>
          <p:cNvPr id="11" name="Скругленный прямоугольник 10">
            <a:hlinkClick r:id="rId8" action="ppaction://hlinksldjump"/>
            <a:extLst>
              <a:ext uri="{FF2B5EF4-FFF2-40B4-BE49-F238E27FC236}">
                <a16:creationId xmlns="" xmlns:a16="http://schemas.microsoft.com/office/drawing/2014/main" id="{DD96DA17-C3E8-B4A8-5FEE-D24D66394911}"/>
              </a:ext>
            </a:extLst>
          </p:cNvPr>
          <p:cNvSpPr/>
          <p:nvPr/>
        </p:nvSpPr>
        <p:spPr>
          <a:xfrm>
            <a:off x="2769373" y="1632123"/>
            <a:ext cx="1336125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качество жизни 09</a:t>
            </a:r>
          </a:p>
        </p:txBody>
      </p:sp>
      <p:sp>
        <p:nvSpPr>
          <p:cNvPr id="13" name="Скругленный прямоугольник 12">
            <a:hlinkClick r:id="rId8" action="ppaction://hlinksldjump"/>
            <a:extLst>
              <a:ext uri="{FF2B5EF4-FFF2-40B4-BE49-F238E27FC236}">
                <a16:creationId xmlns="" xmlns:a16="http://schemas.microsoft.com/office/drawing/2014/main" id="{4F8B28C6-1651-9980-1E5F-C6B458F2F1A1}"/>
              </a:ext>
            </a:extLst>
          </p:cNvPr>
          <p:cNvSpPr/>
          <p:nvPr/>
        </p:nvSpPr>
        <p:spPr>
          <a:xfrm>
            <a:off x="4219376" y="1632123"/>
            <a:ext cx="2471221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оценка услуг по жизнеобеспечению 10</a:t>
            </a:r>
          </a:p>
        </p:txBody>
      </p:sp>
      <p:sp>
        <p:nvSpPr>
          <p:cNvPr id="14" name="Скругленный прямоугольник 13">
            <a:hlinkClick r:id="rId9" action="ppaction://hlinksldjump"/>
            <a:extLst>
              <a:ext uri="{FF2B5EF4-FFF2-40B4-BE49-F238E27FC236}">
                <a16:creationId xmlns="" xmlns:a16="http://schemas.microsoft.com/office/drawing/2014/main" id="{D4234885-2CC9-FBA4-82F4-03F3F6FAF1A2}"/>
              </a:ext>
            </a:extLst>
          </p:cNvPr>
          <p:cNvSpPr/>
          <p:nvPr/>
        </p:nvSpPr>
        <p:spPr>
          <a:xfrm>
            <a:off x="6804475" y="1632123"/>
            <a:ext cx="860332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туризм 11</a:t>
            </a:r>
          </a:p>
        </p:txBody>
      </p:sp>
      <p:sp>
        <p:nvSpPr>
          <p:cNvPr id="17" name="Скругленный прямоугольник 16">
            <a:hlinkClick r:id="rId10" action="ppaction://hlinksldjump"/>
            <a:extLst>
              <a:ext uri="{FF2B5EF4-FFF2-40B4-BE49-F238E27FC236}">
                <a16:creationId xmlns="" xmlns:a16="http://schemas.microsoft.com/office/drawing/2014/main" id="{22187652-9E54-DF69-5FDA-30A4E7B8072F}"/>
              </a:ext>
            </a:extLst>
          </p:cNvPr>
          <p:cNvSpPr/>
          <p:nvPr/>
        </p:nvSpPr>
        <p:spPr>
          <a:xfrm>
            <a:off x="7778683" y="1632123"/>
            <a:ext cx="2001312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позиция предпринимателей 14</a:t>
            </a:r>
          </a:p>
        </p:txBody>
      </p:sp>
      <p:sp>
        <p:nvSpPr>
          <p:cNvPr id="20" name="Скругленный прямоугольник 19">
            <a:hlinkClick r:id="rId11" action="ppaction://hlinksldjump"/>
            <a:extLst>
              <a:ext uri="{FF2B5EF4-FFF2-40B4-BE49-F238E27FC236}">
                <a16:creationId xmlns="" xmlns:a16="http://schemas.microsoft.com/office/drawing/2014/main" id="{0DA364A5-0038-B5D5-495C-A86A4DFC2C65}"/>
              </a:ext>
            </a:extLst>
          </p:cNvPr>
          <p:cNvSpPr/>
          <p:nvPr/>
        </p:nvSpPr>
        <p:spPr>
          <a:xfrm>
            <a:off x="626295" y="2010845"/>
            <a:ext cx="2148361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анализ интервью администрации 15</a:t>
            </a:r>
          </a:p>
        </p:txBody>
      </p:sp>
      <p:sp>
        <p:nvSpPr>
          <p:cNvPr id="21" name="Скругленный прямоугольник 20">
            <a:hlinkClick r:id="rId12" action="ppaction://hlinksldjump"/>
            <a:extLst>
              <a:ext uri="{FF2B5EF4-FFF2-40B4-BE49-F238E27FC236}">
                <a16:creationId xmlns="" xmlns:a16="http://schemas.microsoft.com/office/drawing/2014/main" id="{648F2C18-BA61-DB3F-DB4D-1EA65A153B41}"/>
              </a:ext>
            </a:extLst>
          </p:cNvPr>
          <p:cNvSpPr/>
          <p:nvPr/>
        </p:nvSpPr>
        <p:spPr>
          <a:xfrm>
            <a:off x="2877178" y="2010845"/>
            <a:ext cx="1370981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SWOT</a:t>
            </a:r>
            <a:r>
              <a:rPr lang="ru-RU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-анализ МО 16</a:t>
            </a:r>
            <a:endParaRPr lang="x-none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Скругленный прямоугольник 21">
            <a:hlinkClick r:id="rId13" action="ppaction://hlinksldjump"/>
            <a:extLst>
              <a:ext uri="{FF2B5EF4-FFF2-40B4-BE49-F238E27FC236}">
                <a16:creationId xmlns="" xmlns:a16="http://schemas.microsoft.com/office/drawing/2014/main" id="{63522826-007D-01A3-BD9A-211B308E4E21}"/>
              </a:ext>
            </a:extLst>
          </p:cNvPr>
          <p:cNvSpPr/>
          <p:nvPr/>
        </p:nvSpPr>
        <p:spPr>
          <a:xfrm>
            <a:off x="4347450" y="2010845"/>
            <a:ext cx="1114968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матрица БКГ 17</a:t>
            </a:r>
            <a:endParaRPr lang="x-none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Скругленный прямоугольник 23">
            <a:hlinkClick r:id="rId13" action="ppaction://hlinksldjump"/>
            <a:extLst>
              <a:ext uri="{FF2B5EF4-FFF2-40B4-BE49-F238E27FC236}">
                <a16:creationId xmlns="" xmlns:a16="http://schemas.microsoft.com/office/drawing/2014/main" id="{D962CB95-2F07-0A93-94AF-805D4F03CC79}"/>
              </a:ext>
            </a:extLst>
          </p:cNvPr>
          <p:cNvSpPr/>
          <p:nvPr/>
        </p:nvSpPr>
        <p:spPr>
          <a:xfrm>
            <a:off x="5561709" y="2010845"/>
            <a:ext cx="2184903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контент анализ социальных сетей 20</a:t>
            </a:r>
          </a:p>
        </p:txBody>
      </p:sp>
      <p:sp>
        <p:nvSpPr>
          <p:cNvPr id="25" name="Скругленный прямоугольник 24">
            <a:hlinkClick r:id="rId14" action="ppaction://hlinksldjump"/>
            <a:extLst>
              <a:ext uri="{FF2B5EF4-FFF2-40B4-BE49-F238E27FC236}">
                <a16:creationId xmlns="" xmlns:a16="http://schemas.microsoft.com/office/drawing/2014/main" id="{E2F83141-206C-9DF3-A2A1-1138F01FB8EF}"/>
              </a:ext>
            </a:extLst>
          </p:cNvPr>
          <p:cNvSpPr/>
          <p:nvPr/>
        </p:nvSpPr>
        <p:spPr>
          <a:xfrm>
            <a:off x="7845903" y="2010845"/>
            <a:ext cx="1934092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организационные проблемы 21</a:t>
            </a:r>
          </a:p>
        </p:txBody>
      </p:sp>
      <p:sp>
        <p:nvSpPr>
          <p:cNvPr id="26" name="Скругленный прямоугольник 25">
            <a:hlinkClick r:id="rId15" action="ppaction://hlinksldjump"/>
            <a:extLst>
              <a:ext uri="{FF2B5EF4-FFF2-40B4-BE49-F238E27FC236}">
                <a16:creationId xmlns="" xmlns:a16="http://schemas.microsoft.com/office/drawing/2014/main" id="{F896C2D5-EFB8-282D-5DC6-1BA4FA8FA03C}"/>
              </a:ext>
            </a:extLst>
          </p:cNvPr>
          <p:cNvSpPr/>
          <p:nvPr/>
        </p:nvSpPr>
        <p:spPr>
          <a:xfrm>
            <a:off x="626295" y="2372877"/>
            <a:ext cx="2106027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ТОП-действия администрации 22</a:t>
            </a:r>
          </a:p>
        </p:txBody>
      </p:sp>
      <p:sp>
        <p:nvSpPr>
          <p:cNvPr id="27" name="Скругленный прямоугольник 26">
            <a:hlinkClick r:id="rId16" action="ppaction://hlinksldjump"/>
            <a:extLst>
              <a:ext uri="{FF2B5EF4-FFF2-40B4-BE49-F238E27FC236}">
                <a16:creationId xmlns="" xmlns:a16="http://schemas.microsoft.com/office/drawing/2014/main" id="{C122DA99-B345-D5C4-6A61-4F561B654E46}"/>
              </a:ext>
            </a:extLst>
          </p:cNvPr>
          <p:cNvSpPr/>
          <p:nvPr/>
        </p:nvSpPr>
        <p:spPr>
          <a:xfrm>
            <a:off x="2829221" y="2372877"/>
            <a:ext cx="3289004" cy="273844"/>
          </a:xfrm>
          <a:prstGeom prst="roundRect">
            <a:avLst>
              <a:gd name="adj" fmla="val 50000"/>
            </a:avLst>
          </a:prstGeom>
          <a:noFill/>
          <a:ln>
            <a:solidFill>
              <a:srgbClr val="4756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механизмы реализации инвестиционного профиля 23</a:t>
            </a:r>
          </a:p>
        </p:txBody>
      </p:sp>
      <p:sp>
        <p:nvSpPr>
          <p:cNvPr id="28" name="Скругленный прямоугольник 27">
            <a:hlinkClick r:id="rId17" action="ppaction://hlinksldjump"/>
            <a:extLst>
              <a:ext uri="{FF2B5EF4-FFF2-40B4-BE49-F238E27FC236}">
                <a16:creationId xmlns="" xmlns:a16="http://schemas.microsoft.com/office/drawing/2014/main" id="{29CB1A23-A8E5-A885-CE49-DE27A6210219}"/>
              </a:ext>
            </a:extLst>
          </p:cNvPr>
          <p:cNvSpPr/>
          <p:nvPr/>
        </p:nvSpPr>
        <p:spPr>
          <a:xfrm>
            <a:off x="6198790" y="2372877"/>
            <a:ext cx="1741690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основные организации 24</a:t>
            </a:r>
          </a:p>
        </p:txBody>
      </p:sp>
      <p:sp>
        <p:nvSpPr>
          <p:cNvPr id="29" name="Скругленный прямоугольник 28">
            <a:hlinkClick r:id="rId18" action="ppaction://hlinksldjump"/>
            <a:extLst>
              <a:ext uri="{FF2B5EF4-FFF2-40B4-BE49-F238E27FC236}">
                <a16:creationId xmlns="" xmlns:a16="http://schemas.microsoft.com/office/drawing/2014/main" id="{2C2C6496-E405-0572-3A2E-0622CDBB04B7}"/>
              </a:ext>
            </a:extLst>
          </p:cNvPr>
          <p:cNvSpPr/>
          <p:nvPr/>
        </p:nvSpPr>
        <p:spPr>
          <a:xfrm>
            <a:off x="8038305" y="2372877"/>
            <a:ext cx="1741690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ключевые компетенции 25</a:t>
            </a:r>
          </a:p>
        </p:txBody>
      </p:sp>
      <p:sp>
        <p:nvSpPr>
          <p:cNvPr id="30" name="Скругленный прямоугольник 29">
            <a:hlinkClick r:id="rId19" action="ppaction://hlinksldjump"/>
            <a:extLst>
              <a:ext uri="{FF2B5EF4-FFF2-40B4-BE49-F238E27FC236}">
                <a16:creationId xmlns="" xmlns:a16="http://schemas.microsoft.com/office/drawing/2014/main" id="{9E42F679-B67E-2B36-9053-A009E24085BE}"/>
              </a:ext>
            </a:extLst>
          </p:cNvPr>
          <p:cNvSpPr/>
          <p:nvPr/>
        </p:nvSpPr>
        <p:spPr>
          <a:xfrm>
            <a:off x="2552258" y="2748230"/>
            <a:ext cx="2738112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реализуемые инвестиционные проекты 27</a:t>
            </a:r>
          </a:p>
        </p:txBody>
      </p:sp>
      <p:sp>
        <p:nvSpPr>
          <p:cNvPr id="31" name="Скругленный прямоугольник 30">
            <a:hlinkClick r:id="rId20" action="ppaction://hlinksldjump"/>
            <a:extLst>
              <a:ext uri="{FF2B5EF4-FFF2-40B4-BE49-F238E27FC236}">
                <a16:creationId xmlns="" xmlns:a16="http://schemas.microsoft.com/office/drawing/2014/main" id="{9E53BF86-1510-F8F5-9329-DC7C0BBD49F9}"/>
              </a:ext>
            </a:extLst>
          </p:cNvPr>
          <p:cNvSpPr/>
          <p:nvPr/>
        </p:nvSpPr>
        <p:spPr>
          <a:xfrm>
            <a:off x="5374357" y="2747210"/>
            <a:ext cx="1841976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инвестиционные ниши 28</a:t>
            </a:r>
          </a:p>
        </p:txBody>
      </p:sp>
      <p:sp>
        <p:nvSpPr>
          <p:cNvPr id="32" name="Скругленный прямоугольник 31">
            <a:hlinkClick r:id="rId21" action="ppaction://hlinksldjump"/>
            <a:extLst>
              <a:ext uri="{FF2B5EF4-FFF2-40B4-BE49-F238E27FC236}">
                <a16:creationId xmlns="" xmlns:a16="http://schemas.microsoft.com/office/drawing/2014/main" id="{323669C7-2326-A142-CBA6-D9335D6EB948}"/>
              </a:ext>
            </a:extLst>
          </p:cNvPr>
          <p:cNvSpPr/>
          <p:nvPr/>
        </p:nvSpPr>
        <p:spPr>
          <a:xfrm>
            <a:off x="7300321" y="2747191"/>
            <a:ext cx="2479674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прорывные инвестиционные идеи 30</a:t>
            </a:r>
          </a:p>
        </p:txBody>
      </p:sp>
      <p:sp>
        <p:nvSpPr>
          <p:cNvPr id="33" name="Скругленный прямоугольник 32">
            <a:hlinkClick r:id="rId22" action="ppaction://hlinksldjump"/>
            <a:extLst>
              <a:ext uri="{FF2B5EF4-FFF2-40B4-BE49-F238E27FC236}">
                <a16:creationId xmlns="" xmlns:a16="http://schemas.microsoft.com/office/drawing/2014/main" id="{30167278-D764-DCFC-2F5E-16D4076AD1D6}"/>
              </a:ext>
            </a:extLst>
          </p:cNvPr>
          <p:cNvSpPr/>
          <p:nvPr/>
        </p:nvSpPr>
        <p:spPr>
          <a:xfrm>
            <a:off x="626295" y="3126747"/>
            <a:ext cx="2414306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свободные инвестиционные площадки 31</a:t>
            </a:r>
          </a:p>
        </p:txBody>
      </p:sp>
      <p:sp>
        <p:nvSpPr>
          <p:cNvPr id="34" name="Скругленный прямоугольник 33">
            <a:hlinkClick r:id="rId15" action="ppaction://hlinksldjump"/>
            <a:extLst>
              <a:ext uri="{FF2B5EF4-FFF2-40B4-BE49-F238E27FC236}">
                <a16:creationId xmlns="" xmlns:a16="http://schemas.microsoft.com/office/drawing/2014/main" id="{C5F7063F-CAAD-7F9A-7DB5-AB1DA07FCC1E}"/>
              </a:ext>
            </a:extLst>
          </p:cNvPr>
          <p:cNvSpPr/>
          <p:nvPr/>
        </p:nvSpPr>
        <p:spPr>
          <a:xfrm>
            <a:off x="5105416" y="3124655"/>
            <a:ext cx="1594921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меры господдержки 33</a:t>
            </a:r>
          </a:p>
        </p:txBody>
      </p:sp>
      <p:sp>
        <p:nvSpPr>
          <p:cNvPr id="35" name="Скругленный прямоугольник 34">
            <a:hlinkClick r:id="rId20" action="ppaction://hlinksldjump"/>
            <a:extLst>
              <a:ext uri="{FF2B5EF4-FFF2-40B4-BE49-F238E27FC236}">
                <a16:creationId xmlns="" xmlns:a16="http://schemas.microsoft.com/office/drawing/2014/main" id="{9C10948B-9597-D731-360F-BF2BC1F5DD42}"/>
              </a:ext>
            </a:extLst>
          </p:cNvPr>
          <p:cNvSpPr/>
          <p:nvPr/>
        </p:nvSpPr>
        <p:spPr>
          <a:xfrm>
            <a:off x="6781167" y="3124655"/>
            <a:ext cx="2985649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предложение по корректировке мер поддержки 35</a:t>
            </a:r>
          </a:p>
        </p:txBody>
      </p:sp>
      <p:sp>
        <p:nvSpPr>
          <p:cNvPr id="36" name="Скругленный прямоугольник 35">
            <a:hlinkClick r:id="rId23" action="ppaction://hlinksldjump"/>
            <a:extLst>
              <a:ext uri="{FF2B5EF4-FFF2-40B4-BE49-F238E27FC236}">
                <a16:creationId xmlns="" xmlns:a16="http://schemas.microsoft.com/office/drawing/2014/main" id="{07ED793E-60D3-7110-D466-58E4E8ECE384}"/>
              </a:ext>
            </a:extLst>
          </p:cNvPr>
          <p:cNvSpPr/>
          <p:nvPr/>
        </p:nvSpPr>
        <p:spPr>
          <a:xfrm>
            <a:off x="626294" y="3505987"/>
            <a:ext cx="1615591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образ будущего МО 36</a:t>
            </a:r>
          </a:p>
        </p:txBody>
      </p:sp>
      <p:sp>
        <p:nvSpPr>
          <p:cNvPr id="37" name="Скругленный прямоугольник 36">
            <a:hlinkClick r:id="" action="ppaction://noaction"/>
            <a:extLst>
              <a:ext uri="{FF2B5EF4-FFF2-40B4-BE49-F238E27FC236}">
                <a16:creationId xmlns="" xmlns:a16="http://schemas.microsoft.com/office/drawing/2014/main" id="{47CB25E6-C738-DA08-23FB-0FEDD7D0C73A}"/>
              </a:ext>
            </a:extLst>
          </p:cNvPr>
          <p:cNvSpPr/>
          <p:nvPr/>
        </p:nvSpPr>
        <p:spPr>
          <a:xfrm>
            <a:off x="2329840" y="3513357"/>
            <a:ext cx="980605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контакты 37</a:t>
            </a:r>
          </a:p>
        </p:txBody>
      </p:sp>
      <p:sp>
        <p:nvSpPr>
          <p:cNvPr id="38" name="Скругленный прямоугольник 37">
            <a:hlinkClick r:id="" action="ppaction://noaction"/>
            <a:extLst>
              <a:ext uri="{FF2B5EF4-FFF2-40B4-BE49-F238E27FC236}">
                <a16:creationId xmlns="" xmlns:a16="http://schemas.microsoft.com/office/drawing/2014/main" id="{20F99971-D33B-3B10-6865-F7DD040B7BFD}"/>
              </a:ext>
            </a:extLst>
          </p:cNvPr>
          <p:cNvSpPr/>
          <p:nvPr/>
        </p:nvSpPr>
        <p:spPr>
          <a:xfrm>
            <a:off x="3398400" y="3513357"/>
            <a:ext cx="1151731" cy="273844"/>
          </a:xfrm>
          <a:prstGeom prst="roundRect">
            <a:avLst>
              <a:gd name="adj" fmla="val 50000"/>
            </a:avLst>
          </a:prstGeom>
          <a:noFill/>
          <a:ln>
            <a:solidFill>
              <a:srgbClr val="4756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приложения 41</a:t>
            </a:r>
          </a:p>
        </p:txBody>
      </p:sp>
      <p:sp>
        <p:nvSpPr>
          <p:cNvPr id="39" name="Скругленный прямоугольник 38">
            <a:hlinkClick r:id="" action="ppaction://noaction"/>
            <a:extLst>
              <a:ext uri="{FF2B5EF4-FFF2-40B4-BE49-F238E27FC236}">
                <a16:creationId xmlns="" xmlns:a16="http://schemas.microsoft.com/office/drawing/2014/main" id="{746F36A0-F46C-5E8C-2C05-CC75481F2D66}"/>
              </a:ext>
            </a:extLst>
          </p:cNvPr>
          <p:cNvSpPr/>
          <p:nvPr/>
        </p:nvSpPr>
        <p:spPr>
          <a:xfrm>
            <a:off x="4638086" y="3509973"/>
            <a:ext cx="1744913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цель и задачи проекта 42</a:t>
            </a:r>
          </a:p>
        </p:txBody>
      </p:sp>
      <p:sp>
        <p:nvSpPr>
          <p:cNvPr id="40" name="Скругленный прямоугольник 39">
            <a:hlinkClick r:id="" action="ppaction://noaction"/>
            <a:extLst>
              <a:ext uri="{FF2B5EF4-FFF2-40B4-BE49-F238E27FC236}">
                <a16:creationId xmlns="" xmlns:a16="http://schemas.microsoft.com/office/drawing/2014/main" id="{215A5C00-A6ED-D713-CB2D-4E74F2712BBF}"/>
              </a:ext>
            </a:extLst>
          </p:cNvPr>
          <p:cNvSpPr/>
          <p:nvPr/>
        </p:nvSpPr>
        <p:spPr>
          <a:xfrm>
            <a:off x="8499855" y="3509973"/>
            <a:ext cx="1266961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план работы 47</a:t>
            </a:r>
          </a:p>
        </p:txBody>
      </p:sp>
      <p:sp>
        <p:nvSpPr>
          <p:cNvPr id="41" name="Скругленный прямоугольник 40">
            <a:hlinkClick r:id="" action="ppaction://noaction"/>
            <a:extLst>
              <a:ext uri="{FF2B5EF4-FFF2-40B4-BE49-F238E27FC236}">
                <a16:creationId xmlns="" xmlns:a16="http://schemas.microsoft.com/office/drawing/2014/main" id="{FE88E413-F6A8-3703-A8DA-8A1FC8D94A1C}"/>
              </a:ext>
            </a:extLst>
          </p:cNvPr>
          <p:cNvSpPr/>
          <p:nvPr/>
        </p:nvSpPr>
        <p:spPr>
          <a:xfrm>
            <a:off x="626294" y="3885543"/>
            <a:ext cx="1858693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состав рабочей группы 48</a:t>
            </a:r>
          </a:p>
        </p:txBody>
      </p:sp>
      <p:sp>
        <p:nvSpPr>
          <p:cNvPr id="42" name="Скругленный прямоугольник 41">
            <a:hlinkClick r:id="" action="ppaction://noaction"/>
            <a:extLst>
              <a:ext uri="{FF2B5EF4-FFF2-40B4-BE49-F238E27FC236}">
                <a16:creationId xmlns="" xmlns:a16="http://schemas.microsoft.com/office/drawing/2014/main" id="{61103EC1-51AE-7FD0-C0E6-35CAAC3A4C4E}"/>
              </a:ext>
            </a:extLst>
          </p:cNvPr>
          <p:cNvSpPr/>
          <p:nvPr/>
        </p:nvSpPr>
        <p:spPr>
          <a:xfrm>
            <a:off x="2584093" y="3885543"/>
            <a:ext cx="2229492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направления сбора информации 54</a:t>
            </a:r>
          </a:p>
        </p:txBody>
      </p:sp>
      <p:sp>
        <p:nvSpPr>
          <p:cNvPr id="43" name="Скругленный прямоугольник 42">
            <a:hlinkClick r:id="" action="ppaction://noaction"/>
            <a:extLst>
              <a:ext uri="{FF2B5EF4-FFF2-40B4-BE49-F238E27FC236}">
                <a16:creationId xmlns="" xmlns:a16="http://schemas.microsoft.com/office/drawing/2014/main" id="{0593AFA2-BF90-2F96-3CB2-2948DF223DED}"/>
              </a:ext>
            </a:extLst>
          </p:cNvPr>
          <p:cNvSpPr/>
          <p:nvPr/>
        </p:nvSpPr>
        <p:spPr>
          <a:xfrm>
            <a:off x="4912691" y="3885543"/>
            <a:ext cx="2497947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выборка компаний для онлайн опроса 59</a:t>
            </a:r>
          </a:p>
        </p:txBody>
      </p:sp>
      <p:sp>
        <p:nvSpPr>
          <p:cNvPr id="44" name="Скругленный прямоугольник 43">
            <a:hlinkClick r:id="" action="ppaction://noaction"/>
            <a:extLst>
              <a:ext uri="{FF2B5EF4-FFF2-40B4-BE49-F238E27FC236}">
                <a16:creationId xmlns="" xmlns:a16="http://schemas.microsoft.com/office/drawing/2014/main" id="{D43737C4-CC63-83B0-259F-CAC3A55C4F6E}"/>
              </a:ext>
            </a:extLst>
          </p:cNvPr>
          <p:cNvSpPr/>
          <p:nvPr/>
        </p:nvSpPr>
        <p:spPr>
          <a:xfrm>
            <a:off x="7509745" y="3885543"/>
            <a:ext cx="2257071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география реализации продукции 60</a:t>
            </a:r>
          </a:p>
        </p:txBody>
      </p:sp>
      <p:sp>
        <p:nvSpPr>
          <p:cNvPr id="45" name="Скругленный прямоугольник 44">
            <a:hlinkClick r:id="" action="ppaction://noaction"/>
            <a:extLst>
              <a:ext uri="{FF2B5EF4-FFF2-40B4-BE49-F238E27FC236}">
                <a16:creationId xmlns="" xmlns:a16="http://schemas.microsoft.com/office/drawing/2014/main" id="{82B46855-0A56-8348-3E00-DFA19F7DCCA5}"/>
              </a:ext>
            </a:extLst>
          </p:cNvPr>
          <p:cNvSpPr/>
          <p:nvPr/>
        </p:nvSpPr>
        <p:spPr>
          <a:xfrm>
            <a:off x="626296" y="4264265"/>
            <a:ext cx="1615590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анализ опроса бизнеса 61</a:t>
            </a:r>
          </a:p>
        </p:txBody>
      </p:sp>
      <p:sp>
        <p:nvSpPr>
          <p:cNvPr id="51" name="Номер слайда 50">
            <a:extLst>
              <a:ext uri="{FF2B5EF4-FFF2-40B4-BE49-F238E27FC236}">
                <a16:creationId xmlns="" xmlns:a16="http://schemas.microsoft.com/office/drawing/2014/main" id="{44424661-66FD-8F93-DC83-63C5A9828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2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" name="Скругленный прямоугольник 75">
            <a:hlinkClick r:id="" action="ppaction://noaction"/>
            <a:extLst>
              <a:ext uri="{FF2B5EF4-FFF2-40B4-BE49-F238E27FC236}">
                <a16:creationId xmlns="" xmlns:a16="http://schemas.microsoft.com/office/drawing/2014/main" id="{B22060BD-0659-5DA3-652D-FDD80C7D6AFD}"/>
              </a:ext>
            </a:extLst>
          </p:cNvPr>
          <p:cNvSpPr/>
          <p:nvPr/>
        </p:nvSpPr>
        <p:spPr>
          <a:xfrm>
            <a:off x="6470954" y="3511499"/>
            <a:ext cx="1940945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методология разработки 43</a:t>
            </a:r>
          </a:p>
        </p:txBody>
      </p:sp>
      <p:sp>
        <p:nvSpPr>
          <p:cNvPr id="7" name="Скругленный прямоугольник 6">
            <a:hlinkClick r:id="rId24" action="ppaction://hlinksldjump"/>
            <a:extLst>
              <a:ext uri="{FF2B5EF4-FFF2-40B4-BE49-F238E27FC236}">
                <a16:creationId xmlns="" xmlns:a16="http://schemas.microsoft.com/office/drawing/2014/main" id="{2029B849-BBFE-D583-1092-C2F3C544AF93}"/>
              </a:ext>
            </a:extLst>
          </p:cNvPr>
          <p:cNvSpPr/>
          <p:nvPr/>
        </p:nvSpPr>
        <p:spPr>
          <a:xfrm>
            <a:off x="3121430" y="3124655"/>
            <a:ext cx="1903157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диагностическая карта МО </a:t>
            </a:r>
            <a:r>
              <a:rPr lang="x-none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32</a:t>
            </a:r>
          </a:p>
        </p:txBody>
      </p:sp>
      <p:sp>
        <p:nvSpPr>
          <p:cNvPr id="15" name="Скругленный прямоугольник 14">
            <a:hlinkClick r:id="rId15" action="ppaction://hlinksldjump"/>
            <a:extLst>
              <a:ext uri="{FF2B5EF4-FFF2-40B4-BE49-F238E27FC236}">
                <a16:creationId xmlns="" xmlns:a16="http://schemas.microsoft.com/office/drawing/2014/main" id="{795F0490-A705-4B6C-7CFA-B866052CC901}"/>
              </a:ext>
            </a:extLst>
          </p:cNvPr>
          <p:cNvSpPr/>
          <p:nvPr/>
        </p:nvSpPr>
        <p:spPr>
          <a:xfrm>
            <a:off x="626295" y="2747191"/>
            <a:ext cx="1841976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специализация округа 26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="" xmlns:a16="http://schemas.microsoft.com/office/drawing/2014/main" id="{5CED2FFE-BE20-C9FC-C4FE-C7A93E57A3E0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@ 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МАТЕРИАЛ ПОДГОТОВЛЕН ПРОЕКТНЫМ ОФИСОМ (НАИМЕНОВАНИЕ ВАШЕЙ ОРГАНИЗАЦИИ)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="" xmlns:a16="http://schemas.microsoft.com/office/drawing/2014/main" id="{B946CC3B-E7A5-5DAB-47AC-C99330C4DCF6}"/>
              </a:ext>
            </a:extLst>
          </p:cNvPr>
          <p:cNvSpPr txBox="1"/>
          <p:nvPr/>
        </p:nvSpPr>
        <p:spPr>
          <a:xfrm>
            <a:off x="627016" y="4880597"/>
            <a:ext cx="7145384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24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</a:t>
            </a:r>
            <a:r>
              <a:rPr lang="x-none" sz="2400">
                <a:latin typeface="Arial" panose="020B0604020202020204" pitchFamily="34" charset="0"/>
                <a:cs typeface="Arial" panose="020B0604020202020204" pitchFamily="34" charset="0"/>
              </a:rPr>
              <a:t>ПРОФИЛЬ 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МАЛОСЕРДОБИНСКОГО РАЙОНА ПЕНЗЕНСКОЙ ОБЛАСТИ</a:t>
            </a:r>
            <a:endParaRPr lang="x-none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Скругленный прямоугольник 2">
            <a:extLst>
              <a:ext uri="{FF2B5EF4-FFF2-40B4-BE49-F238E27FC236}">
                <a16:creationId xmlns="" xmlns:a16="http://schemas.microsoft.com/office/drawing/2014/main" id="{82AD1CC4-F5F3-D50B-AD27-5325F86B9A2D}"/>
              </a:ext>
            </a:extLst>
          </p:cNvPr>
          <p:cNvSpPr/>
          <p:nvPr/>
        </p:nvSpPr>
        <p:spPr>
          <a:xfrm>
            <a:off x="7613351" y="158307"/>
            <a:ext cx="2153465" cy="727622"/>
          </a:xfrm>
          <a:prstGeom prst="roundRect">
            <a:avLst>
              <a:gd name="adj" fmla="val 27462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720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Пензенская область</a:t>
            </a:r>
            <a:endParaRPr kumimoji="0" lang="x-none" sz="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Скругленный прямоугольник 9">
            <a:extLst>
              <a:ext uri="{FF2B5EF4-FFF2-40B4-BE49-F238E27FC236}">
                <a16:creationId xmlns="" xmlns:a16="http://schemas.microsoft.com/office/drawing/2014/main" id="{7FD2F0FA-09C3-9ABB-A3C2-00048CBF7399}"/>
              </a:ext>
            </a:extLst>
          </p:cNvPr>
          <p:cNvSpPr/>
          <p:nvPr/>
        </p:nvSpPr>
        <p:spPr>
          <a:xfrm>
            <a:off x="9039194" y="158307"/>
            <a:ext cx="727622" cy="727622"/>
          </a:xfrm>
          <a:prstGeom prst="roundRect">
            <a:avLst>
              <a:gd name="adj" fmla="val 28568"/>
            </a:avLst>
          </a:prstGeom>
          <a:solidFill>
            <a:srgbClr val="FEFEFE"/>
          </a:solidFill>
          <a:ln>
            <a:noFill/>
          </a:ln>
          <a:effectLst>
            <a:outerShdw blurRad="106087" sx="89633" sy="89633" algn="ctr" rotWithShape="0">
              <a:prstClr val="black">
                <a:alpha val="92292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48" name="Рисунок 47" descr="C:\Users\Admin\AppData\Local\Packages\Microsoft.Windows.Photos_8wekyb3d8bbwe\TempState\ShareServiceTempFolder\герб области.jpeg"/>
          <p:cNvPicPr/>
          <p:nvPr/>
        </p:nvPicPr>
        <p:blipFill>
          <a:blip r:embed="rId25"/>
          <a:srcRect/>
          <a:stretch>
            <a:fillRect/>
          </a:stretch>
        </p:blipFill>
        <p:spPr bwMode="auto">
          <a:xfrm>
            <a:off x="9105900" y="190500"/>
            <a:ext cx="557212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12003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>
            <a:extLst>
              <a:ext uri="{FF2B5EF4-FFF2-40B4-BE49-F238E27FC236}">
                <a16:creationId xmlns="" xmlns:a16="http://schemas.microsoft.com/office/drawing/2014/main" id="{62CA7548-6045-4ECD-4A16-A7415314D93C}"/>
              </a:ext>
            </a:extLst>
          </p:cNvPr>
          <p:cNvSpPr/>
          <p:nvPr/>
        </p:nvSpPr>
        <p:spPr>
          <a:xfrm>
            <a:off x="621668" y="4941668"/>
            <a:ext cx="5050516" cy="630000"/>
          </a:xfrm>
          <a:prstGeom prst="roundRect">
            <a:avLst>
              <a:gd name="adj" fmla="val 42003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3999" rtlCol="0" anchor="ctr"/>
          <a:lstStyle/>
          <a:p>
            <a:pPr lvl="0">
              <a:defRPr/>
            </a:pPr>
            <a:endParaRPr kumimoji="0" lang="ru-RU" sz="800" b="0" i="0" u="none" strike="noStrike" kern="1200" cap="none" spc="0" normalizeH="0" baseline="0" noProof="0" dirty="0" smtClean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lvl="0">
              <a:defRPr/>
            </a:pPr>
            <a:r>
              <a:rPr kumimoji="0" lang="ru-RU" sz="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Ознакомиться </a:t>
            </a: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 подробной информацией о площадках, точках подключения,          ресурсных мощностях, транспортной и инженерной инфраструктуре можно                          на </a:t>
            </a:r>
            <a:r>
              <a:rPr kumimoji="0" lang="ru-RU" sz="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сайте</a:t>
            </a:r>
            <a:r>
              <a:rPr kumimoji="0" lang="ru-RU" sz="800" b="0" i="0" u="none" strike="noStrike" kern="1200" cap="none" spc="0" normalizeH="0" noProof="0" dirty="0" smtClean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Администрации Малосердобинского района  (</a:t>
            </a:r>
            <a:r>
              <a:rPr lang="en-US" sz="8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https://mserdoba.pnzreg.ru</a:t>
            </a:r>
            <a:r>
              <a:rPr lang="en-US" sz="8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ru-RU" sz="8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kumimoji="0" lang="ru-RU" sz="800" b="0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Скругленный прямоугольник 7">
            <a:extLst>
              <a:ext uri="{FF2B5EF4-FFF2-40B4-BE49-F238E27FC236}">
                <a16:creationId xmlns="" xmlns:a16="http://schemas.microsoft.com/office/drawing/2014/main" id="{9EE9BF0B-A955-72BD-BF57-41E9CFEF29D7}"/>
              </a:ext>
            </a:extLst>
          </p:cNvPr>
          <p:cNvSpPr/>
          <p:nvPr/>
        </p:nvSpPr>
        <p:spPr>
          <a:xfrm>
            <a:off x="621667" y="5676970"/>
            <a:ext cx="5080393" cy="630000"/>
          </a:xfrm>
          <a:prstGeom prst="roundRect">
            <a:avLst>
              <a:gd name="adj" fmla="val 42003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3999" rtlCol="0" anchor="ctr"/>
          <a:lstStyle/>
          <a:p>
            <a:pPr lvl="0">
              <a:defRPr/>
            </a:pPr>
            <a:endParaRPr kumimoji="0" lang="ru-RU" sz="800" b="0" i="0" u="none" strike="noStrike" kern="1200" cap="none" spc="0" normalizeH="0" baseline="0" noProof="0" dirty="0" smtClean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lvl="0">
              <a:defRPr/>
            </a:pPr>
            <a:r>
              <a:rPr kumimoji="0" lang="ru-RU" sz="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Ознакомиться </a:t>
            </a: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 реестром муниципального имущества в округе можно                                 на сайте </a:t>
            </a:r>
            <a:r>
              <a:rPr kumimoji="0" lang="ru-RU" sz="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Администрации Колышлейского района </a:t>
            </a:r>
            <a:r>
              <a:rPr kumimoji="0" lang="ru-RU" sz="800" b="0" i="0" u="none" strike="noStrike" kern="1200" cap="none" spc="0" normalizeH="0" noProof="0" dirty="0" smtClean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</a:t>
            </a:r>
            <a:r>
              <a:rPr lang="en-US" sz="8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https</a:t>
            </a:r>
            <a:r>
              <a:rPr lang="en-US" sz="8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:/mserdoba.pnzreg.ru/</a:t>
            </a:r>
            <a:r>
              <a:rPr lang="ru-RU" sz="8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lvl="0">
              <a:defRPr/>
            </a:pPr>
            <a:r>
              <a:rPr kumimoji="0" lang="ru-RU" sz="800" b="0" i="0" u="none" strike="noStrike" kern="1200" cap="none" spc="0" normalizeH="0" noProof="0" dirty="0" smtClean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endParaRPr kumimoji="0" lang="ru-RU" sz="800" b="1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77" name="Рисунок 176" descr="Протекающий кран со сплошной заливкой">
            <a:extLst>
              <a:ext uri="{FF2B5EF4-FFF2-40B4-BE49-F238E27FC236}">
                <a16:creationId xmlns="" xmlns:a16="http://schemas.microsoft.com/office/drawing/2014/main" id="{CA8B5039-688D-6BC4-F5B2-17D48DBC27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53271" y="3444677"/>
            <a:ext cx="360000" cy="360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912D699B-3924-518D-6259-49B5096496FC}"/>
              </a:ext>
            </a:extLst>
          </p:cNvPr>
          <p:cNvSpPr txBox="1"/>
          <p:nvPr/>
        </p:nvSpPr>
        <p:spPr>
          <a:xfrm>
            <a:off x="627016" y="550177"/>
            <a:ext cx="5927788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СВОБОДНЫЕ ИНВЕСТИЦИОННЫЕ ПЛОЩАДКИ</a:t>
            </a: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=""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627016" y="163628"/>
            <a:ext cx="2320959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свободные инвестиционные площадки</a:t>
            </a:r>
            <a:endParaRPr lang="x-none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Номер слайда 50">
            <a:extLst>
              <a:ext uri="{FF2B5EF4-FFF2-40B4-BE49-F238E27FC236}">
                <a16:creationId xmlns="" xmlns:a16="http://schemas.microsoft.com/office/drawing/2014/main" id="{44424661-66FD-8F93-DC83-63C5A9828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20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Скругленный прямоугольник 5">
            <a:extLst>
              <a:ext uri="{FF2B5EF4-FFF2-40B4-BE49-F238E27FC236}">
                <a16:creationId xmlns="" xmlns:a16="http://schemas.microsoft.com/office/drawing/2014/main" id="{9B83FABD-A56B-D9B1-C69E-50C46E0F43F7}"/>
              </a:ext>
            </a:extLst>
          </p:cNvPr>
          <p:cNvSpPr/>
          <p:nvPr/>
        </p:nvSpPr>
        <p:spPr>
          <a:xfrm>
            <a:off x="635641" y="1410174"/>
            <a:ext cx="5045169" cy="1253923"/>
          </a:xfrm>
          <a:prstGeom prst="roundRect">
            <a:avLst>
              <a:gd name="adj" fmla="val 22570"/>
            </a:avLst>
          </a:prstGeom>
          <a:solidFill>
            <a:srgbClr val="4756A0"/>
          </a:solidFill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5" name="TextBox 44">
            <a:extLst>
              <a:ext uri="{FF2B5EF4-FFF2-40B4-BE49-F238E27FC236}">
                <a16:creationId xmlns="" xmlns:a16="http://schemas.microsoft.com/office/drawing/2014/main" id="{59B17874-7392-F85E-5379-718FAA06C17E}"/>
              </a:ext>
            </a:extLst>
          </p:cNvPr>
          <p:cNvSpPr txBox="1"/>
          <p:nvPr/>
        </p:nvSpPr>
        <p:spPr>
          <a:xfrm>
            <a:off x="6343567" y="5537887"/>
            <a:ext cx="1269663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700" b="1" spc="-3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количество свободных инвестиционных площадок 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="" xmlns:a16="http://schemas.microsoft.com/office/drawing/2014/main" id="{7262B2B9-CDF1-28C2-513A-ADBE8D9D5522}"/>
              </a:ext>
            </a:extLst>
          </p:cNvPr>
          <p:cNvSpPr txBox="1"/>
          <p:nvPr/>
        </p:nvSpPr>
        <p:spPr>
          <a:xfrm>
            <a:off x="8358875" y="5533294"/>
            <a:ext cx="1393223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700" b="1" spc="-3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объекты газоснабжения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="" xmlns:a16="http://schemas.microsoft.com/office/drawing/2014/main" id="{70BCAE04-B8CB-BA7A-9570-46EBF00DFEB3}"/>
              </a:ext>
            </a:extLst>
          </p:cNvPr>
          <p:cNvSpPr txBox="1"/>
          <p:nvPr/>
        </p:nvSpPr>
        <p:spPr>
          <a:xfrm>
            <a:off x="8358876" y="5762632"/>
            <a:ext cx="1324968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700" b="1" spc="-3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объекты электроснабжения</a:t>
            </a:r>
          </a:p>
        </p:txBody>
      </p:sp>
      <p:pic>
        <p:nvPicPr>
          <p:cNvPr id="84" name="Рисунок 83" descr="Маркер со сплошной заливкой">
            <a:extLst>
              <a:ext uri="{FF2B5EF4-FFF2-40B4-BE49-F238E27FC236}">
                <a16:creationId xmlns="" xmlns:a16="http://schemas.microsoft.com/office/drawing/2014/main" id="{72083DFE-EDD9-273A-911A-529160DD2C2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329080" y="3214360"/>
            <a:ext cx="180000" cy="180000"/>
          </a:xfrm>
          <a:prstGeom prst="rect">
            <a:avLst/>
          </a:prstGeom>
        </p:spPr>
      </p:pic>
      <p:sp>
        <p:nvSpPr>
          <p:cNvPr id="4" name="Овал 3">
            <a:extLst>
              <a:ext uri="{FF2B5EF4-FFF2-40B4-BE49-F238E27FC236}">
                <a16:creationId xmlns="" xmlns:a16="http://schemas.microsoft.com/office/drawing/2014/main" id="{3A9B2723-88E7-A952-51F4-C32FCFC650A2}"/>
              </a:ext>
            </a:extLst>
          </p:cNvPr>
          <p:cNvSpPr/>
          <p:nvPr/>
        </p:nvSpPr>
        <p:spPr>
          <a:xfrm>
            <a:off x="6024876" y="5568490"/>
            <a:ext cx="180000" cy="180000"/>
          </a:xfrm>
          <a:prstGeom prst="ellipse">
            <a:avLst/>
          </a:prstGeom>
          <a:solidFill>
            <a:schemeClr val="bg1"/>
          </a:solidFill>
          <a:ln>
            <a:solidFill>
              <a:srgbClr val="4756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198000" rtlCol="0" anchor="t"/>
          <a:lstStyle/>
          <a:p>
            <a:pPr algn="ctr"/>
            <a:r>
              <a:rPr lang="x-none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</p:txBody>
      </p:sp>
      <p:pic>
        <p:nvPicPr>
          <p:cNvPr id="25" name="Рисунок 24" descr="Электрическая опора со сплошной заливкой">
            <a:extLst>
              <a:ext uri="{FF2B5EF4-FFF2-40B4-BE49-F238E27FC236}">
                <a16:creationId xmlns="" xmlns:a16="http://schemas.microsoft.com/office/drawing/2014/main" id="{470D18D5-491B-7E76-5E16-58B42C771EA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052695" y="5726493"/>
            <a:ext cx="180000" cy="180000"/>
          </a:xfrm>
          <a:prstGeom prst="rect">
            <a:avLst/>
          </a:prstGeom>
        </p:spPr>
      </p:pic>
      <p:pic>
        <p:nvPicPr>
          <p:cNvPr id="117" name="Рисунок 116" descr="Огонь со сплошной заливкой">
            <a:extLst>
              <a:ext uri="{FF2B5EF4-FFF2-40B4-BE49-F238E27FC236}">
                <a16:creationId xmlns="" xmlns:a16="http://schemas.microsoft.com/office/drawing/2014/main" id="{9C1A38E6-F04C-2B65-CF66-222FB2F71AC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=""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8047266" y="5501155"/>
            <a:ext cx="180000" cy="180000"/>
          </a:xfrm>
          <a:prstGeom prst="rect">
            <a:avLst/>
          </a:prstGeom>
        </p:spPr>
      </p:pic>
      <p:sp>
        <p:nvSpPr>
          <p:cNvPr id="123" name="Скругленный прямоугольник 122">
            <a:extLst>
              <a:ext uri="{FF2B5EF4-FFF2-40B4-BE49-F238E27FC236}">
                <a16:creationId xmlns="" xmlns:a16="http://schemas.microsoft.com/office/drawing/2014/main" id="{ED5127D8-F80B-2E74-96D7-6C60603119FC}"/>
              </a:ext>
            </a:extLst>
          </p:cNvPr>
          <p:cNvSpPr/>
          <p:nvPr/>
        </p:nvSpPr>
        <p:spPr>
          <a:xfrm>
            <a:off x="621668" y="2760771"/>
            <a:ext cx="5050516" cy="2075596"/>
          </a:xfrm>
          <a:prstGeom prst="roundRect">
            <a:avLst>
              <a:gd name="adj" fmla="val 12524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25" name="TextBox 124">
            <a:extLst>
              <a:ext uri="{FF2B5EF4-FFF2-40B4-BE49-F238E27FC236}">
                <a16:creationId xmlns="" xmlns:a16="http://schemas.microsoft.com/office/drawing/2014/main" id="{1D28A327-E730-2B92-6BD0-2BE87DFA2691}"/>
              </a:ext>
            </a:extLst>
          </p:cNvPr>
          <p:cNvSpPr txBox="1"/>
          <p:nvPr/>
        </p:nvSpPr>
        <p:spPr>
          <a:xfrm>
            <a:off x="622937" y="3002834"/>
            <a:ext cx="5049247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ТАРИФЫ</a:t>
            </a:r>
            <a:endParaRPr lang="x-none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6" name="TextBox 125">
            <a:extLst>
              <a:ext uri="{FF2B5EF4-FFF2-40B4-BE49-F238E27FC236}">
                <a16:creationId xmlns="" xmlns:a16="http://schemas.microsoft.com/office/drawing/2014/main" id="{E6D9E1F9-3174-97AD-989C-6D9ADCBE2F71}"/>
              </a:ext>
            </a:extLst>
          </p:cNvPr>
          <p:cNvSpPr txBox="1"/>
          <p:nvPr/>
        </p:nvSpPr>
        <p:spPr>
          <a:xfrm flipH="1">
            <a:off x="1889184" y="1582759"/>
            <a:ext cx="345056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x-none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7" name="TextBox 126">
            <a:extLst>
              <a:ext uri="{FF2B5EF4-FFF2-40B4-BE49-F238E27FC236}">
                <a16:creationId xmlns="" xmlns:a16="http://schemas.microsoft.com/office/drawing/2014/main" id="{58C2C973-5563-55D5-F202-5DA06EA91736}"/>
              </a:ext>
            </a:extLst>
          </p:cNvPr>
          <p:cNvSpPr txBox="1"/>
          <p:nvPr/>
        </p:nvSpPr>
        <p:spPr>
          <a:xfrm>
            <a:off x="1259458" y="2026446"/>
            <a:ext cx="2018580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ИНВЕСТИЦИОННЫЕ</a:t>
            </a:r>
          </a:p>
          <a:p>
            <a:r>
              <a:rPr lang="ru-RU" sz="11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ПЛОЩАДКИ</a:t>
            </a:r>
            <a:endParaRPr lang="x-none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37" name="Прямая соединительная линия 136">
            <a:extLst>
              <a:ext uri="{FF2B5EF4-FFF2-40B4-BE49-F238E27FC236}">
                <a16:creationId xmlns="" xmlns:a16="http://schemas.microsoft.com/office/drawing/2014/main" id="{232EBB5B-D463-93FE-88A2-B246377A86B1}"/>
              </a:ext>
            </a:extLst>
          </p:cNvPr>
          <p:cNvCxnSpPr>
            <a:cxnSpLocks/>
          </p:cNvCxnSpPr>
          <p:nvPr/>
        </p:nvCxnSpPr>
        <p:spPr>
          <a:xfrm>
            <a:off x="3270704" y="1600649"/>
            <a:ext cx="0" cy="855719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8" name="TextBox 137">
            <a:extLst>
              <a:ext uri="{FF2B5EF4-FFF2-40B4-BE49-F238E27FC236}">
                <a16:creationId xmlns="" xmlns:a16="http://schemas.microsoft.com/office/drawing/2014/main" id="{988ACE5A-6D1B-F8A8-DF02-1D7D941D0CDF}"/>
              </a:ext>
            </a:extLst>
          </p:cNvPr>
          <p:cNvSpPr txBox="1"/>
          <p:nvPr/>
        </p:nvSpPr>
        <p:spPr>
          <a:xfrm>
            <a:off x="3394224" y="1733910"/>
            <a:ext cx="242717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ru-RU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9" name="TextBox 138">
            <a:extLst>
              <a:ext uri="{FF2B5EF4-FFF2-40B4-BE49-F238E27FC236}">
                <a16:creationId xmlns="" xmlns:a16="http://schemas.microsoft.com/office/drawing/2014/main" id="{30D9C8C4-A496-33F2-C518-0068D65EEB43}"/>
              </a:ext>
            </a:extLst>
          </p:cNvPr>
          <p:cNvSpPr txBox="1"/>
          <p:nvPr/>
        </p:nvSpPr>
        <p:spPr>
          <a:xfrm>
            <a:off x="3670709" y="1797084"/>
            <a:ext cx="2354167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Greenfield </a:t>
            </a:r>
            <a:r>
              <a:rPr lang="ru-RU" sz="11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ов</a:t>
            </a:r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40" name="TextBox 139">
            <a:extLst>
              <a:ext uri="{FF2B5EF4-FFF2-40B4-BE49-F238E27FC236}">
                <a16:creationId xmlns="" xmlns:a16="http://schemas.microsoft.com/office/drawing/2014/main" id="{E28CB67B-99F6-62CC-86C1-A8ABE0B7D973}"/>
              </a:ext>
            </a:extLst>
          </p:cNvPr>
          <p:cNvSpPr txBox="1"/>
          <p:nvPr/>
        </p:nvSpPr>
        <p:spPr>
          <a:xfrm>
            <a:off x="3437634" y="2243613"/>
            <a:ext cx="155897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41" name="TextBox 140">
            <a:extLst>
              <a:ext uri="{FF2B5EF4-FFF2-40B4-BE49-F238E27FC236}">
                <a16:creationId xmlns="" xmlns:a16="http://schemas.microsoft.com/office/drawing/2014/main" id="{905818B8-E10D-8BD3-4D88-DBED1EE7520E}"/>
              </a:ext>
            </a:extLst>
          </p:cNvPr>
          <p:cNvSpPr txBox="1"/>
          <p:nvPr/>
        </p:nvSpPr>
        <p:spPr>
          <a:xfrm>
            <a:off x="3670709" y="2287087"/>
            <a:ext cx="2354167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" sz="11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Brownfield'a</a:t>
            </a:r>
            <a:endParaRPr lang="ru-RU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6" name="TextBox 155">
            <a:extLst>
              <a:ext uri="{FF2B5EF4-FFF2-40B4-BE49-F238E27FC236}">
                <a16:creationId xmlns="" xmlns:a16="http://schemas.microsoft.com/office/drawing/2014/main" id="{48F919B7-90B8-C9E2-4B26-E6EE9FAC0F10}"/>
              </a:ext>
            </a:extLst>
          </p:cNvPr>
          <p:cNvSpPr txBox="1"/>
          <p:nvPr/>
        </p:nvSpPr>
        <p:spPr>
          <a:xfrm>
            <a:off x="1168749" y="3355675"/>
            <a:ext cx="1638864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49,41 </a:t>
            </a:r>
            <a:r>
              <a:rPr lang="ru-RU" sz="11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руб.</a:t>
            </a:r>
          </a:p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холодная вода (м3)</a:t>
            </a:r>
          </a:p>
        </p:txBody>
      </p:sp>
      <p:sp>
        <p:nvSpPr>
          <p:cNvPr id="160" name="TextBox 159">
            <a:extLst>
              <a:ext uri="{FF2B5EF4-FFF2-40B4-BE49-F238E27FC236}">
                <a16:creationId xmlns="" xmlns:a16="http://schemas.microsoft.com/office/drawing/2014/main" id="{EA739D09-46B0-1DCC-5AF6-CC88281C6D1B}"/>
              </a:ext>
            </a:extLst>
          </p:cNvPr>
          <p:cNvSpPr txBox="1"/>
          <p:nvPr/>
        </p:nvSpPr>
        <p:spPr>
          <a:xfrm>
            <a:off x="3561826" y="3343641"/>
            <a:ext cx="1638864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9,50 </a:t>
            </a:r>
            <a:r>
              <a:rPr lang="ru-RU" sz="11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руб.</a:t>
            </a:r>
          </a:p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природный газ (м3)</a:t>
            </a:r>
          </a:p>
        </p:txBody>
      </p:sp>
      <p:sp>
        <p:nvSpPr>
          <p:cNvPr id="162" name="TextBox 161">
            <a:extLst>
              <a:ext uri="{FF2B5EF4-FFF2-40B4-BE49-F238E27FC236}">
                <a16:creationId xmlns="" xmlns:a16="http://schemas.microsoft.com/office/drawing/2014/main" id="{2C4EF67B-79D6-EF4B-9677-0966A8E74B66}"/>
              </a:ext>
            </a:extLst>
          </p:cNvPr>
          <p:cNvSpPr txBox="1"/>
          <p:nvPr/>
        </p:nvSpPr>
        <p:spPr>
          <a:xfrm>
            <a:off x="3561826" y="4071667"/>
            <a:ext cx="1922274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10,10 </a:t>
            </a:r>
            <a:r>
              <a:rPr lang="ru-RU" sz="11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руб.</a:t>
            </a:r>
          </a:p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электроэнергия (кВт ч.)</a:t>
            </a:r>
          </a:p>
        </p:txBody>
      </p:sp>
      <p:pic>
        <p:nvPicPr>
          <p:cNvPr id="171" name="Рисунок 170" descr="Интернет со сплошной заливкой">
            <a:extLst>
              <a:ext uri="{FF2B5EF4-FFF2-40B4-BE49-F238E27FC236}">
                <a16:creationId xmlns="" xmlns:a16="http://schemas.microsoft.com/office/drawing/2014/main" id="{00F6B643-AEC0-8141-3916-0C9E8889ACB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=""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753270" y="5079738"/>
            <a:ext cx="360000" cy="360000"/>
          </a:xfrm>
          <a:prstGeom prst="rect">
            <a:avLst/>
          </a:prstGeom>
        </p:spPr>
      </p:pic>
      <p:pic>
        <p:nvPicPr>
          <p:cNvPr id="172" name="Рисунок 171" descr="Интернет со сплошной заливкой">
            <a:extLst>
              <a:ext uri="{FF2B5EF4-FFF2-40B4-BE49-F238E27FC236}">
                <a16:creationId xmlns="" xmlns:a16="http://schemas.microsoft.com/office/drawing/2014/main" id="{2384CCAE-E434-A850-0F75-819F1F8ACA7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=""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753270" y="5811969"/>
            <a:ext cx="360000" cy="360000"/>
          </a:xfrm>
          <a:prstGeom prst="rect">
            <a:avLst/>
          </a:prstGeom>
        </p:spPr>
      </p:pic>
      <p:pic>
        <p:nvPicPr>
          <p:cNvPr id="173" name="Рисунок 172" descr="Электрическая опора со сплошной заливкой">
            <a:extLst>
              <a:ext uri="{FF2B5EF4-FFF2-40B4-BE49-F238E27FC236}">
                <a16:creationId xmlns="" xmlns:a16="http://schemas.microsoft.com/office/drawing/2014/main" id="{FEA428CD-D6DA-61F4-7EBB-968108BFDB6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086738" y="4057152"/>
            <a:ext cx="360000" cy="360000"/>
          </a:xfrm>
          <a:prstGeom prst="rect">
            <a:avLst/>
          </a:prstGeom>
        </p:spPr>
      </p:pic>
      <p:pic>
        <p:nvPicPr>
          <p:cNvPr id="174" name="Рисунок 173" descr="Огонь со сплошной заливкой">
            <a:extLst>
              <a:ext uri="{FF2B5EF4-FFF2-40B4-BE49-F238E27FC236}">
                <a16:creationId xmlns="" xmlns:a16="http://schemas.microsoft.com/office/drawing/2014/main" id="{4E6702C2-FCBA-D354-8453-B85C8EB372E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=""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3138496" y="3311961"/>
            <a:ext cx="360000" cy="360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FA573855-2890-5E85-14C0-7DA28851F63A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</a:t>
            </a:r>
            <a:r>
              <a:rPr lang="x-none" sz="800">
                <a:latin typeface="Arial" panose="020B0604020202020204" pitchFamily="34" charset="0"/>
                <a:cs typeface="Arial" panose="020B0604020202020204" pitchFamily="34" charset="0"/>
              </a:rPr>
              <a:t>ПРОФИЛЬ 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МАЛОСЕРДОБИНСКОГО РАЙОНА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8">
            <a:duotone>
              <a:prstClr val="black"/>
              <a:schemeClr val="accent1">
                <a:lumMod val="20000"/>
                <a:lumOff val="8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5" y="1374375"/>
            <a:ext cx="2921869" cy="342619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2628203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4FC70EFB-A1FF-D561-3A63-16A2697A6C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Скругленный прямоугольник 29">
            <a:extLst>
              <a:ext uri="{FF2B5EF4-FFF2-40B4-BE49-F238E27FC236}">
                <a16:creationId xmlns="" xmlns:a16="http://schemas.microsoft.com/office/drawing/2014/main" id="{B9D1D969-8F86-E80D-DECA-A11A5C6E5076}"/>
              </a:ext>
            </a:extLst>
          </p:cNvPr>
          <p:cNvSpPr/>
          <p:nvPr/>
        </p:nvSpPr>
        <p:spPr>
          <a:xfrm>
            <a:off x="627016" y="1401546"/>
            <a:ext cx="2195999" cy="775597"/>
          </a:xfrm>
          <a:prstGeom prst="roundRect">
            <a:avLst>
              <a:gd name="adj" fmla="val 32405"/>
            </a:avLst>
          </a:prstGeom>
          <a:noFill/>
          <a:ln>
            <a:solidFill>
              <a:srgbClr val="D1D1D1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C40C01CA-C287-89F8-7489-147F18CBED12}"/>
              </a:ext>
            </a:extLst>
          </p:cNvPr>
          <p:cNvSpPr txBox="1"/>
          <p:nvPr/>
        </p:nvSpPr>
        <p:spPr>
          <a:xfrm>
            <a:off x="627016" y="550177"/>
            <a:ext cx="9160580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ДИАГНОСТИЧЕСКАЯ КАРТА МО ПО РАБОТЕ                                С ИНВЕСТОРАМИ И МЕХАНИЗМ РАБОТЬ</a:t>
            </a:r>
            <a:r>
              <a:rPr lang="en" sz="2400" b="1" dirty="0"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С НИМИ</a:t>
            </a:r>
            <a:endParaRPr lang="x-none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Скругленный прямоугольник 5">
            <a:extLst>
              <a:ext uri="{FF2B5EF4-FFF2-40B4-BE49-F238E27FC236}">
                <a16:creationId xmlns="" xmlns:a16="http://schemas.microsoft.com/office/drawing/2014/main" id="{CCC73B85-D007-B69D-B706-5E327344A476}"/>
              </a:ext>
            </a:extLst>
          </p:cNvPr>
          <p:cNvSpPr/>
          <p:nvPr/>
        </p:nvSpPr>
        <p:spPr>
          <a:xfrm>
            <a:off x="627016" y="163628"/>
            <a:ext cx="1586795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методология разработки</a:t>
            </a:r>
            <a:endParaRPr lang="x-none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Номер слайда 50">
            <a:extLst>
              <a:ext uri="{FF2B5EF4-FFF2-40B4-BE49-F238E27FC236}">
                <a16:creationId xmlns="" xmlns:a16="http://schemas.microsoft.com/office/drawing/2014/main" id="{3357558C-0A85-0117-46FB-F329604FB2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21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="" xmlns:a16="http://schemas.microsoft.com/office/drawing/2014/main" id="{FC460D8B-A2D5-EB35-FFCE-B53F28685B34}"/>
              </a:ext>
            </a:extLst>
          </p:cNvPr>
          <p:cNvSpPr/>
          <p:nvPr/>
        </p:nvSpPr>
        <p:spPr>
          <a:xfrm>
            <a:off x="2954593" y="1401546"/>
            <a:ext cx="3348000" cy="775597"/>
          </a:xfrm>
          <a:prstGeom prst="roundRect">
            <a:avLst>
              <a:gd name="adj" fmla="val 33100"/>
            </a:avLst>
          </a:prstGeom>
          <a:solidFill>
            <a:srgbClr val="B1C1E4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КАК ЕСТЬ</a:t>
            </a:r>
            <a:endParaRPr kumimoji="0" lang="x-none" sz="11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Скругленный прямоугольник 3">
            <a:extLst>
              <a:ext uri="{FF2B5EF4-FFF2-40B4-BE49-F238E27FC236}">
                <a16:creationId xmlns="" xmlns:a16="http://schemas.microsoft.com/office/drawing/2014/main" id="{5C391C53-720A-96BE-9A55-A777FD939A6A}"/>
              </a:ext>
            </a:extLst>
          </p:cNvPr>
          <p:cNvSpPr/>
          <p:nvPr/>
        </p:nvSpPr>
        <p:spPr>
          <a:xfrm>
            <a:off x="620407" y="2283851"/>
            <a:ext cx="2194814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ИНФОРМИРОВАНИЕ ИНВЕСТОРОВ            И ПРЕДПРИНИМАТЕЛЕИ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Скругленный прямоугольник 13">
            <a:extLst>
              <a:ext uri="{FF2B5EF4-FFF2-40B4-BE49-F238E27FC236}">
                <a16:creationId xmlns="" xmlns:a16="http://schemas.microsoft.com/office/drawing/2014/main" id="{3263EEAE-FEDF-4B38-6170-68E3C9246E3B}"/>
              </a:ext>
            </a:extLst>
          </p:cNvPr>
          <p:cNvSpPr/>
          <p:nvPr/>
        </p:nvSpPr>
        <p:spPr>
          <a:xfrm>
            <a:off x="620406" y="2876559"/>
            <a:ext cx="2195999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РАСПРЕДЕЛЕНИЕ ПЛОЩАДОК 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Скругленный прямоугольник 14">
            <a:extLst>
              <a:ext uri="{FF2B5EF4-FFF2-40B4-BE49-F238E27FC236}">
                <a16:creationId xmlns="" xmlns:a16="http://schemas.microsoft.com/office/drawing/2014/main" id="{4C6DBF16-191C-434B-8D6E-FE514DDE4EBC}"/>
              </a:ext>
            </a:extLst>
          </p:cNvPr>
          <p:cNvSpPr/>
          <p:nvPr/>
        </p:nvSpPr>
        <p:spPr>
          <a:xfrm>
            <a:off x="620406" y="3469267"/>
            <a:ext cx="2195999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tlCol="0" anchor="ctr"/>
          <a:lstStyle/>
          <a:p>
            <a:pPr algn="ctr"/>
            <a:endParaRPr lang="x-none"/>
          </a:p>
        </p:txBody>
      </p:sp>
      <p:sp>
        <p:nvSpPr>
          <p:cNvPr id="17" name="Скругленный прямоугольник 16">
            <a:extLst>
              <a:ext uri="{FF2B5EF4-FFF2-40B4-BE49-F238E27FC236}">
                <a16:creationId xmlns="" xmlns:a16="http://schemas.microsoft.com/office/drawing/2014/main" id="{6883FA95-A71D-29DF-60BE-FAF5B0A60D5C}"/>
              </a:ext>
            </a:extLst>
          </p:cNvPr>
          <p:cNvSpPr/>
          <p:nvPr/>
        </p:nvSpPr>
        <p:spPr>
          <a:xfrm>
            <a:off x="620406" y="4061975"/>
            <a:ext cx="2195999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tlCol="0" anchor="ctr"/>
          <a:lstStyle/>
          <a:p>
            <a:pPr algn="ctr"/>
            <a:endParaRPr lang="x-none"/>
          </a:p>
        </p:txBody>
      </p:sp>
      <p:sp>
        <p:nvSpPr>
          <p:cNvPr id="21" name="Скругленный прямоугольник 20">
            <a:extLst>
              <a:ext uri="{FF2B5EF4-FFF2-40B4-BE49-F238E27FC236}">
                <a16:creationId xmlns="" xmlns:a16="http://schemas.microsoft.com/office/drawing/2014/main" id="{CFD6CE53-58D8-A966-7A1A-4AA928A9B291}"/>
              </a:ext>
            </a:extLst>
          </p:cNvPr>
          <p:cNvSpPr/>
          <p:nvPr/>
        </p:nvSpPr>
        <p:spPr>
          <a:xfrm>
            <a:off x="620406" y="4654683"/>
            <a:ext cx="2195999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РЕШЕНИЕ И УСКОРЕНИЕ РАССМОТРЕНИЯ АДМИНИСТРАТИВНЫХ ВОПРОСОВ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" name="Скругленный прямоугольник 21">
            <a:extLst>
              <a:ext uri="{FF2B5EF4-FFF2-40B4-BE49-F238E27FC236}">
                <a16:creationId xmlns="" xmlns:a16="http://schemas.microsoft.com/office/drawing/2014/main" id="{C4784D0C-C0E6-CDCD-9856-24BA243718F6}"/>
              </a:ext>
            </a:extLst>
          </p:cNvPr>
          <p:cNvSpPr/>
          <p:nvPr/>
        </p:nvSpPr>
        <p:spPr>
          <a:xfrm>
            <a:off x="620406" y="5247391"/>
            <a:ext cx="2195999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tlCol="0" anchor="ctr"/>
          <a:lstStyle/>
          <a:p>
            <a:pPr algn="ctr"/>
            <a:endParaRPr lang="x-none"/>
          </a:p>
        </p:txBody>
      </p:sp>
      <p:sp>
        <p:nvSpPr>
          <p:cNvPr id="27" name="Скругленный прямоугольник 26">
            <a:extLst>
              <a:ext uri="{FF2B5EF4-FFF2-40B4-BE49-F238E27FC236}">
                <a16:creationId xmlns="" xmlns:a16="http://schemas.microsoft.com/office/drawing/2014/main" id="{9D9224EF-80AA-1AB2-8E2B-866EBD1CB0E9}"/>
              </a:ext>
            </a:extLst>
          </p:cNvPr>
          <p:cNvSpPr/>
          <p:nvPr/>
        </p:nvSpPr>
        <p:spPr>
          <a:xfrm>
            <a:off x="620406" y="5840100"/>
            <a:ext cx="2195999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tlCol="0" anchor="ctr"/>
          <a:lstStyle/>
          <a:p>
            <a:pPr algn="ctr"/>
            <a:endParaRPr lang="x-none"/>
          </a:p>
        </p:txBody>
      </p:sp>
      <p:sp>
        <p:nvSpPr>
          <p:cNvPr id="38" name="Скругленный прямоугольник 37">
            <a:extLst>
              <a:ext uri="{FF2B5EF4-FFF2-40B4-BE49-F238E27FC236}">
                <a16:creationId xmlns="" xmlns:a16="http://schemas.microsoft.com/office/drawing/2014/main" id="{B1E128B1-995E-EC41-5EB8-A39E158581E1}"/>
              </a:ext>
            </a:extLst>
          </p:cNvPr>
          <p:cNvSpPr/>
          <p:nvPr/>
        </p:nvSpPr>
        <p:spPr>
          <a:xfrm>
            <a:off x="6439596" y="1400481"/>
            <a:ext cx="3348000" cy="775597"/>
          </a:xfrm>
          <a:prstGeom prst="roundRect">
            <a:avLst>
              <a:gd name="adj" fmla="val 33100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КАК ДОЛЖНО БЫТЬ</a:t>
            </a:r>
            <a:endParaRPr kumimoji="0" lang="x-none" sz="11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0" name="Скругленный прямоугольник 39">
            <a:extLst>
              <a:ext uri="{FF2B5EF4-FFF2-40B4-BE49-F238E27FC236}">
                <a16:creationId xmlns="" xmlns:a16="http://schemas.microsoft.com/office/drawing/2014/main" id="{C2F7540E-092E-60C6-7571-A4EF5CD19B88}"/>
              </a:ext>
            </a:extLst>
          </p:cNvPr>
          <p:cNvSpPr/>
          <p:nvPr/>
        </p:nvSpPr>
        <p:spPr>
          <a:xfrm>
            <a:off x="2954593" y="2283851"/>
            <a:ext cx="3348000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Сайт администрации, регулярная коммуникация                         с предпринимателями (рассылки на почты предпринимателей, звонки, ежегодные встречи) 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1" name="Скругленный прямоугольник 40">
            <a:extLst>
              <a:ext uri="{FF2B5EF4-FFF2-40B4-BE49-F238E27FC236}">
                <a16:creationId xmlns="" xmlns:a16="http://schemas.microsoft.com/office/drawing/2014/main" id="{B1A71364-7219-9B02-0F5E-032DE88FD20A}"/>
              </a:ext>
            </a:extLst>
          </p:cNvPr>
          <p:cNvSpPr/>
          <p:nvPr/>
        </p:nvSpPr>
        <p:spPr>
          <a:xfrm>
            <a:off x="2954593" y="2876559"/>
            <a:ext cx="3348000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Не всегда достаточно инвесторов для проведения тендерной процедуры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2" name="Скругленный прямоугольник 41">
            <a:extLst>
              <a:ext uri="{FF2B5EF4-FFF2-40B4-BE49-F238E27FC236}">
                <a16:creationId xmlns="" xmlns:a16="http://schemas.microsoft.com/office/drawing/2014/main" id="{7D859C09-30DF-66FB-2753-8AF67BC2F27A}"/>
              </a:ext>
            </a:extLst>
          </p:cNvPr>
          <p:cNvSpPr/>
          <p:nvPr/>
        </p:nvSpPr>
        <p:spPr>
          <a:xfrm>
            <a:off x="2954593" y="3469267"/>
            <a:ext cx="3348000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3" name="Скругленный прямоугольник 42">
            <a:extLst>
              <a:ext uri="{FF2B5EF4-FFF2-40B4-BE49-F238E27FC236}">
                <a16:creationId xmlns="" xmlns:a16="http://schemas.microsoft.com/office/drawing/2014/main" id="{B503E6F3-9BA9-736C-8997-1A19BDFDE55B}"/>
              </a:ext>
            </a:extLst>
          </p:cNvPr>
          <p:cNvSpPr/>
          <p:nvPr/>
        </p:nvSpPr>
        <p:spPr>
          <a:xfrm>
            <a:off x="2954593" y="4061975"/>
            <a:ext cx="3348000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5" name="Скругленный прямоугольник 44">
            <a:extLst>
              <a:ext uri="{FF2B5EF4-FFF2-40B4-BE49-F238E27FC236}">
                <a16:creationId xmlns="" xmlns:a16="http://schemas.microsoft.com/office/drawing/2014/main" id="{90A026D4-720E-6A15-BA60-176A2D0864BE}"/>
              </a:ext>
            </a:extLst>
          </p:cNvPr>
          <p:cNvSpPr/>
          <p:nvPr/>
        </p:nvSpPr>
        <p:spPr>
          <a:xfrm>
            <a:off x="2954593" y="4654683"/>
            <a:ext cx="3348000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Личное сопровождение и контроль инвестиционным уполномоченным каждого крупного проекта на всех  стадиях его реализации 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6" name="Скругленный прямоугольник 45">
            <a:extLst>
              <a:ext uri="{FF2B5EF4-FFF2-40B4-BE49-F238E27FC236}">
                <a16:creationId xmlns="" xmlns:a16="http://schemas.microsoft.com/office/drawing/2014/main" id="{5C80F8D5-9284-0997-F20F-D5F70709BA6B}"/>
              </a:ext>
            </a:extLst>
          </p:cNvPr>
          <p:cNvSpPr/>
          <p:nvPr/>
        </p:nvSpPr>
        <p:spPr>
          <a:xfrm>
            <a:off x="2954593" y="5247391"/>
            <a:ext cx="3348000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7" name="Скругленный прямоугольник 46">
            <a:extLst>
              <a:ext uri="{FF2B5EF4-FFF2-40B4-BE49-F238E27FC236}">
                <a16:creationId xmlns="" xmlns:a16="http://schemas.microsoft.com/office/drawing/2014/main" id="{587BB692-BB68-A96A-CE3E-27B0341F4A21}"/>
              </a:ext>
            </a:extLst>
          </p:cNvPr>
          <p:cNvSpPr/>
          <p:nvPr/>
        </p:nvSpPr>
        <p:spPr>
          <a:xfrm>
            <a:off x="2954593" y="5840100"/>
            <a:ext cx="3348000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9" name="Скругленный прямоугольник 48">
            <a:extLst>
              <a:ext uri="{FF2B5EF4-FFF2-40B4-BE49-F238E27FC236}">
                <a16:creationId xmlns="" xmlns:a16="http://schemas.microsoft.com/office/drawing/2014/main" id="{9AF7ABEC-783A-2BF0-D560-E0555624AD14}"/>
              </a:ext>
            </a:extLst>
          </p:cNvPr>
          <p:cNvSpPr/>
          <p:nvPr/>
        </p:nvSpPr>
        <p:spPr>
          <a:xfrm>
            <a:off x="6440781" y="2283851"/>
            <a:ext cx="3348000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Сайт администрации, статьи на сайтах для инвесторов              и предпринимателей, регулярная коммуникация</a:t>
            </a:r>
            <a:r>
              <a:rPr kumimoji="0" lang="en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                  с предпринимателями (почтовая рассылка, звонки,       общий чат администрации с предпринимателями) 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1" name="Скругленный прямоугольник 50">
            <a:extLst>
              <a:ext uri="{FF2B5EF4-FFF2-40B4-BE49-F238E27FC236}">
                <a16:creationId xmlns="" xmlns:a16="http://schemas.microsoft.com/office/drawing/2014/main" id="{773E7195-35FF-216B-640A-E84CFD06B73E}"/>
              </a:ext>
            </a:extLst>
          </p:cNvPr>
          <p:cNvSpPr/>
          <p:nvPr/>
        </p:nvSpPr>
        <p:spPr>
          <a:xfrm>
            <a:off x="6440781" y="2876559"/>
            <a:ext cx="3348000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Привлечение инвесторов для распределения площадок через тендерную процедуру 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4" name="Скругленный прямоугольник 53">
            <a:extLst>
              <a:ext uri="{FF2B5EF4-FFF2-40B4-BE49-F238E27FC236}">
                <a16:creationId xmlns="" xmlns:a16="http://schemas.microsoft.com/office/drawing/2014/main" id="{28F6FF4D-AEED-8AB5-6849-0B7A290DC785}"/>
              </a:ext>
            </a:extLst>
          </p:cNvPr>
          <p:cNvSpPr/>
          <p:nvPr/>
        </p:nvSpPr>
        <p:spPr>
          <a:xfrm>
            <a:off x="6440781" y="3469267"/>
            <a:ext cx="3348000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56" name="Скругленный прямоугольник 55">
            <a:extLst>
              <a:ext uri="{FF2B5EF4-FFF2-40B4-BE49-F238E27FC236}">
                <a16:creationId xmlns="" xmlns:a16="http://schemas.microsoft.com/office/drawing/2014/main" id="{4DA3611C-DDED-E11A-A341-EB83BDAB6CA0}"/>
              </a:ext>
            </a:extLst>
          </p:cNvPr>
          <p:cNvSpPr/>
          <p:nvPr/>
        </p:nvSpPr>
        <p:spPr>
          <a:xfrm>
            <a:off x="6440781" y="4061975"/>
            <a:ext cx="3348000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58" name="Скругленный прямоугольник 57">
            <a:extLst>
              <a:ext uri="{FF2B5EF4-FFF2-40B4-BE49-F238E27FC236}">
                <a16:creationId xmlns="" xmlns:a16="http://schemas.microsoft.com/office/drawing/2014/main" id="{421A2ED1-F024-4A7A-BD56-4C7BB30C0C67}"/>
              </a:ext>
            </a:extLst>
          </p:cNvPr>
          <p:cNvSpPr/>
          <p:nvPr/>
        </p:nvSpPr>
        <p:spPr>
          <a:xfrm>
            <a:off x="6440781" y="4654683"/>
            <a:ext cx="3348000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Личное сопровождение и контроль инвестиционным уполномоченным каждого крупного проекта на всех  стадиях его реализации 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9" name="Скругленный прямоугольник 58">
            <a:extLst>
              <a:ext uri="{FF2B5EF4-FFF2-40B4-BE49-F238E27FC236}">
                <a16:creationId xmlns="" xmlns:a16="http://schemas.microsoft.com/office/drawing/2014/main" id="{472E3AEB-A774-97BE-7C3F-BB05307E9C51}"/>
              </a:ext>
            </a:extLst>
          </p:cNvPr>
          <p:cNvSpPr/>
          <p:nvPr/>
        </p:nvSpPr>
        <p:spPr>
          <a:xfrm>
            <a:off x="6440781" y="5247391"/>
            <a:ext cx="3348000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60" name="Скругленный прямоугольник 59">
            <a:extLst>
              <a:ext uri="{FF2B5EF4-FFF2-40B4-BE49-F238E27FC236}">
                <a16:creationId xmlns="" xmlns:a16="http://schemas.microsoft.com/office/drawing/2014/main" id="{D8C2B90C-11F2-8D2A-7A16-7C26268DC58F}"/>
              </a:ext>
            </a:extLst>
          </p:cNvPr>
          <p:cNvSpPr/>
          <p:nvPr/>
        </p:nvSpPr>
        <p:spPr>
          <a:xfrm>
            <a:off x="6440781" y="5840100"/>
            <a:ext cx="3348000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69" name="Рисунок 68" descr="Значок &quot;Галочка1&quot; со сплошной заливкой">
            <a:extLst>
              <a:ext uri="{FF2B5EF4-FFF2-40B4-BE49-F238E27FC236}">
                <a16:creationId xmlns="" xmlns:a16="http://schemas.microsoft.com/office/drawing/2014/main" id="{46C043A9-712E-86AC-3639-5FC5E87C4D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18998" y="2343541"/>
            <a:ext cx="365554" cy="365554"/>
          </a:xfrm>
          <a:prstGeom prst="rect">
            <a:avLst/>
          </a:prstGeom>
        </p:spPr>
      </p:pic>
      <p:pic>
        <p:nvPicPr>
          <p:cNvPr id="85" name="Рисунок 84" descr="Значок &quot;Галочка1&quot; со сплошной заливкой">
            <a:extLst>
              <a:ext uri="{FF2B5EF4-FFF2-40B4-BE49-F238E27FC236}">
                <a16:creationId xmlns="" xmlns:a16="http://schemas.microsoft.com/office/drawing/2014/main" id="{D02FAB9C-22E8-D5B8-E9CB-04F444497F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25608" y="2937871"/>
            <a:ext cx="365554" cy="365554"/>
          </a:xfrm>
          <a:prstGeom prst="rect">
            <a:avLst/>
          </a:prstGeom>
        </p:spPr>
      </p:pic>
      <p:pic>
        <p:nvPicPr>
          <p:cNvPr id="87" name="Рисунок 86" descr="Запрещено со сплошной заливкой">
            <a:extLst>
              <a:ext uri="{FF2B5EF4-FFF2-40B4-BE49-F238E27FC236}">
                <a16:creationId xmlns="" xmlns:a16="http://schemas.microsoft.com/office/drawing/2014/main" id="{8C5D4674-72C2-BE20-90E9-ACE14708AE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033866" y="2937871"/>
            <a:ext cx="360000" cy="360000"/>
          </a:xfrm>
          <a:prstGeom prst="rect">
            <a:avLst/>
          </a:prstGeom>
        </p:spPr>
      </p:pic>
      <p:sp>
        <p:nvSpPr>
          <p:cNvPr id="88" name="Скругленный прямоугольник 87">
            <a:extLst>
              <a:ext uri="{FF2B5EF4-FFF2-40B4-BE49-F238E27FC236}">
                <a16:creationId xmlns="" xmlns:a16="http://schemas.microsoft.com/office/drawing/2014/main" id="{EB6B743D-795C-9F66-43B5-0D7D12A5B711}"/>
              </a:ext>
            </a:extLst>
          </p:cNvPr>
          <p:cNvSpPr/>
          <p:nvPr/>
        </p:nvSpPr>
        <p:spPr>
          <a:xfrm>
            <a:off x="619221" y="3475239"/>
            <a:ext cx="2195999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ИНФРАСТРУКТУРА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НА ИНВЕСТИЦИОННЫХ ПЛОЩАДКАХ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9" name="Скругленный прямоугольник 88">
            <a:extLst>
              <a:ext uri="{FF2B5EF4-FFF2-40B4-BE49-F238E27FC236}">
                <a16:creationId xmlns="" xmlns:a16="http://schemas.microsoft.com/office/drawing/2014/main" id="{6A51D4D3-64AC-23A3-E627-9D01F40E6EB2}"/>
              </a:ext>
            </a:extLst>
          </p:cNvPr>
          <p:cNvSpPr/>
          <p:nvPr/>
        </p:nvSpPr>
        <p:spPr>
          <a:xfrm>
            <a:off x="619221" y="4067947"/>
            <a:ext cx="2195999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РАБОТА С ИНВЕСТОРАМИ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БЕЗ ИНВЕСТИЦИОННОГО ПЛАНА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0" name="Скругленный прямоугольник 89">
            <a:extLst>
              <a:ext uri="{FF2B5EF4-FFF2-40B4-BE49-F238E27FC236}">
                <a16:creationId xmlns="" xmlns:a16="http://schemas.microsoft.com/office/drawing/2014/main" id="{51447579-5086-5E11-AF44-D45DBDED33A5}"/>
              </a:ext>
            </a:extLst>
          </p:cNvPr>
          <p:cNvSpPr/>
          <p:nvPr/>
        </p:nvSpPr>
        <p:spPr>
          <a:xfrm>
            <a:off x="2953408" y="3475239"/>
            <a:ext cx="3348000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Создание инфраструктуры по запросу инвестора 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1" name="Скругленный прямоугольник 90">
            <a:extLst>
              <a:ext uri="{FF2B5EF4-FFF2-40B4-BE49-F238E27FC236}">
                <a16:creationId xmlns="" xmlns:a16="http://schemas.microsoft.com/office/drawing/2014/main" id="{7C9486C7-ED75-2FF8-33C8-C0332847A33F}"/>
              </a:ext>
            </a:extLst>
          </p:cNvPr>
          <p:cNvSpPr/>
          <p:nvPr/>
        </p:nvSpPr>
        <p:spPr>
          <a:xfrm>
            <a:off x="2953408" y="4067947"/>
            <a:ext cx="3348000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Проводятся переговоры и осмотр инвестиционных площадок по запросу инвестора 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2" name="Скругленный прямоугольник 91">
            <a:extLst>
              <a:ext uri="{FF2B5EF4-FFF2-40B4-BE49-F238E27FC236}">
                <a16:creationId xmlns="" xmlns:a16="http://schemas.microsoft.com/office/drawing/2014/main" id="{CD48F55F-F4ED-4364-E95B-98D535EDD6D8}"/>
              </a:ext>
            </a:extLst>
          </p:cNvPr>
          <p:cNvSpPr/>
          <p:nvPr/>
        </p:nvSpPr>
        <p:spPr>
          <a:xfrm>
            <a:off x="6439596" y="3475239"/>
            <a:ext cx="3348000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Создание инженерной и транспортной инфраструктуры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до прихода инвестора на объект с целью экономии времени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3" name="Скругленный прямоугольник 92">
            <a:extLst>
              <a:ext uri="{FF2B5EF4-FFF2-40B4-BE49-F238E27FC236}">
                <a16:creationId xmlns="" xmlns:a16="http://schemas.microsoft.com/office/drawing/2014/main" id="{474725A6-A4DD-6C99-3AE6-2DBC5A8F19E9}"/>
              </a:ext>
            </a:extLst>
          </p:cNvPr>
          <p:cNvSpPr/>
          <p:nvPr/>
        </p:nvSpPr>
        <p:spPr>
          <a:xfrm>
            <a:off x="6439596" y="4067947"/>
            <a:ext cx="3348000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Создание проектной команды, которая составляет инвестиционные планы и выводит проекты на площадки 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96" name="Рисунок 95" descr="Значок &quot;Галочка1&quot; со сплошной заливкой">
            <a:extLst>
              <a:ext uri="{FF2B5EF4-FFF2-40B4-BE49-F238E27FC236}">
                <a16:creationId xmlns="" xmlns:a16="http://schemas.microsoft.com/office/drawing/2014/main" id="{E9E74D18-DDA5-DE48-E379-764E35F176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17813" y="3534929"/>
            <a:ext cx="365554" cy="365554"/>
          </a:xfrm>
          <a:prstGeom prst="rect">
            <a:avLst/>
          </a:prstGeom>
        </p:spPr>
      </p:pic>
      <p:pic>
        <p:nvPicPr>
          <p:cNvPr id="98" name="Рисунок 97" descr="Запрещено со сплошной заливкой">
            <a:extLst>
              <a:ext uri="{FF2B5EF4-FFF2-40B4-BE49-F238E27FC236}">
                <a16:creationId xmlns="" xmlns:a16="http://schemas.microsoft.com/office/drawing/2014/main" id="{89EEB087-2E1A-1414-262C-D847E8EB21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026071" y="3534929"/>
            <a:ext cx="360000" cy="360000"/>
          </a:xfrm>
          <a:prstGeom prst="rect">
            <a:avLst/>
          </a:prstGeom>
        </p:spPr>
      </p:pic>
      <p:pic>
        <p:nvPicPr>
          <p:cNvPr id="101" name="Рисунок 100" descr="Значок &quot;Галочка1&quot; со сплошной заливкой">
            <a:extLst>
              <a:ext uri="{FF2B5EF4-FFF2-40B4-BE49-F238E27FC236}">
                <a16:creationId xmlns="" xmlns:a16="http://schemas.microsoft.com/office/drawing/2014/main" id="{F0861CB6-9A84-DCF6-9F71-4B695945A6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24423" y="4129259"/>
            <a:ext cx="365554" cy="365554"/>
          </a:xfrm>
          <a:prstGeom prst="rect">
            <a:avLst/>
          </a:prstGeom>
        </p:spPr>
      </p:pic>
      <p:pic>
        <p:nvPicPr>
          <p:cNvPr id="103" name="Рисунок 102" descr="Запрещено со сплошной заливкой">
            <a:extLst>
              <a:ext uri="{FF2B5EF4-FFF2-40B4-BE49-F238E27FC236}">
                <a16:creationId xmlns="" xmlns:a16="http://schemas.microsoft.com/office/drawing/2014/main" id="{A4B94F7A-4BBC-A983-F42D-DD285B7097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032681" y="4129259"/>
            <a:ext cx="360000" cy="360000"/>
          </a:xfrm>
          <a:prstGeom prst="rect">
            <a:avLst/>
          </a:prstGeom>
        </p:spPr>
      </p:pic>
      <p:sp>
        <p:nvSpPr>
          <p:cNvPr id="105" name="Скругленный прямоугольник 104">
            <a:extLst>
              <a:ext uri="{FF2B5EF4-FFF2-40B4-BE49-F238E27FC236}">
                <a16:creationId xmlns="" xmlns:a16="http://schemas.microsoft.com/office/drawing/2014/main" id="{8F2C9022-10A3-0D35-CA05-80E92637D0EB}"/>
              </a:ext>
            </a:extLst>
          </p:cNvPr>
          <p:cNvSpPr/>
          <p:nvPr/>
        </p:nvSpPr>
        <p:spPr>
          <a:xfrm>
            <a:off x="628201" y="5249203"/>
            <a:ext cx="2195999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РАБОТА С ПОТЕНЦИАЛЬНЫМИ ИНВЕСТОРАМИ 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6" name="Скругленный прямоугольник 105">
            <a:extLst>
              <a:ext uri="{FF2B5EF4-FFF2-40B4-BE49-F238E27FC236}">
                <a16:creationId xmlns="" xmlns:a16="http://schemas.microsoft.com/office/drawing/2014/main" id="{13BF7DE7-719C-8EA1-6A8B-47FABDE54711}"/>
              </a:ext>
            </a:extLst>
          </p:cNvPr>
          <p:cNvSpPr/>
          <p:nvPr/>
        </p:nvSpPr>
        <p:spPr>
          <a:xfrm>
            <a:off x="628201" y="5841911"/>
            <a:ext cx="2195999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РАБОТА С РЕАЛИЗОВАННЫМИ ПРОЕКТАМИ НА ИНВЕСТИЦИОННЫХ ПЛОЩАДКАХ 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8" name="Скругленный прямоугольник 107">
            <a:extLst>
              <a:ext uri="{FF2B5EF4-FFF2-40B4-BE49-F238E27FC236}">
                <a16:creationId xmlns="" xmlns:a16="http://schemas.microsoft.com/office/drawing/2014/main" id="{AD24024F-306A-2906-6186-DF6244617AD9}"/>
              </a:ext>
            </a:extLst>
          </p:cNvPr>
          <p:cNvSpPr/>
          <p:nvPr/>
        </p:nvSpPr>
        <p:spPr>
          <a:xfrm>
            <a:off x="2962388" y="5249203"/>
            <a:ext cx="3348000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Подготовка к возможному приходу инвесторов,                    при возникновении интереса с их стороны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9" name="Скругленный прямоугольник 108">
            <a:extLst>
              <a:ext uri="{FF2B5EF4-FFF2-40B4-BE49-F238E27FC236}">
                <a16:creationId xmlns="" xmlns:a16="http://schemas.microsoft.com/office/drawing/2014/main" id="{056BF571-D559-1AE5-97A9-339C60CDBD58}"/>
              </a:ext>
            </a:extLst>
          </p:cNvPr>
          <p:cNvSpPr/>
          <p:nvPr/>
        </p:nvSpPr>
        <p:spPr>
          <a:xfrm>
            <a:off x="2962388" y="5841911"/>
            <a:ext cx="3348000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Регулярная обратная связь и помощь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 дальнейшим развитием в случае необходимости 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1" name="Скругленный прямоугольник 110">
            <a:extLst>
              <a:ext uri="{FF2B5EF4-FFF2-40B4-BE49-F238E27FC236}">
                <a16:creationId xmlns="" xmlns:a16="http://schemas.microsoft.com/office/drawing/2014/main" id="{C659C721-60D7-16F6-22C9-5D4F85D947F4}"/>
              </a:ext>
            </a:extLst>
          </p:cNvPr>
          <p:cNvSpPr/>
          <p:nvPr/>
        </p:nvSpPr>
        <p:spPr>
          <a:xfrm>
            <a:off x="6448576" y="5249203"/>
            <a:ext cx="3348000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Подготовка к возможному приходу инвесторов, создание информационно-аналитических буклетов, сохранение контактов потенциальных инвесторов, составления списка для дальнейшей регулярной коммуникации 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2" name="Скругленный прямоугольник 111">
            <a:extLst>
              <a:ext uri="{FF2B5EF4-FFF2-40B4-BE49-F238E27FC236}">
                <a16:creationId xmlns="" xmlns:a16="http://schemas.microsoft.com/office/drawing/2014/main" id="{BC0EC73D-8ED4-29A5-781D-A7DA2ACB84DB}"/>
              </a:ext>
            </a:extLst>
          </p:cNvPr>
          <p:cNvSpPr/>
          <p:nvPr/>
        </p:nvSpPr>
        <p:spPr>
          <a:xfrm>
            <a:off x="6448576" y="5841911"/>
            <a:ext cx="3348000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Регулярная обратная связь и помощь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 дальнейшим развитием в случае необходимости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15" name="Рисунок 114" descr="Значок &quot;Галочка1&quot; со сплошной заливкой">
            <a:extLst>
              <a:ext uri="{FF2B5EF4-FFF2-40B4-BE49-F238E27FC236}">
                <a16:creationId xmlns="" xmlns:a16="http://schemas.microsoft.com/office/drawing/2014/main" id="{08802114-ACA9-8001-E871-C9FE72E051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33403" y="4717807"/>
            <a:ext cx="365554" cy="365554"/>
          </a:xfrm>
          <a:prstGeom prst="rect">
            <a:avLst/>
          </a:prstGeom>
        </p:spPr>
      </p:pic>
      <p:pic>
        <p:nvPicPr>
          <p:cNvPr id="126" name="Рисунок 125" descr="Значок &quot;Галочка1&quot; со сплошной заливкой">
            <a:extLst>
              <a:ext uri="{FF2B5EF4-FFF2-40B4-BE49-F238E27FC236}">
                <a16:creationId xmlns="" xmlns:a16="http://schemas.microsoft.com/office/drawing/2014/main" id="{1BA9EACC-0D27-26F9-309F-401843F56B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25608" y="5314865"/>
            <a:ext cx="365554" cy="365554"/>
          </a:xfrm>
          <a:prstGeom prst="rect">
            <a:avLst/>
          </a:prstGeom>
        </p:spPr>
      </p:pic>
      <p:pic>
        <p:nvPicPr>
          <p:cNvPr id="128" name="Рисунок 127" descr="Запрещено со сплошной заливкой">
            <a:extLst>
              <a:ext uri="{FF2B5EF4-FFF2-40B4-BE49-F238E27FC236}">
                <a16:creationId xmlns="" xmlns:a16="http://schemas.microsoft.com/office/drawing/2014/main" id="{C614B3DA-E67F-533B-8DF9-549B5A7127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033866" y="5314865"/>
            <a:ext cx="360000" cy="360000"/>
          </a:xfrm>
          <a:prstGeom prst="rect">
            <a:avLst/>
          </a:prstGeom>
        </p:spPr>
      </p:pic>
      <p:pic>
        <p:nvPicPr>
          <p:cNvPr id="131" name="Рисунок 130" descr="Значок &quot;Галочка1&quot; со сплошной заливкой">
            <a:extLst>
              <a:ext uri="{FF2B5EF4-FFF2-40B4-BE49-F238E27FC236}">
                <a16:creationId xmlns="" xmlns:a16="http://schemas.microsoft.com/office/drawing/2014/main" id="{6FC59EA5-C4D0-C533-25A3-9C1D5B723C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32218" y="5909195"/>
            <a:ext cx="365554" cy="365554"/>
          </a:xfrm>
          <a:prstGeom prst="rect">
            <a:avLst/>
          </a:prstGeom>
        </p:spPr>
      </p:pic>
      <p:pic>
        <p:nvPicPr>
          <p:cNvPr id="134" name="Рисунок 133" descr="Значок &quot;Галочка1&quot; со сплошной заливкой">
            <a:extLst>
              <a:ext uri="{FF2B5EF4-FFF2-40B4-BE49-F238E27FC236}">
                <a16:creationId xmlns="" xmlns:a16="http://schemas.microsoft.com/office/drawing/2014/main" id="{59FADAC9-EB60-3542-155B-F21BD309B38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033866" y="2343541"/>
            <a:ext cx="365554" cy="365554"/>
          </a:xfrm>
          <a:prstGeom prst="rect">
            <a:avLst/>
          </a:prstGeom>
        </p:spPr>
      </p:pic>
      <p:pic>
        <p:nvPicPr>
          <p:cNvPr id="135" name="Рисунок 134" descr="Значок &quot;Галочка1&quot; со сплошной заливкой">
            <a:extLst>
              <a:ext uri="{FF2B5EF4-FFF2-40B4-BE49-F238E27FC236}">
                <a16:creationId xmlns="" xmlns:a16="http://schemas.microsoft.com/office/drawing/2014/main" id="{9E3DFFFC-8EDA-1F00-338B-DD8E006DD32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033866" y="4717807"/>
            <a:ext cx="365554" cy="365554"/>
          </a:xfrm>
          <a:prstGeom prst="rect">
            <a:avLst/>
          </a:prstGeom>
        </p:spPr>
      </p:pic>
      <p:pic>
        <p:nvPicPr>
          <p:cNvPr id="136" name="Рисунок 135" descr="Значок &quot;Галочка1&quot; со сплошной заливкой">
            <a:extLst>
              <a:ext uri="{FF2B5EF4-FFF2-40B4-BE49-F238E27FC236}">
                <a16:creationId xmlns="" xmlns:a16="http://schemas.microsoft.com/office/drawing/2014/main" id="{796FE730-BFA9-E2F5-28DD-287C9158C1E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033866" y="5909195"/>
            <a:ext cx="365554" cy="36555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9BAEF396-DD2A-3281-FF81-E66ADD15AAE8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</a:t>
            </a:r>
            <a:r>
              <a:rPr lang="x-none" sz="800">
                <a:latin typeface="Arial" panose="020B0604020202020204" pitchFamily="34" charset="0"/>
                <a:cs typeface="Arial" panose="020B0604020202020204" pitchFamily="34" charset="0"/>
              </a:rPr>
              <a:t>ПРОФИЛЬ 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МАЛОСЕРДОБИНСКОГО РАЙОНА</a:t>
            </a:r>
          </a:p>
        </p:txBody>
      </p:sp>
    </p:spTree>
    <p:extLst>
      <p:ext uri="{BB962C8B-B14F-4D97-AF65-F5344CB8AC3E}">
        <p14:creationId xmlns:p14="http://schemas.microsoft.com/office/powerpoint/2010/main" val="281906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912D699B-3924-518D-6259-49B5096496FC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МЕРЫ ГОСУДАРСТВЕННОЙ ПОДДЕРЖКИ</a:t>
            </a: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=""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627017" y="163628"/>
            <a:ext cx="1345621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меры господдержки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="" xmlns:a16="http://schemas.microsoft.com/office/drawing/2014/main" id="{B54F722C-2069-3D02-CFC9-7B8A4D82B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22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Скругленный прямоугольник 11">
            <a:extLst>
              <a:ext uri="{FF2B5EF4-FFF2-40B4-BE49-F238E27FC236}">
                <a16:creationId xmlns="" xmlns:a16="http://schemas.microsoft.com/office/drawing/2014/main" id="{959288B3-6129-0F6E-2F82-BEEB0DD1000F}"/>
              </a:ext>
            </a:extLst>
          </p:cNvPr>
          <p:cNvSpPr/>
          <p:nvPr/>
        </p:nvSpPr>
        <p:spPr>
          <a:xfrm>
            <a:off x="627014" y="1401545"/>
            <a:ext cx="1710000" cy="1710000"/>
          </a:xfrm>
          <a:prstGeom prst="roundRect">
            <a:avLst>
              <a:gd name="adj" fmla="val 1643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44" name="Скругленный прямоугольник 43">
            <a:extLst>
              <a:ext uri="{FF2B5EF4-FFF2-40B4-BE49-F238E27FC236}">
                <a16:creationId xmlns="" xmlns:a16="http://schemas.microsoft.com/office/drawing/2014/main" id="{536BD308-6967-8AF5-7432-C3280FD3FCAB}"/>
              </a:ext>
            </a:extLst>
          </p:cNvPr>
          <p:cNvSpPr/>
          <p:nvPr/>
        </p:nvSpPr>
        <p:spPr>
          <a:xfrm>
            <a:off x="745508" y="1526428"/>
            <a:ext cx="1456918" cy="586798"/>
          </a:xfrm>
          <a:prstGeom prst="roundRect">
            <a:avLst>
              <a:gd name="adj" fmla="val 29906"/>
            </a:avLst>
          </a:prstGeom>
          <a:solidFill>
            <a:srgbClr val="FEFEF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20" name="Скругленный прямоугольник 19">
            <a:extLst>
              <a:ext uri="{FF2B5EF4-FFF2-40B4-BE49-F238E27FC236}">
                <a16:creationId xmlns="" xmlns:a16="http://schemas.microsoft.com/office/drawing/2014/main" id="{74865467-DC3F-30ED-A2E2-AE772E0BB58C}"/>
              </a:ext>
            </a:extLst>
          </p:cNvPr>
          <p:cNvSpPr/>
          <p:nvPr/>
        </p:nvSpPr>
        <p:spPr>
          <a:xfrm>
            <a:off x="2485202" y="1401545"/>
            <a:ext cx="1710000" cy="1710000"/>
          </a:xfrm>
          <a:prstGeom prst="roundRect">
            <a:avLst>
              <a:gd name="adj" fmla="val 1643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21" name="Скругленный прямоугольник 20">
            <a:extLst>
              <a:ext uri="{FF2B5EF4-FFF2-40B4-BE49-F238E27FC236}">
                <a16:creationId xmlns="" xmlns:a16="http://schemas.microsoft.com/office/drawing/2014/main" id="{6035FA24-3445-92D9-8779-8906CA8356A4}"/>
              </a:ext>
            </a:extLst>
          </p:cNvPr>
          <p:cNvSpPr/>
          <p:nvPr/>
        </p:nvSpPr>
        <p:spPr>
          <a:xfrm>
            <a:off x="4343390" y="1401545"/>
            <a:ext cx="1710000" cy="1710000"/>
          </a:xfrm>
          <a:prstGeom prst="roundRect">
            <a:avLst>
              <a:gd name="adj" fmla="val 1643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22" name="Скругленный прямоугольник 21">
            <a:extLst>
              <a:ext uri="{FF2B5EF4-FFF2-40B4-BE49-F238E27FC236}">
                <a16:creationId xmlns="" xmlns:a16="http://schemas.microsoft.com/office/drawing/2014/main" id="{A930814C-6C32-C14B-E8DE-92769C490880}"/>
              </a:ext>
            </a:extLst>
          </p:cNvPr>
          <p:cNvSpPr/>
          <p:nvPr/>
        </p:nvSpPr>
        <p:spPr>
          <a:xfrm>
            <a:off x="6201578" y="1401545"/>
            <a:ext cx="1710000" cy="1710000"/>
          </a:xfrm>
          <a:prstGeom prst="roundRect">
            <a:avLst>
              <a:gd name="adj" fmla="val 1643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23" name="Скругленный прямоугольник 22">
            <a:extLst>
              <a:ext uri="{FF2B5EF4-FFF2-40B4-BE49-F238E27FC236}">
                <a16:creationId xmlns="" xmlns:a16="http://schemas.microsoft.com/office/drawing/2014/main" id="{01182952-42FD-E2F5-AE20-138C900DE067}"/>
              </a:ext>
            </a:extLst>
          </p:cNvPr>
          <p:cNvSpPr/>
          <p:nvPr/>
        </p:nvSpPr>
        <p:spPr>
          <a:xfrm>
            <a:off x="8059764" y="1401545"/>
            <a:ext cx="1710000" cy="1710000"/>
          </a:xfrm>
          <a:prstGeom prst="roundRect">
            <a:avLst>
              <a:gd name="adj" fmla="val 1643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25" name="Скругленный прямоугольник 24">
            <a:extLst>
              <a:ext uri="{FF2B5EF4-FFF2-40B4-BE49-F238E27FC236}">
                <a16:creationId xmlns="" xmlns:a16="http://schemas.microsoft.com/office/drawing/2014/main" id="{737CB4FA-74E4-CF19-B214-F7A2247C9D35}"/>
              </a:ext>
            </a:extLst>
          </p:cNvPr>
          <p:cNvSpPr/>
          <p:nvPr/>
        </p:nvSpPr>
        <p:spPr>
          <a:xfrm>
            <a:off x="627014" y="3265924"/>
            <a:ext cx="1710000" cy="1710000"/>
          </a:xfrm>
          <a:prstGeom prst="roundRect">
            <a:avLst>
              <a:gd name="adj" fmla="val 1643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26" name="Скругленный прямоугольник 25">
            <a:extLst>
              <a:ext uri="{FF2B5EF4-FFF2-40B4-BE49-F238E27FC236}">
                <a16:creationId xmlns="" xmlns:a16="http://schemas.microsoft.com/office/drawing/2014/main" id="{7DBBEF72-E326-F688-F2DF-29A8A297810A}"/>
              </a:ext>
            </a:extLst>
          </p:cNvPr>
          <p:cNvSpPr/>
          <p:nvPr/>
        </p:nvSpPr>
        <p:spPr>
          <a:xfrm>
            <a:off x="2485202" y="3265924"/>
            <a:ext cx="1710000" cy="1710000"/>
          </a:xfrm>
          <a:prstGeom prst="roundRect">
            <a:avLst>
              <a:gd name="adj" fmla="val 1643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27" name="Скругленный прямоугольник 26">
            <a:extLst>
              <a:ext uri="{FF2B5EF4-FFF2-40B4-BE49-F238E27FC236}">
                <a16:creationId xmlns="" xmlns:a16="http://schemas.microsoft.com/office/drawing/2014/main" id="{1F094A80-5BAE-32C7-EA15-5459001EDA76}"/>
              </a:ext>
            </a:extLst>
          </p:cNvPr>
          <p:cNvSpPr/>
          <p:nvPr/>
        </p:nvSpPr>
        <p:spPr>
          <a:xfrm>
            <a:off x="4343390" y="3265924"/>
            <a:ext cx="1710000" cy="1710000"/>
          </a:xfrm>
          <a:prstGeom prst="roundRect">
            <a:avLst>
              <a:gd name="adj" fmla="val 1643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28" name="Скругленный прямоугольник 27">
            <a:extLst>
              <a:ext uri="{FF2B5EF4-FFF2-40B4-BE49-F238E27FC236}">
                <a16:creationId xmlns="" xmlns:a16="http://schemas.microsoft.com/office/drawing/2014/main" id="{A39F93CA-3AA3-0119-407F-5C489857FB7F}"/>
              </a:ext>
            </a:extLst>
          </p:cNvPr>
          <p:cNvSpPr/>
          <p:nvPr/>
        </p:nvSpPr>
        <p:spPr>
          <a:xfrm>
            <a:off x="6201578" y="3265924"/>
            <a:ext cx="1710000" cy="1710000"/>
          </a:xfrm>
          <a:prstGeom prst="roundRect">
            <a:avLst>
              <a:gd name="adj" fmla="val 1643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29" name="Скругленный прямоугольник 28">
            <a:extLst>
              <a:ext uri="{FF2B5EF4-FFF2-40B4-BE49-F238E27FC236}">
                <a16:creationId xmlns="" xmlns:a16="http://schemas.microsoft.com/office/drawing/2014/main" id="{44ADC4D1-8BC2-CA35-A570-1D20527B0079}"/>
              </a:ext>
            </a:extLst>
          </p:cNvPr>
          <p:cNvSpPr/>
          <p:nvPr/>
        </p:nvSpPr>
        <p:spPr>
          <a:xfrm>
            <a:off x="8059764" y="3265924"/>
            <a:ext cx="1710000" cy="1710000"/>
          </a:xfrm>
          <a:prstGeom prst="roundRect">
            <a:avLst>
              <a:gd name="adj" fmla="val 1643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DAC0CC6E-70E5-5156-8AC0-98DA024669CB}"/>
              </a:ext>
            </a:extLst>
          </p:cNvPr>
          <p:cNvSpPr txBox="1"/>
          <p:nvPr/>
        </p:nvSpPr>
        <p:spPr>
          <a:xfrm>
            <a:off x="745509" y="2209962"/>
            <a:ext cx="1456918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600" b="1" dirty="0">
                <a:latin typeface="Arial" panose="020B0604020202020204" pitchFamily="34" charset="0"/>
                <a:cs typeface="Arial" panose="020B0604020202020204" pitchFamily="34" charset="0"/>
              </a:rPr>
              <a:t>МОЙ БИЗНЕС </a:t>
            </a:r>
            <a:r>
              <a:rPr lang="ru-RU" sz="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58</a:t>
            </a:r>
            <a:endParaRPr lang="x-none" sz="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Скругленный прямоугольник 30">
            <a:extLst>
              <a:ext uri="{FF2B5EF4-FFF2-40B4-BE49-F238E27FC236}">
                <a16:creationId xmlns="" xmlns:a16="http://schemas.microsoft.com/office/drawing/2014/main" id="{3DA13379-7070-0B20-1B13-073470D0CFB7}"/>
              </a:ext>
            </a:extLst>
          </p:cNvPr>
          <p:cNvSpPr/>
          <p:nvPr/>
        </p:nvSpPr>
        <p:spPr>
          <a:xfrm>
            <a:off x="1053107" y="2818126"/>
            <a:ext cx="841719" cy="180000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https://mbpenza.ru/</a:t>
            </a:r>
            <a:endParaRPr lang="x-none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Скругленный прямоугольник 32">
            <a:extLst>
              <a:ext uri="{FF2B5EF4-FFF2-40B4-BE49-F238E27FC236}">
                <a16:creationId xmlns="" xmlns:a16="http://schemas.microsoft.com/office/drawing/2014/main" id="{FDD239D5-900C-057A-54CE-1A882E44D0FF}"/>
              </a:ext>
            </a:extLst>
          </p:cNvPr>
          <p:cNvSpPr/>
          <p:nvPr/>
        </p:nvSpPr>
        <p:spPr>
          <a:xfrm>
            <a:off x="2603696" y="1526428"/>
            <a:ext cx="1456918" cy="586798"/>
          </a:xfrm>
          <a:prstGeom prst="roundRect">
            <a:avLst>
              <a:gd name="adj" fmla="val 29906"/>
            </a:avLst>
          </a:prstGeom>
          <a:solidFill>
            <a:srgbClr val="FEFEF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34" name="TextBox 33">
            <a:extLst>
              <a:ext uri="{FF2B5EF4-FFF2-40B4-BE49-F238E27FC236}">
                <a16:creationId xmlns="" xmlns:a16="http://schemas.microsoft.com/office/drawing/2014/main" id="{733857DB-2DA8-E6E3-4AD9-3428BA1DD7BC}"/>
              </a:ext>
            </a:extLst>
          </p:cNvPr>
          <p:cNvSpPr txBox="1"/>
          <p:nvPr/>
        </p:nvSpPr>
        <p:spPr>
          <a:xfrm>
            <a:off x="2603697" y="2209962"/>
            <a:ext cx="145691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600" b="1" dirty="0">
                <a:latin typeface="Arial" panose="020B0604020202020204" pitchFamily="34" charset="0"/>
                <a:cs typeface="Arial" panose="020B0604020202020204" pitchFamily="34" charset="0"/>
              </a:rPr>
              <a:t>КОРПОРАЦИЯ РАЗВИТИЯ </a:t>
            </a:r>
          </a:p>
          <a:p>
            <a:pPr algn="ctr"/>
            <a:r>
              <a:rPr lang="ru-RU" sz="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ПЕНЗЕНСКОЙ </a:t>
            </a:r>
            <a:r>
              <a:rPr lang="ru-RU" sz="600" b="1" dirty="0">
                <a:latin typeface="Arial" panose="020B0604020202020204" pitchFamily="34" charset="0"/>
                <a:cs typeface="Arial" panose="020B0604020202020204" pitchFamily="34" charset="0"/>
              </a:rPr>
              <a:t>ОБЛАСТИ</a:t>
            </a:r>
            <a:endParaRPr lang="x-none" sz="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Скругленный прямоугольник 34">
            <a:extLst>
              <a:ext uri="{FF2B5EF4-FFF2-40B4-BE49-F238E27FC236}">
                <a16:creationId xmlns="" xmlns:a16="http://schemas.microsoft.com/office/drawing/2014/main" id="{FEB17594-FA55-5D4B-A29C-3B4D61CD6D8D}"/>
              </a:ext>
            </a:extLst>
          </p:cNvPr>
          <p:cNvSpPr/>
          <p:nvPr/>
        </p:nvSpPr>
        <p:spPr>
          <a:xfrm>
            <a:off x="2911295" y="2818126"/>
            <a:ext cx="841719" cy="180000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https://krpo.ru/</a:t>
            </a:r>
            <a:endParaRPr lang="x-none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Скругленный прямоугольник 36">
            <a:extLst>
              <a:ext uri="{FF2B5EF4-FFF2-40B4-BE49-F238E27FC236}">
                <a16:creationId xmlns="" xmlns:a16="http://schemas.microsoft.com/office/drawing/2014/main" id="{56B14C1F-90BD-1C90-73F6-6C9F59151716}"/>
              </a:ext>
            </a:extLst>
          </p:cNvPr>
          <p:cNvSpPr/>
          <p:nvPr/>
        </p:nvSpPr>
        <p:spPr>
          <a:xfrm>
            <a:off x="4432190" y="1526428"/>
            <a:ext cx="1456918" cy="586798"/>
          </a:xfrm>
          <a:prstGeom prst="roundRect">
            <a:avLst>
              <a:gd name="adj" fmla="val 29906"/>
            </a:avLst>
          </a:prstGeom>
          <a:solidFill>
            <a:srgbClr val="FEFEF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38" name="TextBox 37">
            <a:extLst>
              <a:ext uri="{FF2B5EF4-FFF2-40B4-BE49-F238E27FC236}">
                <a16:creationId xmlns="" xmlns:a16="http://schemas.microsoft.com/office/drawing/2014/main" id="{8E951FBD-1E74-BE7C-D4A3-F35376CDAEF3}"/>
              </a:ext>
            </a:extLst>
          </p:cNvPr>
          <p:cNvSpPr txBox="1"/>
          <p:nvPr/>
        </p:nvSpPr>
        <p:spPr>
          <a:xfrm>
            <a:off x="4432191" y="2209962"/>
            <a:ext cx="1456918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600" b="1" dirty="0">
                <a:latin typeface="Arial" panose="020B0604020202020204" pitchFamily="34" charset="0"/>
                <a:cs typeface="Arial" panose="020B0604020202020204" pitchFamily="34" charset="0"/>
              </a:rPr>
              <a:t>ФОНД РАЗВИТИЯ ПРОМЫШЛЕННОСТИ </a:t>
            </a:r>
          </a:p>
          <a:p>
            <a:r>
              <a:rPr lang="ru-RU" sz="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ПЕНЗЕНСКОЙ ОБЛАСТИ</a:t>
            </a:r>
            <a:endParaRPr lang="x-none" sz="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Скругленный прямоугольник 38">
            <a:extLst>
              <a:ext uri="{FF2B5EF4-FFF2-40B4-BE49-F238E27FC236}">
                <a16:creationId xmlns="" xmlns:a16="http://schemas.microsoft.com/office/drawing/2014/main" id="{B81A249F-DCE3-08A0-4B87-C67630735136}"/>
              </a:ext>
            </a:extLst>
          </p:cNvPr>
          <p:cNvSpPr/>
          <p:nvPr/>
        </p:nvSpPr>
        <p:spPr>
          <a:xfrm>
            <a:off x="4739789" y="2818126"/>
            <a:ext cx="841719" cy="180000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https://frp-58.ru/</a:t>
            </a:r>
            <a:endParaRPr lang="x-none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Скругленный прямоугольник 40">
            <a:extLst>
              <a:ext uri="{FF2B5EF4-FFF2-40B4-BE49-F238E27FC236}">
                <a16:creationId xmlns="" xmlns:a16="http://schemas.microsoft.com/office/drawing/2014/main" id="{639E1C2B-6618-B164-86D8-41D1A9B3E5DC}"/>
              </a:ext>
            </a:extLst>
          </p:cNvPr>
          <p:cNvSpPr/>
          <p:nvPr/>
        </p:nvSpPr>
        <p:spPr>
          <a:xfrm>
            <a:off x="6324558" y="1526428"/>
            <a:ext cx="1456918" cy="586798"/>
          </a:xfrm>
          <a:prstGeom prst="roundRect">
            <a:avLst>
              <a:gd name="adj" fmla="val 29906"/>
            </a:avLst>
          </a:prstGeom>
          <a:solidFill>
            <a:srgbClr val="FEFEF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42" name="TextBox 41">
            <a:extLst>
              <a:ext uri="{FF2B5EF4-FFF2-40B4-BE49-F238E27FC236}">
                <a16:creationId xmlns="" xmlns:a16="http://schemas.microsoft.com/office/drawing/2014/main" id="{1627D5FE-F318-9DC8-513C-A48C26710BE8}"/>
              </a:ext>
            </a:extLst>
          </p:cNvPr>
          <p:cNvSpPr txBox="1"/>
          <p:nvPr/>
        </p:nvSpPr>
        <p:spPr>
          <a:xfrm>
            <a:off x="6324559" y="2209960"/>
            <a:ext cx="1392575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ЦЕНТР ПОДДЕРЖКИ ЭКСПОРТА</a:t>
            </a:r>
            <a:endParaRPr lang="x-none" sz="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Скругленный прямоугольник 42">
            <a:extLst>
              <a:ext uri="{FF2B5EF4-FFF2-40B4-BE49-F238E27FC236}">
                <a16:creationId xmlns="" xmlns:a16="http://schemas.microsoft.com/office/drawing/2014/main" id="{3FEF74B3-ADEE-BCE6-D097-03A5BBB0295C}"/>
              </a:ext>
            </a:extLst>
          </p:cNvPr>
          <p:cNvSpPr/>
          <p:nvPr/>
        </p:nvSpPr>
        <p:spPr>
          <a:xfrm>
            <a:off x="6531673" y="2818126"/>
            <a:ext cx="1064880" cy="126041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https://export.mbpenza.ru/</a:t>
            </a:r>
            <a:endParaRPr lang="x-none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Скругленный прямоугольник 46">
            <a:extLst>
              <a:ext uri="{FF2B5EF4-FFF2-40B4-BE49-F238E27FC236}">
                <a16:creationId xmlns="" xmlns:a16="http://schemas.microsoft.com/office/drawing/2014/main" id="{93908C34-23FF-B6FD-A734-FA3A4DEFBF2C}"/>
              </a:ext>
            </a:extLst>
          </p:cNvPr>
          <p:cNvSpPr/>
          <p:nvPr/>
        </p:nvSpPr>
        <p:spPr>
          <a:xfrm>
            <a:off x="8183500" y="1526428"/>
            <a:ext cx="1456918" cy="586798"/>
          </a:xfrm>
          <a:prstGeom prst="roundRect">
            <a:avLst>
              <a:gd name="adj" fmla="val 29906"/>
            </a:avLst>
          </a:prstGeom>
          <a:solidFill>
            <a:srgbClr val="FEFEF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48" name="TextBox 47">
            <a:extLst>
              <a:ext uri="{FF2B5EF4-FFF2-40B4-BE49-F238E27FC236}">
                <a16:creationId xmlns="" xmlns:a16="http://schemas.microsoft.com/office/drawing/2014/main" id="{EBB85D94-72EE-69FE-106A-E428B04FDA7C}"/>
              </a:ext>
            </a:extLst>
          </p:cNvPr>
          <p:cNvSpPr txBox="1"/>
          <p:nvPr/>
        </p:nvSpPr>
        <p:spPr>
          <a:xfrm>
            <a:off x="8183501" y="2209962"/>
            <a:ext cx="145691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ЦЕНТР КОМПЕТЕНЦИЙ В СФЕРЕ СЕЛЬСКОХОЗЯЙСТВЕННОЙ КООПЕРАЦИИ И ПОДДЕРЖКИ  ФЕРМЕРОВ</a:t>
            </a:r>
            <a:endParaRPr lang="x-none" sz="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Скругленный прямоугольник 48">
            <a:extLst>
              <a:ext uri="{FF2B5EF4-FFF2-40B4-BE49-F238E27FC236}">
                <a16:creationId xmlns="" xmlns:a16="http://schemas.microsoft.com/office/drawing/2014/main" id="{CCE1A1AC-DAEB-CCA8-8C14-0F60DB7AEE2B}"/>
              </a:ext>
            </a:extLst>
          </p:cNvPr>
          <p:cNvSpPr/>
          <p:nvPr/>
        </p:nvSpPr>
        <p:spPr>
          <a:xfrm>
            <a:off x="8491099" y="2818126"/>
            <a:ext cx="841719" cy="180000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https://cx.mbpenza.ru</a:t>
            </a:r>
            <a:endParaRPr lang="x-none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Скругленный прямоугольник 50">
            <a:extLst>
              <a:ext uri="{FF2B5EF4-FFF2-40B4-BE49-F238E27FC236}">
                <a16:creationId xmlns="" xmlns:a16="http://schemas.microsoft.com/office/drawing/2014/main" id="{9FD35FDE-44D5-69AA-B56A-DAAC1C428CDD}"/>
              </a:ext>
            </a:extLst>
          </p:cNvPr>
          <p:cNvSpPr/>
          <p:nvPr/>
        </p:nvSpPr>
        <p:spPr>
          <a:xfrm>
            <a:off x="745508" y="3390807"/>
            <a:ext cx="1456918" cy="586798"/>
          </a:xfrm>
          <a:prstGeom prst="roundRect">
            <a:avLst>
              <a:gd name="adj" fmla="val 29906"/>
            </a:avLst>
          </a:prstGeom>
          <a:solidFill>
            <a:srgbClr val="FEFEF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56" name="TextBox 55">
            <a:extLst>
              <a:ext uri="{FF2B5EF4-FFF2-40B4-BE49-F238E27FC236}">
                <a16:creationId xmlns="" xmlns:a16="http://schemas.microsoft.com/office/drawing/2014/main" id="{D08ECDEF-3F43-3975-0B80-A87602F13F61}"/>
              </a:ext>
            </a:extLst>
          </p:cNvPr>
          <p:cNvSpPr txBox="1"/>
          <p:nvPr/>
        </p:nvSpPr>
        <p:spPr>
          <a:xfrm>
            <a:off x="745509" y="4074341"/>
            <a:ext cx="145691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АО «ЦЕНТР КОММЕРЦИАЛИЗАЦИИ ТЕХНОЛОГИЙ»</a:t>
            </a:r>
            <a:endParaRPr lang="x-none" sz="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Скругленный прямоугольник 56">
            <a:extLst>
              <a:ext uri="{FF2B5EF4-FFF2-40B4-BE49-F238E27FC236}">
                <a16:creationId xmlns="" xmlns:a16="http://schemas.microsoft.com/office/drawing/2014/main" id="{0C8E6F72-ACE9-B06A-C36F-14240F9C08ED}"/>
              </a:ext>
            </a:extLst>
          </p:cNvPr>
          <p:cNvSpPr/>
          <p:nvPr/>
        </p:nvSpPr>
        <p:spPr>
          <a:xfrm>
            <a:off x="1053107" y="4682505"/>
            <a:ext cx="841719" cy="180000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https://ckt-penza.ru/</a:t>
            </a:r>
            <a:endParaRPr lang="x-none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Скругленный прямоугольник 57">
            <a:extLst>
              <a:ext uri="{FF2B5EF4-FFF2-40B4-BE49-F238E27FC236}">
                <a16:creationId xmlns="" xmlns:a16="http://schemas.microsoft.com/office/drawing/2014/main" id="{E95975D5-91C3-3E7B-853F-21C2CD5F1A04}"/>
              </a:ext>
            </a:extLst>
          </p:cNvPr>
          <p:cNvSpPr/>
          <p:nvPr/>
        </p:nvSpPr>
        <p:spPr>
          <a:xfrm>
            <a:off x="2603696" y="3390807"/>
            <a:ext cx="1456918" cy="586798"/>
          </a:xfrm>
          <a:prstGeom prst="roundRect">
            <a:avLst>
              <a:gd name="adj" fmla="val 29906"/>
            </a:avLst>
          </a:prstGeom>
          <a:solidFill>
            <a:srgbClr val="FEFEF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59" name="TextBox 58">
            <a:extLst>
              <a:ext uri="{FF2B5EF4-FFF2-40B4-BE49-F238E27FC236}">
                <a16:creationId xmlns="" xmlns:a16="http://schemas.microsoft.com/office/drawing/2014/main" id="{8E8AC662-A2F8-BE41-67F7-2E05358356A9}"/>
              </a:ext>
            </a:extLst>
          </p:cNvPr>
          <p:cNvSpPr txBox="1"/>
          <p:nvPr/>
        </p:nvSpPr>
        <p:spPr>
          <a:xfrm>
            <a:off x="2603697" y="4074341"/>
            <a:ext cx="145691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ООО «ЦЕНТР КЛАСТЕРНОГО РАЗВИТИЯ»</a:t>
            </a:r>
            <a:endParaRPr lang="x-none" sz="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Скругленный прямоугольник 59">
            <a:extLst>
              <a:ext uri="{FF2B5EF4-FFF2-40B4-BE49-F238E27FC236}">
                <a16:creationId xmlns="" xmlns:a16="http://schemas.microsoft.com/office/drawing/2014/main" id="{4799F6AF-2D83-0543-6070-AD3C85DAE524}"/>
              </a:ext>
            </a:extLst>
          </p:cNvPr>
          <p:cNvSpPr/>
          <p:nvPr/>
        </p:nvSpPr>
        <p:spPr>
          <a:xfrm>
            <a:off x="2911295" y="4682505"/>
            <a:ext cx="841719" cy="180000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https://ckr58.ru/</a:t>
            </a:r>
            <a:endParaRPr lang="x-none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Скругленный прямоугольник 61">
            <a:extLst>
              <a:ext uri="{FF2B5EF4-FFF2-40B4-BE49-F238E27FC236}">
                <a16:creationId xmlns="" xmlns:a16="http://schemas.microsoft.com/office/drawing/2014/main" id="{33B0C178-5D40-A28A-2614-96914272F53B}"/>
              </a:ext>
            </a:extLst>
          </p:cNvPr>
          <p:cNvSpPr/>
          <p:nvPr/>
        </p:nvSpPr>
        <p:spPr>
          <a:xfrm>
            <a:off x="4432190" y="3390807"/>
            <a:ext cx="1456918" cy="586798"/>
          </a:xfrm>
          <a:prstGeom prst="roundRect">
            <a:avLst>
              <a:gd name="adj" fmla="val 29906"/>
            </a:avLst>
          </a:prstGeom>
          <a:solidFill>
            <a:srgbClr val="FEFEF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63" name="TextBox 62">
            <a:extLst>
              <a:ext uri="{FF2B5EF4-FFF2-40B4-BE49-F238E27FC236}">
                <a16:creationId xmlns="" xmlns:a16="http://schemas.microsoft.com/office/drawing/2014/main" id="{DDE765BB-949A-B404-9239-345EA25CC23C}"/>
              </a:ext>
            </a:extLst>
          </p:cNvPr>
          <p:cNvSpPr txBox="1"/>
          <p:nvPr/>
        </p:nvSpPr>
        <p:spPr>
          <a:xfrm>
            <a:off x="4432191" y="4074341"/>
            <a:ext cx="145691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АО «ТЕХНОПАРК ВЫСОКИЙ ТЕХНОЛОГИЙ»</a:t>
            </a:r>
            <a:endParaRPr lang="x-none" sz="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" name="Скругленный прямоугольник 63">
            <a:extLst>
              <a:ext uri="{FF2B5EF4-FFF2-40B4-BE49-F238E27FC236}">
                <a16:creationId xmlns="" xmlns:a16="http://schemas.microsoft.com/office/drawing/2014/main" id="{B18BBBB6-B986-F405-356C-1830AD96E294}"/>
              </a:ext>
            </a:extLst>
          </p:cNvPr>
          <p:cNvSpPr/>
          <p:nvPr/>
        </p:nvSpPr>
        <p:spPr>
          <a:xfrm>
            <a:off x="4511711" y="4682505"/>
            <a:ext cx="1266092" cy="160800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http://www.technopark-rameev.ru/</a:t>
            </a:r>
            <a:endParaRPr lang="x-none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" name="Скругленный прямоугольник 65">
            <a:extLst>
              <a:ext uri="{FF2B5EF4-FFF2-40B4-BE49-F238E27FC236}">
                <a16:creationId xmlns="" xmlns:a16="http://schemas.microsoft.com/office/drawing/2014/main" id="{A889ECA0-D41C-F7E4-3A53-A7BAC8E9D284}"/>
              </a:ext>
            </a:extLst>
          </p:cNvPr>
          <p:cNvSpPr/>
          <p:nvPr/>
        </p:nvSpPr>
        <p:spPr>
          <a:xfrm>
            <a:off x="6324558" y="3390807"/>
            <a:ext cx="1456918" cy="586798"/>
          </a:xfrm>
          <a:prstGeom prst="roundRect">
            <a:avLst>
              <a:gd name="adj" fmla="val 29906"/>
            </a:avLst>
          </a:prstGeom>
          <a:solidFill>
            <a:srgbClr val="FEFEF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67" name="TextBox 66">
            <a:extLst>
              <a:ext uri="{FF2B5EF4-FFF2-40B4-BE49-F238E27FC236}">
                <a16:creationId xmlns="" xmlns:a16="http://schemas.microsoft.com/office/drawing/2014/main" id="{1C6FCB94-9D24-6DD4-BDD3-EA1459C62D8D}"/>
              </a:ext>
            </a:extLst>
          </p:cNvPr>
          <p:cNvSpPr txBox="1"/>
          <p:nvPr/>
        </p:nvSpPr>
        <p:spPr>
          <a:xfrm>
            <a:off x="6324559" y="4074341"/>
            <a:ext cx="145691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ЦЕНТР ИННОВАЦИЙ СОЦИАЛЬНОЙ СФЕРЫ</a:t>
            </a:r>
            <a:endParaRPr lang="x-none" sz="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Скругленный прямоугольник 67">
            <a:extLst>
              <a:ext uri="{FF2B5EF4-FFF2-40B4-BE49-F238E27FC236}">
                <a16:creationId xmlns="" xmlns:a16="http://schemas.microsoft.com/office/drawing/2014/main" id="{B026FA2E-3031-2846-D206-E2E40D670DD5}"/>
              </a:ext>
            </a:extLst>
          </p:cNvPr>
          <p:cNvSpPr/>
          <p:nvPr/>
        </p:nvSpPr>
        <p:spPr>
          <a:xfrm>
            <a:off x="6632157" y="4682505"/>
            <a:ext cx="1014639" cy="160800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https://ciss.mbpenza.ru/</a:t>
            </a:r>
            <a:endParaRPr lang="x-none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0" name="Скругленный прямоугольник 69">
            <a:extLst>
              <a:ext uri="{FF2B5EF4-FFF2-40B4-BE49-F238E27FC236}">
                <a16:creationId xmlns="" xmlns:a16="http://schemas.microsoft.com/office/drawing/2014/main" id="{6841A548-C249-DE1A-6B4E-2631A272228B}"/>
              </a:ext>
            </a:extLst>
          </p:cNvPr>
          <p:cNvSpPr/>
          <p:nvPr/>
        </p:nvSpPr>
        <p:spPr>
          <a:xfrm>
            <a:off x="8183500" y="3390807"/>
            <a:ext cx="1456918" cy="586798"/>
          </a:xfrm>
          <a:prstGeom prst="roundRect">
            <a:avLst>
              <a:gd name="adj" fmla="val 29906"/>
            </a:avLst>
          </a:prstGeom>
          <a:solidFill>
            <a:srgbClr val="FEFEF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71" name="TextBox 70">
            <a:extLst>
              <a:ext uri="{FF2B5EF4-FFF2-40B4-BE49-F238E27FC236}">
                <a16:creationId xmlns="" xmlns:a16="http://schemas.microsoft.com/office/drawing/2014/main" id="{70073448-8747-6D8A-73C5-5F95CEF649BB}"/>
              </a:ext>
            </a:extLst>
          </p:cNvPr>
          <p:cNvSpPr txBox="1"/>
          <p:nvPr/>
        </p:nvSpPr>
        <p:spPr>
          <a:xfrm>
            <a:off x="8183501" y="4074341"/>
            <a:ext cx="1456918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800" b="1" dirty="0" smtClean="0"/>
              <a:t>АО МКК «Поручитель»</a:t>
            </a:r>
            <a:endParaRPr lang="x-none" sz="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2" name="Скругленный прямоугольник 71">
            <a:extLst>
              <a:ext uri="{FF2B5EF4-FFF2-40B4-BE49-F238E27FC236}">
                <a16:creationId xmlns="" xmlns:a16="http://schemas.microsoft.com/office/drawing/2014/main" id="{34A64A6B-D22A-7DF3-6ECE-D890B8000BAF}"/>
              </a:ext>
            </a:extLst>
          </p:cNvPr>
          <p:cNvSpPr/>
          <p:nvPr/>
        </p:nvSpPr>
        <p:spPr>
          <a:xfrm>
            <a:off x="8491099" y="4682505"/>
            <a:ext cx="841719" cy="180000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http://garantfond58.ru</a:t>
            </a:r>
            <a:endParaRPr lang="x-none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3" name="Picture 2" descr="логотип Мой бизнес | С 1 января 2023 года Администрация Чарышского района  Алтайского края преобразована в Администрацию муниципального округа  Чарышский район Алтайского края.">
            <a:extLst>
              <a:ext uri="{FF2B5EF4-FFF2-40B4-BE49-F238E27FC236}">
                <a16:creationId xmlns="" xmlns:a16="http://schemas.microsoft.com/office/drawing/2014/main" id="{CB9E44DB-1C66-11F1-4DA7-8FAD32372A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748" y="1614226"/>
            <a:ext cx="943068" cy="421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BBE7F107-914B-B9BF-CAFF-6741C2D8E326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</a:t>
            </a:r>
            <a:r>
              <a:rPr lang="x-none" sz="800">
                <a:latin typeface="Arial" panose="020B0604020202020204" pitchFamily="34" charset="0"/>
                <a:cs typeface="Arial" panose="020B0604020202020204" pitchFamily="34" charset="0"/>
              </a:rPr>
              <a:t>ПРОФИЛЬ 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МАЛОСЕРДОБИНСКОГО РАЙОНА</a:t>
            </a:r>
          </a:p>
        </p:txBody>
      </p:sp>
      <p:pic>
        <p:nvPicPr>
          <p:cNvPr id="61" name="Рисунок 60" descr="https://static.tindal.ru/1msBzw206rTXlVlgP/compage_logo/l/ODU1N2RlMDYtYjhkYy00NmM5L.png?itok=vlWrCkE_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633558" y="1418840"/>
            <a:ext cx="1343025" cy="644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" name="Рисунок 64" descr="https://gisp.gov.ru/nmp/upload/logo/3e7afa4269b297119ee692bb4a290d0e3e8ce143cf9738a8ab5bd0dcc80da237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20931" y="1584708"/>
            <a:ext cx="1367404" cy="515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" name="Рисунок 68" descr="АО «Поручитель» - Государственная поддержка малого и среднего бизнеса г.Пенза"/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152667" y="3547730"/>
            <a:ext cx="1453557" cy="240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" name="Рисунок 73" descr="https://ckr58.ru/templates/default/img/logo.png"/>
          <p:cNvPicPr/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647974" y="3574335"/>
            <a:ext cx="1270884" cy="284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" name="Рисунок 74" descr="Мой Бизнес"/>
          <p:cNvPicPr/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882057" y="3393456"/>
            <a:ext cx="1047750" cy="5735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" name="Рисунок 76" descr="https://www.technopark-rameev.ru/images/logo_index.png"/>
          <p:cNvPicPr/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604361" y="3549999"/>
            <a:ext cx="1139406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8" name="Picture 2" descr="логотип Мой бизнес | С 1 января 2023 года Администрация Чарышского района  Алтайского края преобразована в Администрацию муниципального округа  Чарышский район Алтайского края.">
            <a:extLst>
              <a:ext uri="{FF2B5EF4-FFF2-40B4-BE49-F238E27FC236}">
                <a16:creationId xmlns="" xmlns:a16="http://schemas.microsoft.com/office/drawing/2014/main" id="{CB9E44DB-1C66-11F1-4DA7-8FAD32372A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6968" y="1605853"/>
            <a:ext cx="943068" cy="421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468" name="AutoShape 4" descr="https://cx.mbpenza.ru/templates/default/img/new-logo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9" name="Picture 2" descr="логотип Мой бизнес | С 1 января 2023 года Администрация Чарышского района  Алтайского края преобразована в Администрацию муниципального округа  Чарышский район Алтайского края.">
            <a:extLst>
              <a:ext uri="{FF2B5EF4-FFF2-40B4-BE49-F238E27FC236}">
                <a16:creationId xmlns="" xmlns:a16="http://schemas.microsoft.com/office/drawing/2014/main" id="{CB9E44DB-1C66-11F1-4DA7-8FAD32372A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7684" y="1647721"/>
            <a:ext cx="943068" cy="421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Рисунок 79" descr="https://avatars.mds.yandex.net/i?id=ec5c80cd54ee11ca322e7f0c60f79121ace8c5c6-10702734-images-thumbs&amp;n=13"/>
          <p:cNvPicPr/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430945" y="3426487"/>
            <a:ext cx="1145512" cy="5928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00505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FD6BF9AB-A0AB-E438-5E37-5983195889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3033D8E7-695C-4B68-93BF-55B165B65A6A}"/>
              </a:ext>
            </a:extLst>
          </p:cNvPr>
          <p:cNvSpPr txBox="1"/>
          <p:nvPr/>
        </p:nvSpPr>
        <p:spPr>
          <a:xfrm>
            <a:off x="627016" y="550177"/>
            <a:ext cx="9160580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МИНИСТЕРСТВА, ОКАЗЫВАЮЩИЕ ПОДДЕРЖКУ ПРЕДПРИНИМАТЕЛЯМ И ИНВЕСТОРАМ</a:t>
            </a: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="" xmlns:a16="http://schemas.microsoft.com/office/drawing/2014/main" id="{1023177A-CC1F-844A-E590-360AFD16E876}"/>
              </a:ext>
            </a:extLst>
          </p:cNvPr>
          <p:cNvSpPr/>
          <p:nvPr/>
        </p:nvSpPr>
        <p:spPr>
          <a:xfrm>
            <a:off x="627017" y="163628"/>
            <a:ext cx="1345621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меры господдержки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="" xmlns:a16="http://schemas.microsoft.com/office/drawing/2014/main" id="{3BF8DC81-CD65-F7C5-5380-B95AFF24C7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23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Скругленный прямоугольник 11">
            <a:extLst>
              <a:ext uri="{FF2B5EF4-FFF2-40B4-BE49-F238E27FC236}">
                <a16:creationId xmlns="" xmlns:a16="http://schemas.microsoft.com/office/drawing/2014/main" id="{237A7826-76C6-ACDC-108C-46817594633E}"/>
              </a:ext>
            </a:extLst>
          </p:cNvPr>
          <p:cNvSpPr/>
          <p:nvPr/>
        </p:nvSpPr>
        <p:spPr>
          <a:xfrm>
            <a:off x="627016" y="1401546"/>
            <a:ext cx="4497842" cy="844323"/>
          </a:xfrm>
          <a:prstGeom prst="roundRect">
            <a:avLst>
              <a:gd name="adj" fmla="val 32961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МИНИСТЕРСТВО</a:t>
            </a:r>
            <a:r>
              <a:rPr kumimoji="0" lang="en-US" sz="11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ru-RU" sz="11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ЭКОНОМИЧЕСКОГО РАЗВИТИЯ И ПРОМЫШЛЕННОСТИ ПЕНЗНЕНСКОЙ ОБЛАСТИ</a:t>
            </a:r>
            <a:endParaRPr kumimoji="0" lang="x-none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3" name="Скругленный прямоугольник 102">
            <a:extLst>
              <a:ext uri="{FF2B5EF4-FFF2-40B4-BE49-F238E27FC236}">
                <a16:creationId xmlns="" xmlns:a16="http://schemas.microsoft.com/office/drawing/2014/main" id="{2BB5EBE9-65B5-B62A-9463-A385D023A95B}"/>
              </a:ext>
            </a:extLst>
          </p:cNvPr>
          <p:cNvSpPr/>
          <p:nvPr/>
        </p:nvSpPr>
        <p:spPr>
          <a:xfrm>
            <a:off x="627016" y="2417034"/>
            <a:ext cx="4497842" cy="844323"/>
          </a:xfrm>
          <a:prstGeom prst="roundRect">
            <a:avLst>
              <a:gd name="adj" fmla="val 32961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pPr>
              <a:defRPr/>
            </a:pPr>
            <a:r>
              <a:rPr lang="ru-RU" sz="11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МИНИСТЕРСТВО ГОСУДАРСТВЕННОГО ИМУЩЕСТВА ПЕНЗЕНСКОЙ ОБЛАСТИ</a:t>
            </a:r>
            <a:endParaRPr lang="x-none" sz="1100" b="1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7" name="Скругленный прямоугольник 106">
            <a:extLst>
              <a:ext uri="{FF2B5EF4-FFF2-40B4-BE49-F238E27FC236}">
                <a16:creationId xmlns="" xmlns:a16="http://schemas.microsoft.com/office/drawing/2014/main" id="{364E6F95-0A19-B1FC-0BBB-262E96196828}"/>
              </a:ext>
            </a:extLst>
          </p:cNvPr>
          <p:cNvSpPr/>
          <p:nvPr/>
        </p:nvSpPr>
        <p:spPr>
          <a:xfrm>
            <a:off x="627016" y="4448010"/>
            <a:ext cx="4497842" cy="844323"/>
          </a:xfrm>
          <a:prstGeom prst="roundRect">
            <a:avLst>
              <a:gd name="adj" fmla="val 32961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pPr>
              <a:defRPr/>
            </a:pPr>
            <a:r>
              <a:rPr lang="ru-RU" sz="11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МИНИСТЕРСТВО  ЖИЛИЩНО-КОММУНАЛЬНОГО ХОЗЯЙСТВА И ГРАЖДАНСКОЙ ЗАЩИТЫ НАСЕЛЕНИЯ ПЕНЗЕНСКОЙ ОБЛАСТИ</a:t>
            </a:r>
            <a:endParaRPr lang="x-none" sz="1100" b="1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1" name="Скругленный прямоугольник 110">
            <a:extLst>
              <a:ext uri="{FF2B5EF4-FFF2-40B4-BE49-F238E27FC236}">
                <a16:creationId xmlns="" xmlns:a16="http://schemas.microsoft.com/office/drawing/2014/main" id="{D7D0A12C-4216-66F6-609A-1DF85D2F79D6}"/>
              </a:ext>
            </a:extLst>
          </p:cNvPr>
          <p:cNvSpPr/>
          <p:nvPr/>
        </p:nvSpPr>
        <p:spPr>
          <a:xfrm>
            <a:off x="627016" y="5463499"/>
            <a:ext cx="4497842" cy="844323"/>
          </a:xfrm>
          <a:prstGeom prst="roundRect">
            <a:avLst>
              <a:gd name="adj" fmla="val 32961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pPr lvl="0">
              <a:defRPr/>
            </a:pPr>
            <a:r>
              <a:rPr lang="ru-RU" sz="11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МИНИСТЕРСТВО СТРОИТЕЛЬСТВА И ДОРОЖНОГО ХОЗЯЙСТВА ПЕНЗЕНСКОЙ ОБЛАСТИ</a:t>
            </a:r>
            <a:endParaRPr lang="x-none" sz="11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6" name="Скругленный прямоугольник 115">
            <a:extLst>
              <a:ext uri="{FF2B5EF4-FFF2-40B4-BE49-F238E27FC236}">
                <a16:creationId xmlns="" xmlns:a16="http://schemas.microsoft.com/office/drawing/2014/main" id="{C710E187-EF2B-9551-02E2-2EE963AA66F3}"/>
              </a:ext>
            </a:extLst>
          </p:cNvPr>
          <p:cNvSpPr/>
          <p:nvPr/>
        </p:nvSpPr>
        <p:spPr>
          <a:xfrm>
            <a:off x="627016" y="3432522"/>
            <a:ext cx="4497842" cy="844323"/>
          </a:xfrm>
          <a:prstGeom prst="roundRect">
            <a:avLst>
              <a:gd name="adj" fmla="val 32961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pPr lvl="0">
              <a:defRPr/>
            </a:pPr>
            <a:r>
              <a:rPr lang="ru-RU" sz="11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МИНИСТЕРСТВО СЕЛЬСКОГО ХОЗЯЙСТВА ПЕНЗЕНСКОЙ ОБЛАСТИ</a:t>
            </a:r>
            <a:endParaRPr lang="x-none" sz="11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1" name="Скругленный прямоугольник 120">
            <a:extLst>
              <a:ext uri="{FF2B5EF4-FFF2-40B4-BE49-F238E27FC236}">
                <a16:creationId xmlns="" xmlns:a16="http://schemas.microsoft.com/office/drawing/2014/main" id="{131C888D-6A77-FA57-7287-59E57BB12423}"/>
              </a:ext>
            </a:extLst>
          </p:cNvPr>
          <p:cNvSpPr/>
          <p:nvPr/>
        </p:nvSpPr>
        <p:spPr>
          <a:xfrm>
            <a:off x="5271922" y="1401546"/>
            <a:ext cx="4497842" cy="844323"/>
          </a:xfrm>
          <a:prstGeom prst="roundRect">
            <a:avLst>
              <a:gd name="adj" fmla="val 32961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pPr lvl="0">
              <a:defRPr/>
            </a:pPr>
            <a:r>
              <a:rPr lang="ru-RU" sz="11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МИНИСТЕРСТВО ЦИФРОВОГО РАЗВИТИЯ              ТРАНСПОРТА И СВЯЗИ ПЕНЗЕНСКОЙ ОБЛАСТИ</a:t>
            </a:r>
            <a:endParaRPr kumimoji="0" lang="x-none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6" name="Скругленный прямоугольник 125">
            <a:extLst>
              <a:ext uri="{FF2B5EF4-FFF2-40B4-BE49-F238E27FC236}">
                <a16:creationId xmlns="" xmlns:a16="http://schemas.microsoft.com/office/drawing/2014/main" id="{E72EEE87-401A-6915-9E04-97934AFA7EA6}"/>
              </a:ext>
            </a:extLst>
          </p:cNvPr>
          <p:cNvSpPr/>
          <p:nvPr/>
        </p:nvSpPr>
        <p:spPr>
          <a:xfrm>
            <a:off x="5271922" y="2417034"/>
            <a:ext cx="4497842" cy="844323"/>
          </a:xfrm>
          <a:prstGeom prst="roundRect">
            <a:avLst>
              <a:gd name="adj" fmla="val 32961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pPr>
              <a:defRPr/>
            </a:pP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МИНИСТЕРСТВО ГРАДОСТРОИТЕЛЬСТВА</a:t>
            </a:r>
            <a:r>
              <a:rPr kumimoji="0" lang="ru-RU" sz="11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И АРХИТЕКТУРЫ ПЕНЗЕНСКОЙ ОБЛАСТИ</a:t>
            </a:r>
            <a:endParaRPr lang="x-none" sz="1100" b="1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1" name="Скругленный прямоугольник 130">
            <a:extLst>
              <a:ext uri="{FF2B5EF4-FFF2-40B4-BE49-F238E27FC236}">
                <a16:creationId xmlns="" xmlns:a16="http://schemas.microsoft.com/office/drawing/2014/main" id="{01175CC2-6729-59B8-4B7D-523141702B5F}"/>
              </a:ext>
            </a:extLst>
          </p:cNvPr>
          <p:cNvSpPr/>
          <p:nvPr/>
        </p:nvSpPr>
        <p:spPr>
          <a:xfrm>
            <a:off x="5271922" y="4448010"/>
            <a:ext cx="4497842" cy="844323"/>
          </a:xfrm>
          <a:prstGeom prst="roundRect">
            <a:avLst>
              <a:gd name="adj" fmla="val 32961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1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МИНИСТЕРСТВО КУЛЬТУРЫ И ТУРИЗМА ПЕНЗЕНСКОЙ ОБЛАСТИ</a:t>
            </a:r>
            <a:endParaRPr kumimoji="0" lang="x-none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0" name="Скругленный прямоугольник 139">
            <a:extLst>
              <a:ext uri="{FF2B5EF4-FFF2-40B4-BE49-F238E27FC236}">
                <a16:creationId xmlns="" xmlns:a16="http://schemas.microsoft.com/office/drawing/2014/main" id="{968A1C6F-EB64-8A6B-457E-1E5BFBB7DFDB}"/>
              </a:ext>
            </a:extLst>
          </p:cNvPr>
          <p:cNvSpPr/>
          <p:nvPr/>
        </p:nvSpPr>
        <p:spPr>
          <a:xfrm>
            <a:off x="5271922" y="3432522"/>
            <a:ext cx="4497842" cy="844323"/>
          </a:xfrm>
          <a:prstGeom prst="roundRect">
            <a:avLst>
              <a:gd name="adj" fmla="val 32961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1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МИНИСТЕРСТВО СТРОИТЕЛЬСТВА И ДОРОЖНОГО ХОЗЯЙСТВА ПЕНЗЕНСКОЙ ОБЛАСТИ </a:t>
            </a:r>
            <a:endParaRPr kumimoji="0" lang="x-none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79E4FD26-1B60-AB26-D7B0-75A18B288E43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</a:t>
            </a:r>
            <a:r>
              <a:rPr lang="x-none" sz="800">
                <a:latin typeface="Arial" panose="020B0604020202020204" pitchFamily="34" charset="0"/>
                <a:cs typeface="Arial" panose="020B0604020202020204" pitchFamily="34" charset="0"/>
              </a:rPr>
              <a:t>ПРОФИЛЬ 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МАЛОСЕРДОБИНСКОГО РАЙОНА</a:t>
            </a:r>
          </a:p>
        </p:txBody>
      </p:sp>
      <p:pic>
        <p:nvPicPr>
          <p:cNvPr id="41" name="Рисунок 40" descr="https://stihi.ru/pics/2021/04/04/532.jpg"/>
          <p:cNvPicPr/>
          <p:nvPr/>
        </p:nvPicPr>
        <p:blipFill>
          <a:blip r:embed="rId3"/>
          <a:srcRect l="25948" t="11615" r="24482" b="3205"/>
          <a:stretch>
            <a:fillRect/>
          </a:stretch>
        </p:blipFill>
        <p:spPr bwMode="auto">
          <a:xfrm>
            <a:off x="841078" y="1653141"/>
            <a:ext cx="398943" cy="435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" name="Рисунок 41" descr="https://stihi.ru/pics/2021/04/04/532.jpg"/>
          <p:cNvPicPr/>
          <p:nvPr/>
        </p:nvPicPr>
        <p:blipFill>
          <a:blip r:embed="rId3"/>
          <a:srcRect l="25948" t="11615" r="24482" b="3205"/>
          <a:stretch>
            <a:fillRect/>
          </a:stretch>
        </p:blipFill>
        <p:spPr bwMode="auto">
          <a:xfrm>
            <a:off x="832995" y="2592904"/>
            <a:ext cx="38277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" name="Рисунок 43" descr="https://stihi.ru/pics/2021/04/04/532.jpg"/>
          <p:cNvPicPr/>
          <p:nvPr/>
        </p:nvPicPr>
        <p:blipFill>
          <a:blip r:embed="rId3"/>
          <a:srcRect l="25948" t="11615" r="24482" b="3205"/>
          <a:stretch>
            <a:fillRect/>
          </a:stretch>
        </p:blipFill>
        <p:spPr bwMode="auto">
          <a:xfrm>
            <a:off x="871095" y="3662362"/>
            <a:ext cx="367155" cy="4402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" name="Рисунок 44" descr="https://stihi.ru/pics/2021/04/04/532.jpg"/>
          <p:cNvPicPr/>
          <p:nvPr/>
        </p:nvPicPr>
        <p:blipFill>
          <a:blip r:embed="rId3"/>
          <a:srcRect l="25948" t="11615" r="24482" b="3205"/>
          <a:stretch>
            <a:fillRect/>
          </a:stretch>
        </p:blipFill>
        <p:spPr bwMode="auto">
          <a:xfrm>
            <a:off x="909195" y="4633912"/>
            <a:ext cx="367155" cy="4402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" name="Рисунок 45" descr="https://stihi.ru/pics/2021/04/04/532.jpg"/>
          <p:cNvPicPr/>
          <p:nvPr/>
        </p:nvPicPr>
        <p:blipFill>
          <a:blip r:embed="rId3"/>
          <a:srcRect l="25948" t="11615" r="24482" b="3205"/>
          <a:stretch>
            <a:fillRect/>
          </a:stretch>
        </p:blipFill>
        <p:spPr bwMode="auto">
          <a:xfrm>
            <a:off x="894908" y="5653087"/>
            <a:ext cx="367155" cy="4402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" name="Рисунок 46" descr="https://stihi.ru/pics/2021/04/04/532.jpg"/>
          <p:cNvPicPr/>
          <p:nvPr/>
        </p:nvPicPr>
        <p:blipFill>
          <a:blip r:embed="rId3"/>
          <a:srcRect l="25948" t="11615" r="24482" b="3205"/>
          <a:stretch>
            <a:fillRect/>
          </a:stretch>
        </p:blipFill>
        <p:spPr bwMode="auto">
          <a:xfrm>
            <a:off x="5543108" y="2605087"/>
            <a:ext cx="367155" cy="4402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" name="Рисунок 47" descr="https://stihi.ru/pics/2021/04/04/532.jpg"/>
          <p:cNvPicPr/>
          <p:nvPr/>
        </p:nvPicPr>
        <p:blipFill>
          <a:blip r:embed="rId3"/>
          <a:srcRect l="25948" t="11615" r="24482" b="3205"/>
          <a:stretch>
            <a:fillRect/>
          </a:stretch>
        </p:blipFill>
        <p:spPr bwMode="auto">
          <a:xfrm>
            <a:off x="5562158" y="1614487"/>
            <a:ext cx="367155" cy="4402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Рисунок 24" descr="https://stihi.ru/pics/2021/04/04/532.jpg"/>
          <p:cNvPicPr/>
          <p:nvPr/>
        </p:nvPicPr>
        <p:blipFill>
          <a:blip r:embed="rId3"/>
          <a:srcRect l="25948" t="11615" r="24482" b="3205"/>
          <a:stretch>
            <a:fillRect/>
          </a:stretch>
        </p:blipFill>
        <p:spPr bwMode="auto">
          <a:xfrm>
            <a:off x="5514638" y="3651790"/>
            <a:ext cx="367155" cy="4402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Рисунок 25" descr="https://stihi.ru/pics/2021/04/04/532.jpg"/>
          <p:cNvPicPr/>
          <p:nvPr/>
        </p:nvPicPr>
        <p:blipFill>
          <a:blip r:embed="rId3"/>
          <a:srcRect l="25948" t="11615" r="24482" b="3205"/>
          <a:stretch>
            <a:fillRect/>
          </a:stretch>
        </p:blipFill>
        <p:spPr bwMode="auto">
          <a:xfrm>
            <a:off x="5524686" y="4646577"/>
            <a:ext cx="367155" cy="4402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60022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Скругленный прямоугольник 72">
            <a:extLst>
              <a:ext uri="{FF2B5EF4-FFF2-40B4-BE49-F238E27FC236}">
                <a16:creationId xmlns="" xmlns:a16="http://schemas.microsoft.com/office/drawing/2014/main" id="{1C9CDDE7-CA8C-3059-F83C-6E358C537246}"/>
              </a:ext>
            </a:extLst>
          </p:cNvPr>
          <p:cNvSpPr/>
          <p:nvPr/>
        </p:nvSpPr>
        <p:spPr>
          <a:xfrm>
            <a:off x="627016" y="3919792"/>
            <a:ext cx="3470852" cy="2388029"/>
          </a:xfrm>
          <a:prstGeom prst="roundRect">
            <a:avLst>
              <a:gd name="adj" fmla="val 11787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912D699B-3924-518D-6259-49B5096496FC}"/>
              </a:ext>
            </a:extLst>
          </p:cNvPr>
          <p:cNvSpPr txBox="1"/>
          <p:nvPr/>
        </p:nvSpPr>
        <p:spPr>
          <a:xfrm>
            <a:off x="627016" y="550177"/>
            <a:ext cx="9160580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ПРЕДЛОЖЕНИЯ ПО КОРРЕКТИРОВКЕ МЕР ФИНАНСОВОЙ   И ОРГАНИЗАЦИОННОЙ ПОДДЕРЖКИ ПРОЕКТОВ</a:t>
            </a: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=""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627017" y="163628"/>
            <a:ext cx="1899873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предложения по корректировке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="" xmlns:a16="http://schemas.microsoft.com/office/drawing/2014/main" id="{B54F722C-2069-3D02-CFC9-7B8A4D82B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24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Скругленный прямоугольник 67">
            <a:extLst>
              <a:ext uri="{FF2B5EF4-FFF2-40B4-BE49-F238E27FC236}">
                <a16:creationId xmlns="" xmlns:a16="http://schemas.microsoft.com/office/drawing/2014/main" id="{FD205189-21AA-DDE0-5094-A28E46F5CB5F}"/>
              </a:ext>
            </a:extLst>
          </p:cNvPr>
          <p:cNvSpPr/>
          <p:nvPr/>
        </p:nvSpPr>
        <p:spPr>
          <a:xfrm>
            <a:off x="3522847" y="1401546"/>
            <a:ext cx="2154686" cy="2406883"/>
          </a:xfrm>
          <a:prstGeom prst="roundRect">
            <a:avLst>
              <a:gd name="adj" fmla="val 12112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69" name="Скругленный прямоугольник 68">
            <a:extLst>
              <a:ext uri="{FF2B5EF4-FFF2-40B4-BE49-F238E27FC236}">
                <a16:creationId xmlns="" xmlns:a16="http://schemas.microsoft.com/office/drawing/2014/main" id="{474C35DA-31DE-309C-F205-541813D224F1}"/>
              </a:ext>
            </a:extLst>
          </p:cNvPr>
          <p:cNvSpPr/>
          <p:nvPr/>
        </p:nvSpPr>
        <p:spPr>
          <a:xfrm>
            <a:off x="627016" y="1401546"/>
            <a:ext cx="2780405" cy="2406883"/>
          </a:xfrm>
          <a:prstGeom prst="roundRect">
            <a:avLst>
              <a:gd name="adj" fmla="val 11277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70" name="Скругленный прямоугольник 69">
            <a:extLst>
              <a:ext uri="{FF2B5EF4-FFF2-40B4-BE49-F238E27FC236}">
                <a16:creationId xmlns="" xmlns:a16="http://schemas.microsoft.com/office/drawing/2014/main" id="{AAE095AC-081E-33A2-FDBB-98B052165558}"/>
              </a:ext>
            </a:extLst>
          </p:cNvPr>
          <p:cNvSpPr/>
          <p:nvPr/>
        </p:nvSpPr>
        <p:spPr>
          <a:xfrm>
            <a:off x="5795703" y="1401546"/>
            <a:ext cx="3991893" cy="2406883"/>
          </a:xfrm>
          <a:prstGeom prst="roundRect">
            <a:avLst>
              <a:gd name="adj" fmla="val 11163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4" name="Скругленный прямоугольник 73">
            <a:extLst>
              <a:ext uri="{FF2B5EF4-FFF2-40B4-BE49-F238E27FC236}">
                <a16:creationId xmlns="" xmlns:a16="http://schemas.microsoft.com/office/drawing/2014/main" id="{788C38C7-4DE5-24AC-7622-658BB16B4123}"/>
              </a:ext>
            </a:extLst>
          </p:cNvPr>
          <p:cNvSpPr/>
          <p:nvPr/>
        </p:nvSpPr>
        <p:spPr>
          <a:xfrm>
            <a:off x="4220619" y="3919791"/>
            <a:ext cx="2726172" cy="2388029"/>
          </a:xfrm>
          <a:prstGeom prst="roundRect">
            <a:avLst>
              <a:gd name="adj" fmla="val 10742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5" name="Скругленный прямоугольник 74">
            <a:extLst>
              <a:ext uri="{FF2B5EF4-FFF2-40B4-BE49-F238E27FC236}">
                <a16:creationId xmlns="" xmlns:a16="http://schemas.microsoft.com/office/drawing/2014/main" id="{D53A4B05-5996-A019-A76C-03C280C9327F}"/>
              </a:ext>
            </a:extLst>
          </p:cNvPr>
          <p:cNvSpPr/>
          <p:nvPr/>
        </p:nvSpPr>
        <p:spPr>
          <a:xfrm>
            <a:off x="7061424" y="3919791"/>
            <a:ext cx="2726172" cy="2388029"/>
          </a:xfrm>
          <a:prstGeom prst="roundRect">
            <a:avLst>
              <a:gd name="adj" fmla="val 11752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6" name="TextBox 75">
            <a:extLst>
              <a:ext uri="{FF2B5EF4-FFF2-40B4-BE49-F238E27FC236}">
                <a16:creationId xmlns="" xmlns:a16="http://schemas.microsoft.com/office/drawing/2014/main" id="{A1BBFC5A-DE30-051C-FEEB-53A884C8CC68}"/>
              </a:ext>
            </a:extLst>
          </p:cNvPr>
          <p:cNvSpPr txBox="1"/>
          <p:nvPr/>
        </p:nvSpPr>
        <p:spPr>
          <a:xfrm>
            <a:off x="853368" y="1584500"/>
            <a:ext cx="1740849" cy="84638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АКТИВНАЯ ИНФОРМАЦИОННАЯ              И КОНСУЛЬТАЦИОННАЯ ПОДДЕРЖКА ПРЕДПРИНИМАТЕЛЕЙ </a:t>
            </a:r>
            <a:endParaRPr lang="x-none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="" xmlns:a16="http://schemas.microsoft.com/office/drawing/2014/main" id="{F5029D8E-6FA5-39F6-980B-E624E0847E5F}"/>
              </a:ext>
            </a:extLst>
          </p:cNvPr>
          <p:cNvSpPr txBox="1"/>
          <p:nvPr/>
        </p:nvSpPr>
        <p:spPr>
          <a:xfrm>
            <a:off x="3762825" y="1584500"/>
            <a:ext cx="1416981" cy="135421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УМЕНЬШЕНИЕ КОЛИЧЕСТВА </a:t>
            </a:r>
          </a:p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СРОКОВ ПРОЦЕДУР, </a:t>
            </a:r>
          </a:p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НЕОБХОДИМЫХ </a:t>
            </a:r>
          </a:p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ПОЛУЧЕНИЯ </a:t>
            </a:r>
          </a:p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ИНВЕСТИЦИОННОЙ </a:t>
            </a:r>
          </a:p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ПЛОЩАДКИ </a:t>
            </a:r>
            <a:endParaRPr lang="x-none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="" xmlns:a16="http://schemas.microsoft.com/office/drawing/2014/main" id="{A5B46850-A2F4-926B-117B-28D7665D8D86}"/>
              </a:ext>
            </a:extLst>
          </p:cNvPr>
          <p:cNvSpPr txBox="1"/>
          <p:nvPr/>
        </p:nvSpPr>
        <p:spPr>
          <a:xfrm>
            <a:off x="853311" y="4128456"/>
            <a:ext cx="1740906" cy="101566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УМЕНЬШЕНИЕ КОЛИЧЕСТВА БЮРОКРАТИЧЕСКИХ ПРОЦЕДУР                           ДЛЯ ПОЛУЧЕНИЯ МЕР ПОДДЕРЖКИ 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="" xmlns:a16="http://schemas.microsoft.com/office/drawing/2014/main" id="{8BED9D75-83DC-7DB1-D63D-8AE176B201FF}"/>
              </a:ext>
            </a:extLst>
          </p:cNvPr>
          <p:cNvSpPr txBox="1"/>
          <p:nvPr/>
        </p:nvSpPr>
        <p:spPr>
          <a:xfrm>
            <a:off x="4462486" y="4135853"/>
            <a:ext cx="1647675" cy="84638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ПЕРЕНОС ПРОЦЕДУР               В ЭЛЕКТРОННЫЙ ВИД                          ДЛЯ СОКРАЩЕНИЯ ВРЕМЕННЫХ ИЗДЕРЖЕК </a:t>
            </a:r>
            <a:endParaRPr lang="ru-RU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="" xmlns:a16="http://schemas.microsoft.com/office/drawing/2014/main" id="{B7EE8951-3C5B-0C8C-FB1D-B73F3B4B4824}"/>
              </a:ext>
            </a:extLst>
          </p:cNvPr>
          <p:cNvSpPr txBox="1"/>
          <p:nvPr/>
        </p:nvSpPr>
        <p:spPr>
          <a:xfrm>
            <a:off x="6027053" y="1576659"/>
            <a:ext cx="1863880" cy="101566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СОЗДАНИЕ ПРОЕКТНОГО </a:t>
            </a:r>
          </a:p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ОФИСА, КОТОРЫЙ БУДЕТ </a:t>
            </a:r>
          </a:p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ЗАНИМАТЬСЯ ОЦЕНКОЙ И ПРОРАБОТКОЙ </a:t>
            </a:r>
          </a:p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ИНВЕСТИЦИОННЫХ </a:t>
            </a:r>
          </a:p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ПРОЕКТОВ </a:t>
            </a:r>
            <a:endParaRPr lang="x-none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="" xmlns:a16="http://schemas.microsoft.com/office/drawing/2014/main" id="{6BFBFDEB-7CB0-167B-22EE-584ADCCB8AF2}"/>
              </a:ext>
            </a:extLst>
          </p:cNvPr>
          <p:cNvSpPr txBox="1"/>
          <p:nvPr/>
        </p:nvSpPr>
        <p:spPr>
          <a:xfrm>
            <a:off x="7287978" y="4135853"/>
            <a:ext cx="1672569" cy="5078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СНИЖЕНИЕ НАЛОГОВЫХ СТАВОК ДЛЯ МСП</a:t>
            </a:r>
          </a:p>
        </p:txBody>
      </p:sp>
      <p:pic>
        <p:nvPicPr>
          <p:cNvPr id="113" name="Рисунок 112" descr="Пузырь с сообщением чата со сплошной заливкой">
            <a:extLst>
              <a:ext uri="{FF2B5EF4-FFF2-40B4-BE49-F238E27FC236}">
                <a16:creationId xmlns="" xmlns:a16="http://schemas.microsoft.com/office/drawing/2014/main" id="{6FF3168F-26EC-2BD5-8CA9-3F1917E5B4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895217" y="1554054"/>
            <a:ext cx="360000" cy="360000"/>
          </a:xfrm>
          <a:prstGeom prst="rect">
            <a:avLst/>
          </a:prstGeom>
        </p:spPr>
      </p:pic>
      <p:pic>
        <p:nvPicPr>
          <p:cNvPr id="114" name="Рисунок 113" descr="Включенный свет со сплошной заливкой">
            <a:extLst>
              <a:ext uri="{FF2B5EF4-FFF2-40B4-BE49-F238E27FC236}">
                <a16:creationId xmlns="" xmlns:a16="http://schemas.microsoft.com/office/drawing/2014/main" id="{A507D0C6-6F19-CAC5-87C3-03E2DD67C0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243785" y="1554054"/>
            <a:ext cx="360000" cy="360000"/>
          </a:xfrm>
          <a:prstGeom prst="rect">
            <a:avLst/>
          </a:prstGeom>
        </p:spPr>
      </p:pic>
      <p:pic>
        <p:nvPicPr>
          <p:cNvPr id="115" name="Рисунок 114" descr="Пользовательский интерфейс и взаимодействие с пользователем со сплошной заливкой">
            <a:extLst>
              <a:ext uri="{FF2B5EF4-FFF2-40B4-BE49-F238E27FC236}">
                <a16:creationId xmlns="" xmlns:a16="http://schemas.microsoft.com/office/drawing/2014/main" id="{16B02601-C0C0-44A1-68D7-F77C9BE3997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391808" y="4095217"/>
            <a:ext cx="360000" cy="360000"/>
          </a:xfrm>
          <a:prstGeom prst="rect">
            <a:avLst/>
          </a:prstGeom>
        </p:spPr>
      </p:pic>
      <p:pic>
        <p:nvPicPr>
          <p:cNvPr id="120" name="Рисунок 119" descr="Секундомер 25% со сплошной заливкой">
            <a:extLst>
              <a:ext uri="{FF2B5EF4-FFF2-40B4-BE49-F238E27FC236}">
                <a16:creationId xmlns="" xmlns:a16="http://schemas.microsoft.com/office/drawing/2014/main" id="{C1CF9739-4EC1-F0B1-CCD2-2CE85E7B24C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580435" y="4095217"/>
            <a:ext cx="360000" cy="360000"/>
          </a:xfrm>
          <a:prstGeom prst="rect">
            <a:avLst/>
          </a:prstGeom>
        </p:spPr>
      </p:pic>
      <p:pic>
        <p:nvPicPr>
          <p:cNvPr id="122" name="Рисунок 121" descr="Секундомер 25% со сплошной заливкой">
            <a:extLst>
              <a:ext uri="{FF2B5EF4-FFF2-40B4-BE49-F238E27FC236}">
                <a16:creationId xmlns="" xmlns:a16="http://schemas.microsoft.com/office/drawing/2014/main" id="{3ABCC45C-9288-4DDA-1F0D-140CBB2322B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180039" y="1554054"/>
            <a:ext cx="360000" cy="360000"/>
          </a:xfrm>
          <a:prstGeom prst="rect">
            <a:avLst/>
          </a:prstGeom>
        </p:spPr>
      </p:pic>
      <p:pic>
        <p:nvPicPr>
          <p:cNvPr id="125" name="Рисунок 124" descr="Диаграмма с тенденцией спада со сплошной заливкой">
            <a:extLst>
              <a:ext uri="{FF2B5EF4-FFF2-40B4-BE49-F238E27FC236}">
                <a16:creationId xmlns="" xmlns:a16="http://schemas.microsoft.com/office/drawing/2014/main" id="{DEDD0709-CCD1-79B5-EB24-340104B7E51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=""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280720" y="4085532"/>
            <a:ext cx="360000" cy="360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6D039E78-DDBD-6C9E-543E-03C0F9AF1E1D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</a:t>
            </a:r>
            <a:r>
              <a:rPr lang="x-none" sz="800">
                <a:latin typeface="Arial" panose="020B0604020202020204" pitchFamily="34" charset="0"/>
                <a:cs typeface="Arial" panose="020B0604020202020204" pitchFamily="34" charset="0"/>
              </a:rPr>
              <a:t>ПРОФИЛЬ 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МАЛОСЕРДОБИНСКОГО РАЙОНА</a:t>
            </a:r>
          </a:p>
        </p:txBody>
      </p:sp>
    </p:spTree>
    <p:extLst>
      <p:ext uri="{BB962C8B-B14F-4D97-AF65-F5344CB8AC3E}">
        <p14:creationId xmlns:p14="http://schemas.microsoft.com/office/powerpoint/2010/main" val="1232018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Рисунок 66" descr="Презентация с организационной диаграммой со сплошной заливкой">
            <a:extLst>
              <a:ext uri="{FF2B5EF4-FFF2-40B4-BE49-F238E27FC236}">
                <a16:creationId xmlns="" xmlns:a16="http://schemas.microsoft.com/office/drawing/2014/main" id="{A71FDA74-3CF5-F1A5-4106-138AE36E9A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76578" y="2501820"/>
            <a:ext cx="360000" cy="360000"/>
          </a:xfrm>
          <a:prstGeom prst="rect">
            <a:avLst/>
          </a:prstGeom>
        </p:spPr>
      </p:pic>
      <p:pic>
        <p:nvPicPr>
          <p:cNvPr id="65" name="Рисунок 64" descr="Магнит со сплошной заливкой">
            <a:extLst>
              <a:ext uri="{FF2B5EF4-FFF2-40B4-BE49-F238E27FC236}">
                <a16:creationId xmlns="" xmlns:a16="http://schemas.microsoft.com/office/drawing/2014/main" id="{59F18960-354C-24C7-7FA2-B551F64ACC9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427031" y="2516875"/>
            <a:ext cx="360000" cy="360000"/>
          </a:xfrm>
          <a:prstGeom prst="rect">
            <a:avLst/>
          </a:prstGeom>
        </p:spPr>
      </p:pic>
      <p:pic>
        <p:nvPicPr>
          <p:cNvPr id="53" name="Рисунок 52" descr="Производство со сплошной заливкой">
            <a:extLst>
              <a:ext uri="{FF2B5EF4-FFF2-40B4-BE49-F238E27FC236}">
                <a16:creationId xmlns="" xmlns:a16="http://schemas.microsoft.com/office/drawing/2014/main" id="{33405C6C-F338-66DE-9830-A2374EBCBE2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76578" y="5058538"/>
            <a:ext cx="360000" cy="360000"/>
          </a:xfrm>
          <a:prstGeom prst="rect">
            <a:avLst/>
          </a:prstGeom>
        </p:spPr>
      </p:pic>
      <p:pic>
        <p:nvPicPr>
          <p:cNvPr id="56" name="Рисунок 55" descr="Портфель со сплошной заливкой">
            <a:extLst>
              <a:ext uri="{FF2B5EF4-FFF2-40B4-BE49-F238E27FC236}">
                <a16:creationId xmlns="" xmlns:a16="http://schemas.microsoft.com/office/drawing/2014/main" id="{E3D5026D-F530-776D-1F39-B579F42740B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76578" y="3129977"/>
            <a:ext cx="360000" cy="360000"/>
          </a:xfrm>
          <a:prstGeom prst="rect">
            <a:avLst/>
          </a:prstGeom>
        </p:spPr>
      </p:pic>
      <p:pic>
        <p:nvPicPr>
          <p:cNvPr id="60" name="Рисунок 59" descr="Включенный свет со сплошной заливкой">
            <a:extLst>
              <a:ext uri="{FF2B5EF4-FFF2-40B4-BE49-F238E27FC236}">
                <a16:creationId xmlns="" xmlns:a16="http://schemas.microsoft.com/office/drawing/2014/main" id="{7C7AD6CC-787D-CD34-EA28-14CBC13E58E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=""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889910" y="2507195"/>
            <a:ext cx="360000" cy="360000"/>
          </a:xfrm>
          <a:prstGeom prst="rect">
            <a:avLst/>
          </a:prstGeom>
        </p:spPr>
      </p:pic>
      <p:sp>
        <p:nvSpPr>
          <p:cNvPr id="39" name="Скругленный прямоугольник 38">
            <a:extLst>
              <a:ext uri="{FF2B5EF4-FFF2-40B4-BE49-F238E27FC236}">
                <a16:creationId xmlns="" xmlns:a16="http://schemas.microsoft.com/office/drawing/2014/main" id="{27DC45EC-6B72-FC57-F6E6-430D336317AA}"/>
              </a:ext>
            </a:extLst>
          </p:cNvPr>
          <p:cNvSpPr/>
          <p:nvPr/>
        </p:nvSpPr>
        <p:spPr>
          <a:xfrm>
            <a:off x="640991" y="2269714"/>
            <a:ext cx="4497839" cy="1483045"/>
          </a:xfrm>
          <a:prstGeom prst="roundRect">
            <a:avLst>
              <a:gd name="adj" fmla="val 16682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0" name="Скругленный прямоугольник 39">
            <a:extLst>
              <a:ext uri="{FF2B5EF4-FFF2-40B4-BE49-F238E27FC236}">
                <a16:creationId xmlns="" xmlns:a16="http://schemas.microsoft.com/office/drawing/2014/main" id="{6C471008-A80D-1F1B-BC66-2067DA06313A}"/>
              </a:ext>
            </a:extLst>
          </p:cNvPr>
          <p:cNvSpPr/>
          <p:nvPr/>
        </p:nvSpPr>
        <p:spPr>
          <a:xfrm>
            <a:off x="640991" y="1376761"/>
            <a:ext cx="4497839" cy="775596"/>
          </a:xfrm>
          <a:prstGeom prst="roundRect">
            <a:avLst>
              <a:gd name="adj" fmla="val 34277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ЭФФЕКТИВНАЯ РАБОТА С ИНВЕСТОРАМИ</a:t>
            </a:r>
          </a:p>
        </p:txBody>
      </p:sp>
      <p:sp>
        <p:nvSpPr>
          <p:cNvPr id="17" name="Скругленный прямоугольник 16">
            <a:extLst>
              <a:ext uri="{FF2B5EF4-FFF2-40B4-BE49-F238E27FC236}">
                <a16:creationId xmlns="" xmlns:a16="http://schemas.microsoft.com/office/drawing/2014/main" id="{F7E90DD8-F625-774B-4916-57BEE3A50CB4}"/>
              </a:ext>
            </a:extLst>
          </p:cNvPr>
          <p:cNvSpPr/>
          <p:nvPr/>
        </p:nvSpPr>
        <p:spPr>
          <a:xfrm>
            <a:off x="627014" y="4824775"/>
            <a:ext cx="4497839" cy="1483045"/>
          </a:xfrm>
          <a:prstGeom prst="roundRect">
            <a:avLst>
              <a:gd name="adj" fmla="val 16682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3" name="Скругленный прямоугольник 12">
            <a:extLst>
              <a:ext uri="{FF2B5EF4-FFF2-40B4-BE49-F238E27FC236}">
                <a16:creationId xmlns="" xmlns:a16="http://schemas.microsoft.com/office/drawing/2014/main" id="{2F259C10-BB78-48DB-70DD-10B33B701093}"/>
              </a:ext>
            </a:extLst>
          </p:cNvPr>
          <p:cNvSpPr/>
          <p:nvPr/>
        </p:nvSpPr>
        <p:spPr>
          <a:xfrm>
            <a:off x="627014" y="3931822"/>
            <a:ext cx="4497839" cy="775596"/>
          </a:xfrm>
          <a:prstGeom prst="roundRect">
            <a:avLst>
              <a:gd name="adj" fmla="val 34277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ЭФФЕКТИВНАЯ РАБОТА С ИНВЕСТОРАМИ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912D699B-3924-518D-6259-49B5096496FC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ОБРАЗ БУДУЩЕГО</a:t>
            </a: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=""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627017" y="163628"/>
            <a:ext cx="1077375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образ будущего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="" xmlns:a16="http://schemas.microsoft.com/office/drawing/2014/main" id="{B54F722C-2069-3D02-CFC9-7B8A4D82B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25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Скругленный прямоугольник 42">
            <a:extLst>
              <a:ext uri="{FF2B5EF4-FFF2-40B4-BE49-F238E27FC236}">
                <a16:creationId xmlns="" xmlns:a16="http://schemas.microsoft.com/office/drawing/2014/main" id="{601F0F1B-D35B-D76C-54E6-EAC417466077}"/>
              </a:ext>
            </a:extLst>
          </p:cNvPr>
          <p:cNvSpPr/>
          <p:nvPr/>
        </p:nvSpPr>
        <p:spPr>
          <a:xfrm>
            <a:off x="5300092" y="1376761"/>
            <a:ext cx="4497839" cy="775596"/>
          </a:xfrm>
          <a:prstGeom prst="roundRect">
            <a:avLst>
              <a:gd name="adj" fmla="val 34277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СОЦИАЛЬНАЯ ИНФРАСТРУКТУРА</a:t>
            </a:r>
          </a:p>
        </p:txBody>
      </p:sp>
      <p:sp>
        <p:nvSpPr>
          <p:cNvPr id="46" name="Скругленный прямоугольник 45">
            <a:extLst>
              <a:ext uri="{FF2B5EF4-FFF2-40B4-BE49-F238E27FC236}">
                <a16:creationId xmlns="" xmlns:a16="http://schemas.microsoft.com/office/drawing/2014/main" id="{AE91EFE9-B67B-0E7F-6272-816E1137AE9A}"/>
              </a:ext>
            </a:extLst>
          </p:cNvPr>
          <p:cNvSpPr/>
          <p:nvPr/>
        </p:nvSpPr>
        <p:spPr>
          <a:xfrm>
            <a:off x="5286115" y="4824775"/>
            <a:ext cx="4497839" cy="1483045"/>
          </a:xfrm>
          <a:prstGeom prst="roundRect">
            <a:avLst>
              <a:gd name="adj" fmla="val 16682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7" name="Скругленный прямоугольник 46">
            <a:extLst>
              <a:ext uri="{FF2B5EF4-FFF2-40B4-BE49-F238E27FC236}">
                <a16:creationId xmlns="" xmlns:a16="http://schemas.microsoft.com/office/drawing/2014/main" id="{38997C38-2D25-2F3C-467D-A9A159CF5BA9}"/>
              </a:ext>
            </a:extLst>
          </p:cNvPr>
          <p:cNvSpPr/>
          <p:nvPr/>
        </p:nvSpPr>
        <p:spPr>
          <a:xfrm>
            <a:off x="5286115" y="3931822"/>
            <a:ext cx="4497839" cy="775596"/>
          </a:xfrm>
          <a:prstGeom prst="roundRect">
            <a:avLst>
              <a:gd name="adj" fmla="val 34277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ИНВЕСТИЦИОННАЯ ДЕЯТЕЛЬНОСТЬ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="" xmlns:a16="http://schemas.microsoft.com/office/drawing/2014/main" id="{F20282E4-2CCC-CE9A-16F7-CC2F77DF86AD}"/>
              </a:ext>
            </a:extLst>
          </p:cNvPr>
          <p:cNvSpPr txBox="1"/>
          <p:nvPr/>
        </p:nvSpPr>
        <p:spPr>
          <a:xfrm>
            <a:off x="1201370" y="2517918"/>
            <a:ext cx="167893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создана дорожная карта         по работе с инвесторами 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="" xmlns:a16="http://schemas.microsoft.com/office/drawing/2014/main" id="{A94ACB4A-9A05-F909-1488-4F131CC71B1A}"/>
              </a:ext>
            </a:extLst>
          </p:cNvPr>
          <p:cNvSpPr txBox="1"/>
          <p:nvPr/>
        </p:nvSpPr>
        <p:spPr>
          <a:xfrm>
            <a:off x="1201370" y="3133052"/>
            <a:ext cx="1678936" cy="4154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100% компаний знакомы </a:t>
            </a:r>
          </a:p>
          <a:p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инвестиционным уполномоченным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5408F2D5-E7B1-9859-0C27-C31633C7E698}"/>
              </a:ext>
            </a:extLst>
          </p:cNvPr>
          <p:cNvSpPr txBox="1"/>
          <p:nvPr/>
        </p:nvSpPr>
        <p:spPr>
          <a:xfrm>
            <a:off x="3321000" y="2520096"/>
            <a:ext cx="1678936" cy="4154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создан проектный офис, осуществляющий поддержку инвесторов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24F59DAE-E625-FF39-4A40-C8BC8563FB0D}"/>
              </a:ext>
            </a:extLst>
          </p:cNvPr>
          <p:cNvSpPr txBox="1"/>
          <p:nvPr/>
        </p:nvSpPr>
        <p:spPr>
          <a:xfrm>
            <a:off x="3321000" y="3135230"/>
            <a:ext cx="1678936" cy="4154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каждая вторая компания реализует инвестиционные проекты</a:t>
            </a:r>
          </a:p>
        </p:txBody>
      </p:sp>
      <p:sp>
        <p:nvSpPr>
          <p:cNvPr id="11" name="Скругленный прямоугольник 10">
            <a:extLst>
              <a:ext uri="{FF2B5EF4-FFF2-40B4-BE49-F238E27FC236}">
                <a16:creationId xmlns="" xmlns:a16="http://schemas.microsoft.com/office/drawing/2014/main" id="{618FEF85-AC48-801F-7205-52FD68D929CC}"/>
              </a:ext>
            </a:extLst>
          </p:cNvPr>
          <p:cNvSpPr/>
          <p:nvPr/>
        </p:nvSpPr>
        <p:spPr>
          <a:xfrm>
            <a:off x="5300092" y="2279394"/>
            <a:ext cx="4497839" cy="1483045"/>
          </a:xfrm>
          <a:prstGeom prst="roundRect">
            <a:avLst>
              <a:gd name="adj" fmla="val 16682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71D9B1EA-DB20-61B1-E164-5A2A943B0C14}"/>
              </a:ext>
            </a:extLst>
          </p:cNvPr>
          <p:cNvSpPr txBox="1"/>
          <p:nvPr/>
        </p:nvSpPr>
        <p:spPr>
          <a:xfrm>
            <a:off x="5860471" y="2527598"/>
            <a:ext cx="167893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созданы новые точки притяжения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77E3B099-CCDB-6CD6-7DE2-CED2B6AE20D0}"/>
              </a:ext>
            </a:extLst>
          </p:cNvPr>
          <p:cNvSpPr txBox="1"/>
          <p:nvPr/>
        </p:nvSpPr>
        <p:spPr>
          <a:xfrm>
            <a:off x="5860471" y="3142732"/>
            <a:ext cx="167893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проведён ремонт коммунальных сетей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5E37CA68-5F42-E3F6-4C90-682B1AD80B30}"/>
              </a:ext>
            </a:extLst>
          </p:cNvPr>
          <p:cNvSpPr txBox="1"/>
          <p:nvPr/>
        </p:nvSpPr>
        <p:spPr>
          <a:xfrm>
            <a:off x="7980101" y="2529776"/>
            <a:ext cx="1678936" cy="6924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улучшена работа учреждений здравоохранения                       и сокращено число жалоб        от населения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0DBB4721-DFED-CF1D-F788-C8DB8F076DD0}"/>
              </a:ext>
            </a:extLst>
          </p:cNvPr>
          <p:cNvSpPr txBox="1"/>
          <p:nvPr/>
        </p:nvSpPr>
        <p:spPr>
          <a:xfrm>
            <a:off x="1200633" y="5072979"/>
            <a:ext cx="1678936" cy="4154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созданы новые маршруты по ведущим промышленным предприятиям МО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C37C5565-DE52-186C-6CB0-BF8365BF57B2}"/>
              </a:ext>
            </a:extLst>
          </p:cNvPr>
          <p:cNvSpPr txBox="1"/>
          <p:nvPr/>
        </p:nvSpPr>
        <p:spPr>
          <a:xfrm>
            <a:off x="1200633" y="5688113"/>
            <a:ext cx="1678936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организованы ежегодные фестивали, которые пользуются спросом                 у туристов</a:t>
            </a:r>
          </a:p>
        </p:txBody>
      </p:sp>
      <p:pic>
        <p:nvPicPr>
          <p:cNvPr id="28" name="Рисунок 27" descr="Дождь со сплошной заливкой">
            <a:extLst>
              <a:ext uri="{FF2B5EF4-FFF2-40B4-BE49-F238E27FC236}">
                <a16:creationId xmlns="" xmlns:a16="http://schemas.microsoft.com/office/drawing/2014/main" id="{F5D798C4-229A-E583-49AC-F141EA86DBE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=""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769839" y="5691329"/>
            <a:ext cx="360000" cy="360000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="" xmlns:a16="http://schemas.microsoft.com/office/drawing/2014/main" id="{85158D1E-D578-B354-C1C5-91E0359E2077}"/>
              </a:ext>
            </a:extLst>
          </p:cNvPr>
          <p:cNvSpPr txBox="1"/>
          <p:nvPr/>
        </p:nvSpPr>
        <p:spPr>
          <a:xfrm>
            <a:off x="5847375" y="5069261"/>
            <a:ext cx="167893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Привлечен прогнозируемый объем инвестиций</a:t>
            </a:r>
            <a:endParaRPr lang="ru-RU" sz="9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4" name="Рисунок 53" descr="Указатель со сплошной заливкой">
            <a:extLst>
              <a:ext uri="{FF2B5EF4-FFF2-40B4-BE49-F238E27FC236}">
                <a16:creationId xmlns="" xmlns:a16="http://schemas.microsoft.com/office/drawing/2014/main" id="{2E90625B-01F9-43BF-E9A6-4E55458F380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=""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5419785" y="5058538"/>
            <a:ext cx="360000" cy="360000"/>
          </a:xfrm>
          <a:prstGeom prst="rect">
            <a:avLst/>
          </a:prstGeom>
        </p:spPr>
      </p:pic>
      <p:pic>
        <p:nvPicPr>
          <p:cNvPr id="55" name="Рисунок 54" descr="Монеты со сплошной заливкой">
            <a:extLst>
              <a:ext uri="{FF2B5EF4-FFF2-40B4-BE49-F238E27FC236}">
                <a16:creationId xmlns="" xmlns:a16="http://schemas.microsoft.com/office/drawing/2014/main" id="{1B12B108-650A-B97C-FF9F-E45BAE6F2FA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=""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2885821" y="3145948"/>
            <a:ext cx="360000" cy="360000"/>
          </a:xfrm>
          <a:prstGeom prst="rect">
            <a:avLst/>
          </a:prstGeom>
        </p:spPr>
      </p:pic>
      <p:pic>
        <p:nvPicPr>
          <p:cNvPr id="63" name="Рисунок 62" descr="Больница со сплошной заливкой">
            <a:extLst>
              <a:ext uri="{FF2B5EF4-FFF2-40B4-BE49-F238E27FC236}">
                <a16:creationId xmlns="" xmlns:a16="http://schemas.microsoft.com/office/drawing/2014/main" id="{00C3C3F4-F168-3E9E-D573-6F6FB2802C0D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=""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7539470" y="2516875"/>
            <a:ext cx="360000" cy="360000"/>
          </a:xfrm>
          <a:prstGeom prst="rect">
            <a:avLst/>
          </a:prstGeom>
        </p:spPr>
      </p:pic>
      <p:pic>
        <p:nvPicPr>
          <p:cNvPr id="58" name="Рисунок 57" descr="Схема с ветвлением со сплошной заливкой">
            <a:extLst>
              <a:ext uri="{FF2B5EF4-FFF2-40B4-BE49-F238E27FC236}">
                <a16:creationId xmlns="" xmlns:a16="http://schemas.microsoft.com/office/drawing/2014/main" id="{BF9AC441-E179-D4A0-17BF-C57B0249C6FF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=""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5429677" y="3145948"/>
            <a:ext cx="360000" cy="360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8D1CBB25-549C-8288-0CB6-AE914774C6FF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</a:t>
            </a:r>
            <a:r>
              <a:rPr lang="x-none" sz="800">
                <a:latin typeface="Arial" panose="020B0604020202020204" pitchFamily="34" charset="0"/>
                <a:cs typeface="Arial" panose="020B0604020202020204" pitchFamily="34" charset="0"/>
              </a:rPr>
              <a:t>ПРОФИЛЬ 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МАЛОСЕРДОБИНСКОГО РАЙОНА</a:t>
            </a:r>
          </a:p>
        </p:txBody>
      </p:sp>
    </p:spTree>
    <p:extLst>
      <p:ext uri="{BB962C8B-B14F-4D97-AF65-F5344CB8AC3E}">
        <p14:creationId xmlns:p14="http://schemas.microsoft.com/office/powerpoint/2010/main" val="1136036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F427946F-179A-49B4-0BB0-96B2051D4ABE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МАТЕРИАЛ 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ПОДГОТОВЛЕН 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АДМИНИСТРАЦИЕЙ  МАЛОСЕРДОБИНСКОГО  РАЙОНА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="" xmlns:a16="http://schemas.microsoft.com/office/drawing/2014/main" id="{5F0592A3-CCBC-26A7-8134-12102FCA435F}"/>
              </a:ext>
            </a:extLst>
          </p:cNvPr>
          <p:cNvSpPr/>
          <p:nvPr/>
        </p:nvSpPr>
        <p:spPr>
          <a:xfrm>
            <a:off x="7466702" y="589628"/>
            <a:ext cx="2153465" cy="727622"/>
          </a:xfrm>
          <a:prstGeom prst="roundRect">
            <a:avLst>
              <a:gd name="adj" fmla="val 27462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720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ПЕНЗЕНСКАЯ ОБЛАСТЬ</a:t>
            </a:r>
            <a:endParaRPr kumimoji="0" lang="x-none" sz="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5C769BDC-84C5-87C2-9A8A-BFB56689C509}"/>
              </a:ext>
            </a:extLst>
          </p:cNvPr>
          <p:cNvSpPr txBox="1"/>
          <p:nvPr/>
        </p:nvSpPr>
        <p:spPr>
          <a:xfrm>
            <a:off x="7856283" y="3510169"/>
            <a:ext cx="1674800" cy="4154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РАМКЕ СЛЕДУЕТ КРУПНО РАЗМЕСТИТЬ ГЕРБ ВАШЕГО МУНИЦИПАЛИТЕТА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B61374B2-EE14-11BF-2352-85908E77CF2B}"/>
              </a:ext>
            </a:extLst>
          </p:cNvPr>
          <p:cNvSpPr txBox="1"/>
          <p:nvPr/>
        </p:nvSpPr>
        <p:spPr>
          <a:xfrm>
            <a:off x="858321" y="3510169"/>
            <a:ext cx="1744919" cy="4154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РАМКЕ СЛЕДУЕТ РАЗМЕСТИТЬ ФОТО ВАШЕГО МУНИЦИПАЛИТЕТА</a:t>
            </a:r>
          </a:p>
        </p:txBody>
      </p:sp>
      <p:pic>
        <p:nvPicPr>
          <p:cNvPr id="17" name="Рисунок 16" descr="C:\Users\Admin\AppData\Local\Packages\Microsoft.Windows.Photos_8wekyb3d8bbwe\TempState\ShareServiceTempFolder\герб области.jpe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867056" y="631344"/>
            <a:ext cx="514350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246" y="377302"/>
            <a:ext cx="7020291" cy="3948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7909" y="2109660"/>
            <a:ext cx="2031049" cy="22162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68527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>
            <a:extLst>
              <a:ext uri="{FF2B5EF4-FFF2-40B4-BE49-F238E27FC236}">
                <a16:creationId xmlns=""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627017" y="163628"/>
            <a:ext cx="1048070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x-none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преимущества</a:t>
            </a:r>
          </a:p>
        </p:txBody>
      </p:sp>
      <p:sp>
        <p:nvSpPr>
          <p:cNvPr id="51" name="Номер слайда 50">
            <a:extLst>
              <a:ext uri="{FF2B5EF4-FFF2-40B4-BE49-F238E27FC236}">
                <a16:creationId xmlns="" xmlns:a16="http://schemas.microsoft.com/office/drawing/2014/main" id="{44424661-66FD-8F93-DC83-63C5A9828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3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Скругленный прямоугольник 54">
            <a:extLst>
              <a:ext uri="{FF2B5EF4-FFF2-40B4-BE49-F238E27FC236}">
                <a16:creationId xmlns="" xmlns:a16="http://schemas.microsoft.com/office/drawing/2014/main" id="{CE42141F-7D98-843D-EDCA-082C3B2A782D}"/>
              </a:ext>
            </a:extLst>
          </p:cNvPr>
          <p:cNvSpPr/>
          <p:nvPr/>
        </p:nvSpPr>
        <p:spPr>
          <a:xfrm>
            <a:off x="2970757" y="1401546"/>
            <a:ext cx="2154686" cy="2027453"/>
          </a:xfrm>
          <a:prstGeom prst="roundRect">
            <a:avLst>
              <a:gd name="adj" fmla="val 12112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1" name="Скругленный прямоугольник 70">
            <a:extLst>
              <a:ext uri="{FF2B5EF4-FFF2-40B4-BE49-F238E27FC236}">
                <a16:creationId xmlns="" xmlns:a16="http://schemas.microsoft.com/office/drawing/2014/main" id="{D510CA90-BCEA-DCF2-1BEF-005A50692AF5}"/>
              </a:ext>
            </a:extLst>
          </p:cNvPr>
          <p:cNvSpPr/>
          <p:nvPr/>
        </p:nvSpPr>
        <p:spPr>
          <a:xfrm>
            <a:off x="463114" y="1427425"/>
            <a:ext cx="2271459" cy="2027453"/>
          </a:xfrm>
          <a:prstGeom prst="roundRect">
            <a:avLst>
              <a:gd name="adj" fmla="val 11277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2" name="Скругленный прямоугольник 71">
            <a:extLst>
              <a:ext uri="{FF2B5EF4-FFF2-40B4-BE49-F238E27FC236}">
                <a16:creationId xmlns="" xmlns:a16="http://schemas.microsoft.com/office/drawing/2014/main" id="{1FEA1B35-77E4-A172-D1A3-AE89EA44D200}"/>
              </a:ext>
            </a:extLst>
          </p:cNvPr>
          <p:cNvSpPr/>
          <p:nvPr/>
        </p:nvSpPr>
        <p:spPr>
          <a:xfrm>
            <a:off x="5312625" y="1401546"/>
            <a:ext cx="2071586" cy="2027453"/>
          </a:xfrm>
          <a:prstGeom prst="roundRect">
            <a:avLst>
              <a:gd name="adj" fmla="val 11163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4" name="Скругленный прямоугольник 73">
            <a:extLst>
              <a:ext uri="{FF2B5EF4-FFF2-40B4-BE49-F238E27FC236}">
                <a16:creationId xmlns="" xmlns:a16="http://schemas.microsoft.com/office/drawing/2014/main" id="{02110037-3A58-CDB8-8B41-6D6ADB92766C}"/>
              </a:ext>
            </a:extLst>
          </p:cNvPr>
          <p:cNvSpPr/>
          <p:nvPr/>
        </p:nvSpPr>
        <p:spPr>
          <a:xfrm>
            <a:off x="2958860" y="3541703"/>
            <a:ext cx="2130725" cy="2027453"/>
          </a:xfrm>
          <a:prstGeom prst="roundRect">
            <a:avLst>
              <a:gd name="adj" fmla="val 11878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1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75" name="Скругленный прямоугольник 74">
            <a:extLst>
              <a:ext uri="{FF2B5EF4-FFF2-40B4-BE49-F238E27FC236}">
                <a16:creationId xmlns="" xmlns:a16="http://schemas.microsoft.com/office/drawing/2014/main" id="{7AF33646-60BD-565C-82E8-1721DFF34B21}"/>
              </a:ext>
            </a:extLst>
          </p:cNvPr>
          <p:cNvSpPr/>
          <p:nvPr/>
        </p:nvSpPr>
        <p:spPr>
          <a:xfrm>
            <a:off x="457200" y="3541702"/>
            <a:ext cx="2251494" cy="2027453"/>
          </a:xfrm>
          <a:prstGeom prst="roundRect">
            <a:avLst>
              <a:gd name="adj" fmla="val 14882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6" name="Скругленный прямоугольник 75">
            <a:extLst>
              <a:ext uri="{FF2B5EF4-FFF2-40B4-BE49-F238E27FC236}">
                <a16:creationId xmlns="" xmlns:a16="http://schemas.microsoft.com/office/drawing/2014/main" id="{A7518F92-BC1F-8F09-057D-3379ABC330B5}"/>
              </a:ext>
            </a:extLst>
          </p:cNvPr>
          <p:cNvSpPr/>
          <p:nvPr/>
        </p:nvSpPr>
        <p:spPr>
          <a:xfrm>
            <a:off x="5313871" y="3562709"/>
            <a:ext cx="2096219" cy="2006445"/>
          </a:xfrm>
          <a:prstGeom prst="roundRect">
            <a:avLst>
              <a:gd name="adj" fmla="val 11838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7" name="Скругленный прямоугольник 76">
            <a:extLst>
              <a:ext uri="{FF2B5EF4-FFF2-40B4-BE49-F238E27FC236}">
                <a16:creationId xmlns="" xmlns:a16="http://schemas.microsoft.com/office/drawing/2014/main" id="{2F86149C-6AAD-8DFE-9767-9DE085BAF799}"/>
              </a:ext>
            </a:extLst>
          </p:cNvPr>
          <p:cNvSpPr/>
          <p:nvPr/>
        </p:nvSpPr>
        <p:spPr>
          <a:xfrm>
            <a:off x="7591244" y="3541701"/>
            <a:ext cx="2096219" cy="2027453"/>
          </a:xfrm>
          <a:prstGeom prst="roundRect">
            <a:avLst>
              <a:gd name="adj" fmla="val 11752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9" name="TextBox 78">
            <a:extLst>
              <a:ext uri="{FF2B5EF4-FFF2-40B4-BE49-F238E27FC236}">
                <a16:creationId xmlns="" xmlns:a16="http://schemas.microsoft.com/office/drawing/2014/main" id="{0331F979-738B-01C4-AFA1-59731AB9D8AB}"/>
              </a:ext>
            </a:extLst>
          </p:cNvPr>
          <p:cNvSpPr txBox="1"/>
          <p:nvPr/>
        </p:nvSpPr>
        <p:spPr>
          <a:xfrm>
            <a:off x="672861" y="1974828"/>
            <a:ext cx="1827744" cy="101566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1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БЛИЗОСТЬ К АДМИНИСТРАТИВНОМУ ЦЕНТРУ</a:t>
            </a:r>
          </a:p>
          <a:p>
            <a:r>
              <a:rPr lang="ru-RU" sz="11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1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110 км а/д Нижний Новгород - Саратов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="" xmlns:a16="http://schemas.microsoft.com/office/drawing/2014/main" id="{6EEE53E6-9FE9-C585-387D-DE93FBD4D4A8}"/>
              </a:ext>
            </a:extLst>
          </p:cNvPr>
          <p:cNvSpPr txBox="1"/>
          <p:nvPr/>
        </p:nvSpPr>
        <p:spPr>
          <a:xfrm>
            <a:off x="3036498" y="1974828"/>
            <a:ext cx="2001329" cy="84638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ТРАНСПОРТНАЯ </a:t>
            </a:r>
          </a:p>
          <a:p>
            <a:pPr algn="ctr"/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ДОСТУПНОСТЬ </a:t>
            </a:r>
          </a:p>
          <a:p>
            <a:pPr algn="ctr"/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ОКРУГА </a:t>
            </a:r>
          </a:p>
          <a:p>
            <a:endParaRPr lang="ru-RU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1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автомобильный </a:t>
            </a:r>
            <a:r>
              <a:rPr lang="ru-RU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транспорт</a:t>
            </a:r>
            <a:endParaRPr lang="x-none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="" xmlns:a16="http://schemas.microsoft.com/office/drawing/2014/main" id="{EBE19CD4-5254-3EFD-22F9-39923BAB964A}"/>
              </a:ext>
            </a:extLst>
          </p:cNvPr>
          <p:cNvSpPr txBox="1"/>
          <p:nvPr/>
        </p:nvSpPr>
        <p:spPr>
          <a:xfrm>
            <a:off x="483079" y="4123977"/>
            <a:ext cx="2199735" cy="84638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1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БОГАТЫЙ ПРИРОДНЫЙ И КУЛЬТУРНО-ИСТОРИЧЕСКИЙ ПОТЕНЦИАЛ ДЛЯ РАЗВИТИЯ СЕЛЬСКОХОЗЯЙСТВЕННОГО ПРОИЗВОДСТВА И ТУРИЗМА</a:t>
            </a:r>
            <a:endParaRPr lang="ru-RU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="" xmlns:a16="http://schemas.microsoft.com/office/drawing/2014/main" id="{0DB3605F-5D1F-38C2-F7AE-FD1D0A54328C}"/>
              </a:ext>
            </a:extLst>
          </p:cNvPr>
          <p:cNvSpPr txBox="1"/>
          <p:nvPr/>
        </p:nvSpPr>
        <p:spPr>
          <a:xfrm>
            <a:off x="5417388" y="4131374"/>
            <a:ext cx="1906437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1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НАЛИЧИЕ УСТОЙЧИВО РАБОТАЮЩИХ АГРОПРОМЫШЛЕННЫХ ПРЕДПРИЯТИЙ</a:t>
            </a:r>
            <a:endParaRPr lang="x-none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="" xmlns:a16="http://schemas.microsoft.com/office/drawing/2014/main" id="{6970BDB9-6572-B7E0-9276-A5A584F6DB98}"/>
              </a:ext>
            </a:extLst>
          </p:cNvPr>
          <p:cNvSpPr txBox="1"/>
          <p:nvPr/>
        </p:nvSpPr>
        <p:spPr>
          <a:xfrm>
            <a:off x="5477774" y="2147777"/>
            <a:ext cx="1759788" cy="101566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1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НАЛИЧИЕ СВОБОДНЫХ НЕИСПОЛЬЗУЕМЫХ СЕЛЬСКОХОЗЯЙСТВЕН-НЫХ УГОДИЙ</a:t>
            </a:r>
            <a:endParaRPr lang="x-none" sz="1100" b="1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endParaRPr lang="ru-RU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Рисунок 13" descr="Русский Каседрал со сплошной заливкой">
            <a:extLst>
              <a:ext uri="{FF2B5EF4-FFF2-40B4-BE49-F238E27FC236}">
                <a16:creationId xmlns="" xmlns:a16="http://schemas.microsoft.com/office/drawing/2014/main" id="{5EB91455-B4B9-D3A9-27F3-0A6A54CDA3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983350" y="3651972"/>
            <a:ext cx="312963" cy="312963"/>
          </a:xfrm>
          <a:prstGeom prst="rect">
            <a:avLst/>
          </a:prstGeom>
        </p:spPr>
      </p:pic>
      <p:pic>
        <p:nvPicPr>
          <p:cNvPr id="16" name="Рисунок 15" descr="Город со сплошной заливкой">
            <a:extLst>
              <a:ext uri="{FF2B5EF4-FFF2-40B4-BE49-F238E27FC236}">
                <a16:creationId xmlns="" xmlns:a16="http://schemas.microsoft.com/office/drawing/2014/main" id="{02D9FF73-34F2-A437-9AB2-47EBACCA4C9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=""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2177883" y="1496199"/>
            <a:ext cx="361736" cy="361736"/>
          </a:xfrm>
          <a:prstGeom prst="rect">
            <a:avLst/>
          </a:prstGeom>
        </p:spPr>
      </p:pic>
      <p:pic>
        <p:nvPicPr>
          <p:cNvPr id="24" name="Рисунок 23" descr="Указатель со сплошной заливкой">
            <a:extLst>
              <a:ext uri="{FF2B5EF4-FFF2-40B4-BE49-F238E27FC236}">
                <a16:creationId xmlns="" xmlns:a16="http://schemas.microsoft.com/office/drawing/2014/main" id="{9C749ECD-066C-5BEC-4B20-1B23A3233DF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=""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4653595" y="1514323"/>
            <a:ext cx="366413" cy="36641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DB517AAE-F63A-9A1A-05EC-284F77E97210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</a:t>
            </a:r>
            <a:r>
              <a:rPr lang="x-none" sz="800">
                <a:latin typeface="Arial" panose="020B0604020202020204" pitchFamily="34" charset="0"/>
                <a:cs typeface="Arial" panose="020B0604020202020204" pitchFamily="34" charset="0"/>
              </a:rPr>
              <a:t>ПРОФИЛЬ 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МАЛОСЕРДОБИНСКОГО РАЙОНА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20556BE4-7B38-E742-01B1-E675C970A39E}"/>
              </a:ext>
            </a:extLst>
          </p:cNvPr>
          <p:cNvSpPr txBox="1"/>
          <p:nvPr/>
        </p:nvSpPr>
        <p:spPr>
          <a:xfrm>
            <a:off x="627016" y="550177"/>
            <a:ext cx="8835766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2400" b="1" dirty="0">
                <a:latin typeface="Arial" panose="020B0604020202020204" pitchFamily="34" charset="0"/>
                <a:cs typeface="Arial" panose="020B0604020202020204" pitchFamily="34" charset="0"/>
              </a:rPr>
              <a:t>ПРЕИМУЩЕСТВА</a:t>
            </a:r>
          </a:p>
          <a:p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МАЛОСЕРДОБИНСКОГО РАЙОНА ПЕНЗЕНСКОЙ ОБЛАСТИ</a:t>
            </a:r>
            <a:endParaRPr lang="x-none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Скругленный прямоугольник 27">
            <a:extLst>
              <a:ext uri="{FF2B5EF4-FFF2-40B4-BE49-F238E27FC236}">
                <a16:creationId xmlns="" xmlns:a16="http://schemas.microsoft.com/office/drawing/2014/main" id="{1FEA1B35-77E4-A172-D1A3-AE89EA44D200}"/>
              </a:ext>
            </a:extLst>
          </p:cNvPr>
          <p:cNvSpPr/>
          <p:nvPr/>
        </p:nvSpPr>
        <p:spPr>
          <a:xfrm>
            <a:off x="7535364" y="1372791"/>
            <a:ext cx="2117594" cy="2027453"/>
          </a:xfrm>
          <a:prstGeom prst="roundRect">
            <a:avLst>
              <a:gd name="adj" fmla="val 11163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9" name="TextBox 28"/>
          <p:cNvSpPr txBox="1"/>
          <p:nvPr/>
        </p:nvSpPr>
        <p:spPr>
          <a:xfrm>
            <a:off x="7677509" y="1854679"/>
            <a:ext cx="1751163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СВОБОДНЫЕ ИНВЕСТИЦИОННЫЕ ПЛОЩАДКИ </a:t>
            </a:r>
            <a:endParaRPr lang="ru-RU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686136" y="2596551"/>
            <a:ext cx="172528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greenfield‘</a:t>
            </a:r>
            <a:r>
              <a:rPr lang="ru-RU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а, </a:t>
            </a:r>
          </a:p>
          <a:p>
            <a:pPr algn="ctr"/>
            <a:r>
              <a:rPr lang="ru-RU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en-US" sz="11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brownfield'a</a:t>
            </a:r>
            <a:endParaRPr lang="en-US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7582619" y="4097547"/>
            <a:ext cx="21048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СВОБОДНЫЕ ПРОИЗВОДСТВЕННЫЕ ПЛОЩАДИ ДЛЯ РАЗВИТИЯ ПРЕДПРИНИМТЕЛЬСТВА</a:t>
            </a:r>
            <a:endParaRPr lang="ru-RU" sz="11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096883" y="4097547"/>
            <a:ext cx="1880559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УСПЕШНЫЙ ОПЫТ </a:t>
            </a:r>
          </a:p>
          <a:p>
            <a:pPr algn="ctr"/>
            <a:r>
              <a:rPr lang="ru-RU" sz="11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 СОТРУДНИЧЕСТВЕ </a:t>
            </a:r>
          </a:p>
          <a:p>
            <a:pPr algn="ctr"/>
            <a:r>
              <a:rPr lang="ru-RU" sz="11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 КРУПНЫМИ ВНЕШНИМИ ИНВЕСТОРАМИ</a:t>
            </a:r>
            <a:endParaRPr lang="x-none" sz="1100" b="1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6" name="Рисунок 25" descr="Линейчатая диаграмма со сплошной заливкой">
            <a:extLst>
              <a:ext uri="{FF2B5EF4-FFF2-40B4-BE49-F238E27FC236}">
                <a16:creationId xmlns="" xmlns:a16="http://schemas.microsoft.com/office/drawing/2014/main" id="{29725ACB-265F-F2E5-C2BB-002238ACB76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130128" y="1505616"/>
            <a:ext cx="361736" cy="361736"/>
          </a:xfrm>
          <a:prstGeom prst="rect">
            <a:avLst/>
          </a:prstGeom>
        </p:spPr>
      </p:pic>
      <p:pic>
        <p:nvPicPr>
          <p:cNvPr id="31" name="Рисунок 30" descr="Посевы со сплошной заливкой">
            <a:extLst>
              <a:ext uri="{FF2B5EF4-FFF2-40B4-BE49-F238E27FC236}">
                <a16:creationId xmlns="" xmlns:a16="http://schemas.microsoft.com/office/drawing/2014/main" id="{9A813BFB-987D-79B3-9F3C-24EA109F92D9}"/>
              </a:ext>
            </a:extLst>
          </p:cNvPr>
          <p:cNvPicPr>
            <a:picLocks noChangeAspect="1"/>
          </p:cNvPicPr>
          <p:nvPr/>
        </p:nvPicPr>
        <p:blipFill>
          <a:blip r:embed="rId17">
            <a:lum bright="70000" contrast="-70000"/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701889" y="1570886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858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Рисунок 64" descr="Маркер со сплошной заливкой">
            <a:extLst>
              <a:ext uri="{FF2B5EF4-FFF2-40B4-BE49-F238E27FC236}">
                <a16:creationId xmlns="" xmlns:a16="http://schemas.microsoft.com/office/drawing/2014/main" id="{6CEF467B-AB9D-CC15-203A-85FE1989AF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145523" y="2533811"/>
            <a:ext cx="360000" cy="360000"/>
          </a:xfrm>
          <a:prstGeom prst="rect">
            <a:avLst/>
          </a:prstGeom>
        </p:spPr>
      </p:pic>
      <p:sp>
        <p:nvSpPr>
          <p:cNvPr id="2" name="Скругленный прямоугольник 1">
            <a:extLst>
              <a:ext uri="{FF2B5EF4-FFF2-40B4-BE49-F238E27FC236}">
                <a16:creationId xmlns=""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627017" y="163628"/>
            <a:ext cx="1432688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общая характеристика</a:t>
            </a:r>
            <a:endParaRPr lang="x-none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Номер слайда 50">
            <a:extLst>
              <a:ext uri="{FF2B5EF4-FFF2-40B4-BE49-F238E27FC236}">
                <a16:creationId xmlns="" xmlns:a16="http://schemas.microsoft.com/office/drawing/2014/main" id="{44424661-66FD-8F93-DC83-63C5A9828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4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Скругленный прямоугольник 5">
            <a:extLst>
              <a:ext uri="{FF2B5EF4-FFF2-40B4-BE49-F238E27FC236}">
                <a16:creationId xmlns="" xmlns:a16="http://schemas.microsoft.com/office/drawing/2014/main" id="{9B83FABD-A56B-D9B1-C69E-50C46E0F43F7}"/>
              </a:ext>
            </a:extLst>
          </p:cNvPr>
          <p:cNvSpPr/>
          <p:nvPr/>
        </p:nvSpPr>
        <p:spPr>
          <a:xfrm>
            <a:off x="627016" y="1401547"/>
            <a:ext cx="2437906" cy="945414"/>
          </a:xfrm>
          <a:prstGeom prst="roundRect">
            <a:avLst>
              <a:gd name="adj" fmla="val 24466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8" name="Скругленный прямоугольник 7">
            <a:extLst>
              <a:ext uri="{FF2B5EF4-FFF2-40B4-BE49-F238E27FC236}">
                <a16:creationId xmlns="" xmlns:a16="http://schemas.microsoft.com/office/drawing/2014/main" id="{1AE15D8A-DAB9-999D-A902-FEF6AB2B0D64}"/>
              </a:ext>
            </a:extLst>
          </p:cNvPr>
          <p:cNvSpPr/>
          <p:nvPr/>
        </p:nvSpPr>
        <p:spPr>
          <a:xfrm>
            <a:off x="3158351" y="1401547"/>
            <a:ext cx="2468848" cy="945414"/>
          </a:xfrm>
          <a:prstGeom prst="roundRect">
            <a:avLst>
              <a:gd name="adj" fmla="val 25094"/>
            </a:avLst>
          </a:prstGeom>
          <a:noFill/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5" name="Скругленный прямоугольник 14">
            <a:extLst>
              <a:ext uri="{FF2B5EF4-FFF2-40B4-BE49-F238E27FC236}">
                <a16:creationId xmlns="" xmlns:a16="http://schemas.microsoft.com/office/drawing/2014/main" id="{3FE3C0CF-5D95-1AEE-3887-AD805852FE1B}"/>
              </a:ext>
            </a:extLst>
          </p:cNvPr>
          <p:cNvSpPr/>
          <p:nvPr/>
        </p:nvSpPr>
        <p:spPr>
          <a:xfrm>
            <a:off x="627016" y="2448516"/>
            <a:ext cx="2440243" cy="945414"/>
          </a:xfrm>
          <a:prstGeom prst="roundRect">
            <a:avLst>
              <a:gd name="adj" fmla="val 24466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7" name="Скругленный прямоугольник 16">
            <a:extLst>
              <a:ext uri="{FF2B5EF4-FFF2-40B4-BE49-F238E27FC236}">
                <a16:creationId xmlns="" xmlns:a16="http://schemas.microsoft.com/office/drawing/2014/main" id="{0F987C6D-C32D-6FF9-471D-63FF34B39D49}"/>
              </a:ext>
            </a:extLst>
          </p:cNvPr>
          <p:cNvSpPr/>
          <p:nvPr/>
        </p:nvSpPr>
        <p:spPr>
          <a:xfrm>
            <a:off x="3158351" y="2448516"/>
            <a:ext cx="2468848" cy="945414"/>
          </a:xfrm>
          <a:prstGeom prst="roundRect">
            <a:avLst>
              <a:gd name="adj" fmla="val 25094"/>
            </a:avLst>
          </a:prstGeom>
          <a:noFill/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99B0BA65-2835-9851-C50D-F3202D10DA63}"/>
              </a:ext>
            </a:extLst>
          </p:cNvPr>
          <p:cNvSpPr txBox="1"/>
          <p:nvPr/>
        </p:nvSpPr>
        <p:spPr>
          <a:xfrm>
            <a:off x="627016" y="3620770"/>
            <a:ext cx="4460241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транспортная доступность округа</a:t>
            </a:r>
            <a:endParaRPr lang="x-none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Скругленный прямоугольник 21">
            <a:extLst>
              <a:ext uri="{FF2B5EF4-FFF2-40B4-BE49-F238E27FC236}">
                <a16:creationId xmlns="" xmlns:a16="http://schemas.microsoft.com/office/drawing/2014/main" id="{33E0C760-153D-86CB-4F6E-EB7A99B9E374}"/>
              </a:ext>
            </a:extLst>
          </p:cNvPr>
          <p:cNvSpPr/>
          <p:nvPr/>
        </p:nvSpPr>
        <p:spPr>
          <a:xfrm>
            <a:off x="627014" y="3920208"/>
            <a:ext cx="2135235" cy="945414"/>
          </a:xfrm>
          <a:prstGeom prst="roundRect">
            <a:avLst>
              <a:gd name="adj" fmla="val 24466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8" name="Скругленный прямоугольник 27">
            <a:extLst>
              <a:ext uri="{FF2B5EF4-FFF2-40B4-BE49-F238E27FC236}">
                <a16:creationId xmlns="" xmlns:a16="http://schemas.microsoft.com/office/drawing/2014/main" id="{BEEEA246-FEC8-C8E1-F3BB-60B3DF0DB72E}"/>
              </a:ext>
            </a:extLst>
          </p:cNvPr>
          <p:cNvSpPr/>
          <p:nvPr/>
        </p:nvSpPr>
        <p:spPr>
          <a:xfrm>
            <a:off x="4025198" y="3920208"/>
            <a:ext cx="1602000" cy="945414"/>
          </a:xfrm>
          <a:prstGeom prst="roundRect">
            <a:avLst>
              <a:gd name="adj" fmla="val 24466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7C70D425-0601-D87C-F822-B98F9FAA1682}"/>
              </a:ext>
            </a:extLst>
          </p:cNvPr>
          <p:cNvSpPr txBox="1"/>
          <p:nvPr/>
        </p:nvSpPr>
        <p:spPr>
          <a:xfrm>
            <a:off x="826895" y="1532623"/>
            <a:ext cx="571523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7830  </a:t>
            </a:r>
            <a:endParaRPr lang="ru-RU" sz="1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2EC1A494-C31C-4490-24D4-612143D1D8DD}"/>
              </a:ext>
            </a:extLst>
          </p:cNvPr>
          <p:cNvSpPr txBox="1"/>
          <p:nvPr/>
        </p:nvSpPr>
        <p:spPr>
          <a:xfrm>
            <a:off x="1295036" y="1609567"/>
            <a:ext cx="677813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тыс. чел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74E6BDDD-6D8F-8017-99BE-9D45AAA1328E}"/>
              </a:ext>
            </a:extLst>
          </p:cNvPr>
          <p:cNvSpPr txBox="1"/>
          <p:nvPr/>
        </p:nvSpPr>
        <p:spPr>
          <a:xfrm>
            <a:off x="826896" y="1864280"/>
            <a:ext cx="1524379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численность населения МО, </a:t>
            </a:r>
            <a:r>
              <a:rPr lang="ru-RU" sz="11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 </a:t>
            </a:r>
            <a:r>
              <a:rPr lang="ru-RU" sz="11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 </a:t>
            </a:r>
          </a:p>
        </p:txBody>
      </p:sp>
      <p:pic>
        <p:nvPicPr>
          <p:cNvPr id="34" name="Рисунок 33" descr="Пользователь со сплошной заливкой">
            <a:extLst>
              <a:ext uri="{FF2B5EF4-FFF2-40B4-BE49-F238E27FC236}">
                <a16:creationId xmlns="" xmlns:a16="http://schemas.microsoft.com/office/drawing/2014/main" id="{C86C1983-C8BD-89C3-7A05-138B029CFA7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581101" y="1496129"/>
            <a:ext cx="360000" cy="360000"/>
          </a:xfrm>
          <a:prstGeom prst="rect">
            <a:avLst/>
          </a:prstGeom>
        </p:spPr>
      </p:pic>
      <p:sp>
        <p:nvSpPr>
          <p:cNvPr id="35" name="Скругленный прямоугольник 34">
            <a:extLst>
              <a:ext uri="{FF2B5EF4-FFF2-40B4-BE49-F238E27FC236}">
                <a16:creationId xmlns="" xmlns:a16="http://schemas.microsoft.com/office/drawing/2014/main" id="{8AE7E09C-A74B-B0E9-CF94-B37DDF9C5558}"/>
              </a:ext>
            </a:extLst>
          </p:cNvPr>
          <p:cNvSpPr/>
          <p:nvPr/>
        </p:nvSpPr>
        <p:spPr>
          <a:xfrm>
            <a:off x="3183092" y="1401546"/>
            <a:ext cx="2438758" cy="945414"/>
          </a:xfrm>
          <a:prstGeom prst="roundRect">
            <a:avLst>
              <a:gd name="adj" fmla="val 24466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13BEBE82-3ABE-EE06-2DC9-23A64698E759}"/>
              </a:ext>
            </a:extLst>
          </p:cNvPr>
          <p:cNvSpPr txBox="1"/>
          <p:nvPr/>
        </p:nvSpPr>
        <p:spPr>
          <a:xfrm>
            <a:off x="3358230" y="1532622"/>
            <a:ext cx="630703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3939 </a:t>
            </a:r>
            <a:endParaRPr lang="ru-RU" sz="1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="" xmlns:a16="http://schemas.microsoft.com/office/drawing/2014/main" id="{8156ADA9-D124-7FB2-5ADB-A4BD1C324852}"/>
              </a:ext>
            </a:extLst>
          </p:cNvPr>
          <p:cNvSpPr txBox="1"/>
          <p:nvPr/>
        </p:nvSpPr>
        <p:spPr>
          <a:xfrm>
            <a:off x="3826371" y="1609566"/>
            <a:ext cx="677813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тыс. чел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="" xmlns:a16="http://schemas.microsoft.com/office/drawing/2014/main" id="{F5B9663A-7C88-1310-3046-2C62DC47060A}"/>
              </a:ext>
            </a:extLst>
          </p:cNvPr>
          <p:cNvSpPr txBox="1"/>
          <p:nvPr/>
        </p:nvSpPr>
        <p:spPr>
          <a:xfrm>
            <a:off x="3358232" y="1864279"/>
            <a:ext cx="1465994" cy="5078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население </a:t>
            </a:r>
            <a:endParaRPr lang="ru-RU" sz="1100" dirty="0" smtClean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100" dirty="0" err="1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с.Малая</a:t>
            </a:r>
            <a:r>
              <a:rPr lang="ru-RU" sz="11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err="1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Сердоба</a:t>
            </a:r>
            <a:r>
              <a:rPr lang="ru-RU" sz="11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2024 </a:t>
            </a:r>
            <a:r>
              <a:rPr lang="ru-RU" sz="11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</a:t>
            </a:r>
          </a:p>
        </p:txBody>
      </p:sp>
      <p:pic>
        <p:nvPicPr>
          <p:cNvPr id="39" name="Рисунок 38" descr="Пользователь со сплошной заливкой">
            <a:extLst>
              <a:ext uri="{FF2B5EF4-FFF2-40B4-BE49-F238E27FC236}">
                <a16:creationId xmlns="" xmlns:a16="http://schemas.microsoft.com/office/drawing/2014/main" id="{C08BC730-626D-6D1C-654C-F4EA6ADE8F3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145523" y="1480554"/>
            <a:ext cx="360000" cy="360000"/>
          </a:xfrm>
          <a:prstGeom prst="rect">
            <a:avLst/>
          </a:prstGeom>
        </p:spPr>
      </p:pic>
      <p:sp>
        <p:nvSpPr>
          <p:cNvPr id="41" name="Скругленный прямоугольник 40">
            <a:extLst>
              <a:ext uri="{FF2B5EF4-FFF2-40B4-BE49-F238E27FC236}">
                <a16:creationId xmlns="" xmlns:a16="http://schemas.microsoft.com/office/drawing/2014/main" id="{34635477-1B2D-01F3-8FB7-2516AED14752}"/>
              </a:ext>
            </a:extLst>
          </p:cNvPr>
          <p:cNvSpPr/>
          <p:nvPr/>
        </p:nvSpPr>
        <p:spPr>
          <a:xfrm>
            <a:off x="3182931" y="2448516"/>
            <a:ext cx="2444267" cy="945414"/>
          </a:xfrm>
          <a:prstGeom prst="roundRect">
            <a:avLst>
              <a:gd name="adj" fmla="val 25094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2" name="TextBox 41">
            <a:extLst>
              <a:ext uri="{FF2B5EF4-FFF2-40B4-BE49-F238E27FC236}">
                <a16:creationId xmlns="" xmlns:a16="http://schemas.microsoft.com/office/drawing/2014/main" id="{ED35A42D-3D27-DFA6-AB8B-DEE9DE40A08C}"/>
              </a:ext>
            </a:extLst>
          </p:cNvPr>
          <p:cNvSpPr txBox="1"/>
          <p:nvPr/>
        </p:nvSpPr>
        <p:spPr>
          <a:xfrm>
            <a:off x="826895" y="2579592"/>
            <a:ext cx="867736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110,143 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="" xmlns:a16="http://schemas.microsoft.com/office/drawing/2014/main" id="{DA5A4D3C-E096-2C1F-BAEE-7A9DAFDEF1AE}"/>
              </a:ext>
            </a:extLst>
          </p:cNvPr>
          <p:cNvSpPr txBox="1"/>
          <p:nvPr/>
        </p:nvSpPr>
        <p:spPr>
          <a:xfrm>
            <a:off x="1520730" y="2647011"/>
            <a:ext cx="677813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b="1" dirty="0" err="1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тыс.га</a:t>
            </a:r>
            <a:endParaRPr lang="ru-RU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="" xmlns:a16="http://schemas.microsoft.com/office/drawing/2014/main" id="{FA94615B-DCE9-714A-3CA3-7B2922C855BA}"/>
              </a:ext>
            </a:extLst>
          </p:cNvPr>
          <p:cNvSpPr txBox="1"/>
          <p:nvPr/>
        </p:nvSpPr>
        <p:spPr>
          <a:xfrm>
            <a:off x="826896" y="2911249"/>
            <a:ext cx="1524379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площадь МР</a:t>
            </a:r>
            <a:endParaRPr lang="ru-RU" sz="11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="" xmlns:a16="http://schemas.microsoft.com/office/drawing/2014/main" id="{D2F725FE-F144-6325-91C1-04D853E4AD7C}"/>
              </a:ext>
            </a:extLst>
          </p:cNvPr>
          <p:cNvSpPr txBox="1"/>
          <p:nvPr/>
        </p:nvSpPr>
        <p:spPr>
          <a:xfrm>
            <a:off x="3358231" y="2579591"/>
            <a:ext cx="413620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 </a:t>
            </a:r>
            <a:endParaRPr lang="ru-RU" sz="1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="" xmlns:a16="http://schemas.microsoft.com/office/drawing/2014/main" id="{A890480E-3893-F81C-B22E-393C852242FA}"/>
              </a:ext>
            </a:extLst>
          </p:cNvPr>
          <p:cNvSpPr txBox="1"/>
          <p:nvPr/>
        </p:nvSpPr>
        <p:spPr>
          <a:xfrm>
            <a:off x="3358232" y="2911248"/>
            <a:ext cx="1261405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населённых пунктов</a:t>
            </a:r>
          </a:p>
        </p:txBody>
      </p:sp>
      <p:pic>
        <p:nvPicPr>
          <p:cNvPr id="70" name="Рисунок 69" descr="Переместить со сплошной заливкой">
            <a:extLst>
              <a:ext uri="{FF2B5EF4-FFF2-40B4-BE49-F238E27FC236}">
                <a16:creationId xmlns="" xmlns:a16="http://schemas.microsoft.com/office/drawing/2014/main" id="{895D5543-0D78-4216-5A52-61BAC118CA2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=""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581101" y="2529103"/>
            <a:ext cx="360000" cy="360000"/>
          </a:xfrm>
          <a:prstGeom prst="rect">
            <a:avLst/>
          </a:prstGeom>
        </p:spPr>
      </p:pic>
      <p:sp>
        <p:nvSpPr>
          <p:cNvPr id="86" name="TextBox 85">
            <a:extLst>
              <a:ext uri="{FF2B5EF4-FFF2-40B4-BE49-F238E27FC236}">
                <a16:creationId xmlns="" xmlns:a16="http://schemas.microsoft.com/office/drawing/2014/main" id="{0F7716E0-33E1-47CC-F22F-F3F1AB99120C}"/>
              </a:ext>
            </a:extLst>
          </p:cNvPr>
          <p:cNvSpPr txBox="1"/>
          <p:nvPr/>
        </p:nvSpPr>
        <p:spPr>
          <a:xfrm>
            <a:off x="826896" y="4047525"/>
            <a:ext cx="1143047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автотранспорт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="" xmlns:a16="http://schemas.microsoft.com/office/drawing/2014/main" id="{8DB2A8B5-932C-6F5C-9F50-499F12240835}"/>
              </a:ext>
            </a:extLst>
          </p:cNvPr>
          <p:cNvSpPr txBox="1"/>
          <p:nvPr/>
        </p:nvSpPr>
        <p:spPr>
          <a:xfrm>
            <a:off x="826895" y="4555355"/>
            <a:ext cx="1687705" cy="3539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110 км а/д Нижний Новгород - Саратов</a:t>
            </a:r>
          </a:p>
          <a:p>
            <a:endParaRPr lang="ru-RU" sz="7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Скругленный прямоугольник 22">
            <a:extLst>
              <a:ext uri="{FF2B5EF4-FFF2-40B4-BE49-F238E27FC236}">
                <a16:creationId xmlns="" xmlns:a16="http://schemas.microsoft.com/office/drawing/2014/main" id="{334DEC60-4596-7546-82CF-16EB7993E4E7}"/>
              </a:ext>
            </a:extLst>
          </p:cNvPr>
          <p:cNvSpPr/>
          <p:nvPr/>
        </p:nvSpPr>
        <p:spPr>
          <a:xfrm>
            <a:off x="3219451" y="3920208"/>
            <a:ext cx="2402400" cy="945414"/>
          </a:xfrm>
          <a:prstGeom prst="roundRect">
            <a:avLst>
              <a:gd name="adj" fmla="val 24466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4" name="TextBox 3">
            <a:hlinkClick r:id="" action="ppaction://noaction"/>
            <a:extLst>
              <a:ext uri="{FF2B5EF4-FFF2-40B4-BE49-F238E27FC236}">
                <a16:creationId xmlns="" xmlns:a16="http://schemas.microsoft.com/office/drawing/2014/main" id="{7CF884C3-7A5B-DFB9-E819-115906DD1936}"/>
              </a:ext>
            </a:extLst>
          </p:cNvPr>
          <p:cNvSpPr txBox="1"/>
          <p:nvPr/>
        </p:nvSpPr>
        <p:spPr>
          <a:xfrm>
            <a:off x="7944898" y="6607261"/>
            <a:ext cx="15861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ССЫЛКА НА ИНСТРУКЦИЮ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0B6A496C-B21E-5E62-E8B7-7BB436EC32DB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</a:t>
            </a:r>
            <a:r>
              <a:rPr lang="x-none" sz="800">
                <a:latin typeface="Arial" panose="020B0604020202020204" pitchFamily="34" charset="0"/>
                <a:cs typeface="Arial" panose="020B0604020202020204" pitchFamily="34" charset="0"/>
              </a:rPr>
              <a:t>ПРОФИЛЬ 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 МАЛОСЕРДОБИНСКОГО РАЙОНА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FDB829ED-5AD9-E391-3DCA-96E4C7799FF6}"/>
              </a:ext>
            </a:extLst>
          </p:cNvPr>
          <p:cNvSpPr txBox="1"/>
          <p:nvPr/>
        </p:nvSpPr>
        <p:spPr>
          <a:xfrm>
            <a:off x="627015" y="550177"/>
            <a:ext cx="9125075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2400" b="1" dirty="0">
                <a:latin typeface="Arial" panose="020B0604020202020204" pitchFamily="34" charset="0"/>
                <a:cs typeface="Arial" panose="020B0604020202020204" pitchFamily="34" charset="0"/>
              </a:rPr>
              <a:t>ОБЩАЯ ХАРАКТЕРИСТИКА</a:t>
            </a:r>
          </a:p>
          <a:p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МАЛОСЕРДОБИНСКОГО РАЙОНА ПЕНЗЕНСКОЙ ОБЛАСТИ</a:t>
            </a:r>
            <a:endParaRPr lang="x-none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2" name="Рисунок 71" descr="Маркер со сплошной заливкой">
            <a:extLst>
              <a:ext uri="{FF2B5EF4-FFF2-40B4-BE49-F238E27FC236}">
                <a16:creationId xmlns:a16="http://schemas.microsoft.com/office/drawing/2014/main" xmlns="" id="{72083DFE-EDD9-273A-911A-529160DD2C2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xmlns="" r:embed="rId19"/>
              </a:ext>
            </a:extLst>
          </a:blip>
          <a:stretch>
            <a:fillRect/>
          </a:stretch>
        </p:blipFill>
        <p:spPr>
          <a:xfrm>
            <a:off x="6565407" y="4721612"/>
            <a:ext cx="180000" cy="180000"/>
          </a:xfrm>
          <a:prstGeom prst="rect">
            <a:avLst/>
          </a:prstGeom>
        </p:spPr>
      </p:pic>
      <p:cxnSp>
        <p:nvCxnSpPr>
          <p:cNvPr id="109" name="Прямая соединительная линия 108"/>
          <p:cNvCxnSpPr/>
          <p:nvPr/>
        </p:nvCxnSpPr>
        <p:spPr>
          <a:xfrm flipH="1">
            <a:off x="7234813" y="4230356"/>
            <a:ext cx="80387" cy="4019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Прямая соединительная линия 110"/>
          <p:cNvCxnSpPr/>
          <p:nvPr/>
        </p:nvCxnSpPr>
        <p:spPr>
          <a:xfrm flipH="1">
            <a:off x="7023798" y="4340888"/>
            <a:ext cx="120580" cy="5024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Прямая соединительная линия 112"/>
          <p:cNvCxnSpPr/>
          <p:nvPr/>
        </p:nvCxnSpPr>
        <p:spPr>
          <a:xfrm flipH="1">
            <a:off x="6621864" y="4853354"/>
            <a:ext cx="20096" cy="9043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Прямая соединительная линия 114"/>
          <p:cNvCxnSpPr/>
          <p:nvPr/>
        </p:nvCxnSpPr>
        <p:spPr>
          <a:xfrm flipH="1">
            <a:off x="6481187" y="5044273"/>
            <a:ext cx="50242" cy="7033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Прямая соединительная линия 116"/>
          <p:cNvCxnSpPr/>
          <p:nvPr/>
        </p:nvCxnSpPr>
        <p:spPr>
          <a:xfrm flipH="1">
            <a:off x="6420897" y="5205046"/>
            <a:ext cx="10048" cy="6029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Прямая соединительная линия 118"/>
          <p:cNvCxnSpPr/>
          <p:nvPr/>
        </p:nvCxnSpPr>
        <p:spPr>
          <a:xfrm flipH="1">
            <a:off x="6320413" y="5395965"/>
            <a:ext cx="50242" cy="4019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4" name="Рисунок 83"/>
          <p:cNvPicPr/>
          <p:nvPr/>
        </p:nvPicPr>
        <p:blipFill rotWithShape="1">
          <a:blip r:embed="rId20">
            <a:duotone>
              <a:prstClr val="black"/>
              <a:schemeClr val="accent1">
                <a:lumMod val="20000"/>
                <a:lumOff val="80000"/>
                <a:tint val="45000"/>
                <a:satMod val="400000"/>
              </a:schemeClr>
            </a:duotone>
          </a:blip>
          <a:srcRect l="32635" t="2036" r="38741"/>
          <a:stretch/>
        </p:blipFill>
        <p:spPr bwMode="auto">
          <a:xfrm>
            <a:off x="5976147" y="1405205"/>
            <a:ext cx="2678105" cy="331640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612813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>
            <a:extLst>
              <a:ext uri="{FF2B5EF4-FFF2-40B4-BE49-F238E27FC236}">
                <a16:creationId xmlns=""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627017" y="163628"/>
            <a:ext cx="2273092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социально-экономические показатели</a:t>
            </a:r>
            <a:endParaRPr lang="x-none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Номер слайда 50">
            <a:extLst>
              <a:ext uri="{FF2B5EF4-FFF2-40B4-BE49-F238E27FC236}">
                <a16:creationId xmlns="" xmlns:a16="http://schemas.microsoft.com/office/drawing/2014/main" id="{44424661-66FD-8F93-DC83-63C5A9828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5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Скругленный прямоугольник 4">
            <a:extLst>
              <a:ext uri="{FF2B5EF4-FFF2-40B4-BE49-F238E27FC236}">
                <a16:creationId xmlns="" xmlns:a16="http://schemas.microsoft.com/office/drawing/2014/main" id="{CA681B2E-CC94-3AAF-E060-F2F2C175E23F}"/>
              </a:ext>
            </a:extLst>
          </p:cNvPr>
          <p:cNvSpPr/>
          <p:nvPr/>
        </p:nvSpPr>
        <p:spPr>
          <a:xfrm>
            <a:off x="596867" y="1366907"/>
            <a:ext cx="6023956" cy="4905423"/>
          </a:xfrm>
          <a:prstGeom prst="roundRect">
            <a:avLst>
              <a:gd name="adj" fmla="val 5474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cxnSp>
        <p:nvCxnSpPr>
          <p:cNvPr id="74" name="Прямая соединительная линия 73">
            <a:extLst>
              <a:ext uri="{FF2B5EF4-FFF2-40B4-BE49-F238E27FC236}">
                <a16:creationId xmlns="" xmlns:a16="http://schemas.microsoft.com/office/drawing/2014/main" id="{4B987983-F07E-F572-08A2-A9B03E6871E5}"/>
              </a:ext>
            </a:extLst>
          </p:cNvPr>
          <p:cNvCxnSpPr>
            <a:cxnSpLocks/>
          </p:cNvCxnSpPr>
          <p:nvPr/>
        </p:nvCxnSpPr>
        <p:spPr>
          <a:xfrm>
            <a:off x="907085" y="6000498"/>
            <a:ext cx="270662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TextBox 78">
            <a:extLst>
              <a:ext uri="{FF2B5EF4-FFF2-40B4-BE49-F238E27FC236}">
                <a16:creationId xmlns="" xmlns:a16="http://schemas.microsoft.com/office/drawing/2014/main" id="{61B276B5-A05C-4084-6B05-771C3FE2940E}"/>
              </a:ext>
            </a:extLst>
          </p:cNvPr>
          <p:cNvSpPr txBox="1"/>
          <p:nvPr/>
        </p:nvSpPr>
        <p:spPr>
          <a:xfrm>
            <a:off x="1294059" y="5938942"/>
            <a:ext cx="263087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202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x-none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1" name="Прямая соединительная линия 80">
            <a:extLst>
              <a:ext uri="{FF2B5EF4-FFF2-40B4-BE49-F238E27FC236}">
                <a16:creationId xmlns="" xmlns:a16="http://schemas.microsoft.com/office/drawing/2014/main" id="{E41DF579-8696-DD20-F1CC-5CD2F3DBCE34}"/>
              </a:ext>
            </a:extLst>
          </p:cNvPr>
          <p:cNvCxnSpPr>
            <a:cxnSpLocks/>
          </p:cNvCxnSpPr>
          <p:nvPr/>
        </p:nvCxnSpPr>
        <p:spPr>
          <a:xfrm>
            <a:off x="1736354" y="6000498"/>
            <a:ext cx="270662" cy="0"/>
          </a:xfrm>
          <a:prstGeom prst="line">
            <a:avLst/>
          </a:prstGeom>
          <a:ln w="12700">
            <a:solidFill>
              <a:srgbClr val="B1C1E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TextBox 90">
            <a:extLst>
              <a:ext uri="{FF2B5EF4-FFF2-40B4-BE49-F238E27FC236}">
                <a16:creationId xmlns="" xmlns:a16="http://schemas.microsoft.com/office/drawing/2014/main" id="{C868A8CD-3BA5-845F-2948-B9125448DA88}"/>
              </a:ext>
            </a:extLst>
          </p:cNvPr>
          <p:cNvSpPr txBox="1"/>
          <p:nvPr/>
        </p:nvSpPr>
        <p:spPr>
          <a:xfrm>
            <a:off x="2123328" y="5938942"/>
            <a:ext cx="263087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202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x-none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1" name="Прямая соединительная линия 100">
            <a:extLst>
              <a:ext uri="{FF2B5EF4-FFF2-40B4-BE49-F238E27FC236}">
                <a16:creationId xmlns="" xmlns:a16="http://schemas.microsoft.com/office/drawing/2014/main" id="{65A9FFCD-B422-6BAC-3756-D7F21C5FD4A9}"/>
              </a:ext>
            </a:extLst>
          </p:cNvPr>
          <p:cNvCxnSpPr>
            <a:cxnSpLocks/>
          </p:cNvCxnSpPr>
          <p:nvPr/>
        </p:nvCxnSpPr>
        <p:spPr>
          <a:xfrm>
            <a:off x="2565623" y="6000498"/>
            <a:ext cx="270662" cy="0"/>
          </a:xfrm>
          <a:prstGeom prst="line">
            <a:avLst/>
          </a:prstGeom>
          <a:ln w="12700">
            <a:solidFill>
              <a:srgbClr val="4756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" name="TextBox 111">
            <a:extLst>
              <a:ext uri="{FF2B5EF4-FFF2-40B4-BE49-F238E27FC236}">
                <a16:creationId xmlns="" xmlns:a16="http://schemas.microsoft.com/office/drawing/2014/main" id="{8BFA7629-1D6D-6368-F7B0-8E071839277B}"/>
              </a:ext>
            </a:extLst>
          </p:cNvPr>
          <p:cNvSpPr txBox="1"/>
          <p:nvPr/>
        </p:nvSpPr>
        <p:spPr>
          <a:xfrm>
            <a:off x="2952597" y="5938942"/>
            <a:ext cx="782495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П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* 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2024 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год</a:t>
            </a:r>
            <a:endParaRPr lang="x-none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59" name="Группа 158">
            <a:extLst>
              <a:ext uri="{FF2B5EF4-FFF2-40B4-BE49-F238E27FC236}">
                <a16:creationId xmlns="" xmlns:a16="http://schemas.microsoft.com/office/drawing/2014/main" id="{859BFF25-7647-679E-CF0A-EDBC0E40A471}"/>
              </a:ext>
            </a:extLst>
          </p:cNvPr>
          <p:cNvGrpSpPr/>
          <p:nvPr/>
        </p:nvGrpSpPr>
        <p:grpSpPr>
          <a:xfrm>
            <a:off x="2364760" y="2422510"/>
            <a:ext cx="2740663" cy="2610156"/>
            <a:chOff x="2364760" y="2381870"/>
            <a:chExt cx="2740663" cy="2610156"/>
          </a:xfrm>
        </p:grpSpPr>
        <p:sp>
          <p:nvSpPr>
            <p:cNvPr id="113" name="Правильный пятиугольник 112">
              <a:extLst>
                <a:ext uri="{FF2B5EF4-FFF2-40B4-BE49-F238E27FC236}">
                  <a16:creationId xmlns="" xmlns:a16="http://schemas.microsoft.com/office/drawing/2014/main" id="{2E6B3244-8CEB-6239-7F38-F265B373BF99}"/>
                </a:ext>
              </a:extLst>
            </p:cNvPr>
            <p:cNvSpPr/>
            <p:nvPr/>
          </p:nvSpPr>
          <p:spPr>
            <a:xfrm>
              <a:off x="2364760" y="2381870"/>
              <a:ext cx="2740663" cy="2610155"/>
            </a:xfrm>
            <a:prstGeom prst="pentagon">
              <a:avLst/>
            </a:prstGeom>
            <a:solidFill>
              <a:srgbClr val="FBFBF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114" name="Правильный пятиугольник 113">
              <a:extLst>
                <a:ext uri="{FF2B5EF4-FFF2-40B4-BE49-F238E27FC236}">
                  <a16:creationId xmlns="" xmlns:a16="http://schemas.microsoft.com/office/drawing/2014/main" id="{4495E117-48D2-15E2-0BCE-6E44870B1947}"/>
                </a:ext>
              </a:extLst>
            </p:cNvPr>
            <p:cNvSpPr/>
            <p:nvPr/>
          </p:nvSpPr>
          <p:spPr>
            <a:xfrm>
              <a:off x="2730643" y="2730330"/>
              <a:ext cx="2008897" cy="1913235"/>
            </a:xfrm>
            <a:prstGeom prst="pentagon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 dirty="0"/>
            </a:p>
          </p:txBody>
        </p:sp>
        <p:cxnSp>
          <p:nvCxnSpPr>
            <p:cNvPr id="116" name="Прямая соединительная линия 115">
              <a:extLst>
                <a:ext uri="{FF2B5EF4-FFF2-40B4-BE49-F238E27FC236}">
                  <a16:creationId xmlns="" xmlns:a16="http://schemas.microsoft.com/office/drawing/2014/main" id="{1C6AE833-741A-D6C2-6D6F-7C8212816507}"/>
                </a:ext>
              </a:extLst>
            </p:cNvPr>
            <p:cNvCxnSpPr>
              <a:cxnSpLocks/>
            </p:cNvCxnSpPr>
            <p:nvPr/>
          </p:nvCxnSpPr>
          <p:spPr>
            <a:xfrm>
              <a:off x="3738408" y="2381871"/>
              <a:ext cx="0" cy="2610155"/>
            </a:xfrm>
            <a:prstGeom prst="line">
              <a:avLst/>
            </a:prstGeom>
            <a:ln>
              <a:solidFill>
                <a:srgbClr val="F1F1F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58" name="Группа 157">
              <a:extLst>
                <a:ext uri="{FF2B5EF4-FFF2-40B4-BE49-F238E27FC236}">
                  <a16:creationId xmlns="" xmlns:a16="http://schemas.microsoft.com/office/drawing/2014/main" id="{7B27636C-D5DC-E85C-EE19-185390D0DD09}"/>
                </a:ext>
              </a:extLst>
            </p:cNvPr>
            <p:cNvGrpSpPr/>
            <p:nvPr/>
          </p:nvGrpSpPr>
          <p:grpSpPr>
            <a:xfrm>
              <a:off x="2655096" y="3084325"/>
              <a:ext cx="2159991" cy="1205244"/>
              <a:chOff x="2654916" y="3117426"/>
              <a:chExt cx="2159991" cy="1205244"/>
            </a:xfrm>
          </p:grpSpPr>
          <p:grpSp>
            <p:nvGrpSpPr>
              <p:cNvPr id="121" name="Группа 120">
                <a:extLst>
                  <a:ext uri="{FF2B5EF4-FFF2-40B4-BE49-F238E27FC236}">
                    <a16:creationId xmlns="" xmlns:a16="http://schemas.microsoft.com/office/drawing/2014/main" id="{C0E3F89F-5015-76B7-83AB-B2981EC78399}"/>
                  </a:ext>
                </a:extLst>
              </p:cNvPr>
              <p:cNvGrpSpPr/>
              <p:nvPr/>
            </p:nvGrpSpPr>
            <p:grpSpPr>
              <a:xfrm>
                <a:off x="2654916" y="3117426"/>
                <a:ext cx="2159991" cy="1205244"/>
                <a:chOff x="2491740" y="3198701"/>
                <a:chExt cx="2486289" cy="1387314"/>
              </a:xfrm>
            </p:grpSpPr>
            <p:cxnSp>
              <p:nvCxnSpPr>
                <p:cNvPr id="117" name="Прямая соединительная линия 116">
                  <a:extLst>
                    <a:ext uri="{FF2B5EF4-FFF2-40B4-BE49-F238E27FC236}">
                      <a16:creationId xmlns="" xmlns:a16="http://schemas.microsoft.com/office/drawing/2014/main" id="{8B915712-0841-7078-5D11-970E6AA7018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491740" y="3198701"/>
                  <a:ext cx="2402899" cy="1387314"/>
                </a:xfrm>
                <a:prstGeom prst="line">
                  <a:avLst/>
                </a:prstGeom>
                <a:ln>
                  <a:solidFill>
                    <a:srgbClr val="F1F1F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0" name="Прямая соединительная линия 119">
                  <a:extLst>
                    <a:ext uri="{FF2B5EF4-FFF2-40B4-BE49-F238E27FC236}">
                      <a16:creationId xmlns="" xmlns:a16="http://schemas.microsoft.com/office/drawing/2014/main" id="{1708A3A5-006B-B5E0-C489-EABF0F13779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575130" y="3198701"/>
                  <a:ext cx="2402899" cy="1387314"/>
                </a:xfrm>
                <a:prstGeom prst="line">
                  <a:avLst/>
                </a:prstGeom>
                <a:ln>
                  <a:solidFill>
                    <a:srgbClr val="F1F1F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22" name="Овал 121">
                <a:extLst>
                  <a:ext uri="{FF2B5EF4-FFF2-40B4-BE49-F238E27FC236}">
                    <a16:creationId xmlns="" xmlns:a16="http://schemas.microsoft.com/office/drawing/2014/main" id="{5A0E3986-D229-D6EC-5021-52A0442A8505}"/>
                  </a:ext>
                </a:extLst>
              </p:cNvPr>
              <p:cNvSpPr/>
              <p:nvPr/>
            </p:nvSpPr>
            <p:spPr>
              <a:xfrm>
                <a:off x="3708583" y="3664426"/>
                <a:ext cx="62551" cy="62551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/>
              </a:p>
            </p:txBody>
          </p:sp>
        </p:grpSp>
      </p:grpSp>
      <p:sp>
        <p:nvSpPr>
          <p:cNvPr id="123" name="TextBox 122">
            <a:extLst>
              <a:ext uri="{FF2B5EF4-FFF2-40B4-BE49-F238E27FC236}">
                <a16:creationId xmlns="" xmlns:a16="http://schemas.microsoft.com/office/drawing/2014/main" id="{4DDD486F-FFDC-3AC3-0983-1563F64C780C}"/>
              </a:ext>
            </a:extLst>
          </p:cNvPr>
          <p:cNvSpPr txBox="1"/>
          <p:nvPr/>
        </p:nvSpPr>
        <p:spPr>
          <a:xfrm>
            <a:off x="3193411" y="1674883"/>
            <a:ext cx="1120319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8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объем инвестиций </a:t>
            </a:r>
          </a:p>
          <a:p>
            <a:r>
              <a:rPr lang="ru-RU" sz="8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основной капитал </a:t>
            </a:r>
            <a:r>
              <a:rPr lang="ru-RU" sz="8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млрд руб.</a:t>
            </a:r>
            <a:endParaRPr lang="x-none" sz="8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5" name="Скругленный прямоугольник 124">
            <a:extLst>
              <a:ext uri="{FF2B5EF4-FFF2-40B4-BE49-F238E27FC236}">
                <a16:creationId xmlns="" xmlns:a16="http://schemas.microsoft.com/office/drawing/2014/main" id="{7DACA747-66C6-0E65-B5FA-C504D9C6D2C4}"/>
              </a:ext>
            </a:extLst>
          </p:cNvPr>
          <p:cNvSpPr/>
          <p:nvPr/>
        </p:nvSpPr>
        <p:spPr>
          <a:xfrm>
            <a:off x="3139477" y="2114500"/>
            <a:ext cx="322113" cy="180000"/>
          </a:xfrm>
          <a:prstGeom prst="roundRect">
            <a:avLst>
              <a:gd name="adj" fmla="val 50000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0,2</a:t>
            </a:r>
            <a:endParaRPr lang="x-none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7" name="Скругленный прямоугольник 126">
            <a:extLst>
              <a:ext uri="{FF2B5EF4-FFF2-40B4-BE49-F238E27FC236}">
                <a16:creationId xmlns="" xmlns:a16="http://schemas.microsoft.com/office/drawing/2014/main" id="{0B4880A1-91DC-D0F0-A77C-E94DED46A2DE}"/>
              </a:ext>
            </a:extLst>
          </p:cNvPr>
          <p:cNvSpPr/>
          <p:nvPr/>
        </p:nvSpPr>
        <p:spPr>
          <a:xfrm>
            <a:off x="3542256" y="2114500"/>
            <a:ext cx="322113" cy="180000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0,07</a:t>
            </a:r>
            <a:endParaRPr lang="x-none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2" name="TextBox 131">
            <a:extLst>
              <a:ext uri="{FF2B5EF4-FFF2-40B4-BE49-F238E27FC236}">
                <a16:creationId xmlns="" xmlns:a16="http://schemas.microsoft.com/office/drawing/2014/main" id="{B51F7AF6-8F8A-5B37-A1C2-3650196617FB}"/>
              </a:ext>
            </a:extLst>
          </p:cNvPr>
          <p:cNvSpPr txBox="1"/>
          <p:nvPr/>
        </p:nvSpPr>
        <p:spPr>
          <a:xfrm>
            <a:off x="5269143" y="3015810"/>
            <a:ext cx="1120319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8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отгрузка продукции</a:t>
            </a:r>
          </a:p>
          <a:p>
            <a:r>
              <a:rPr lang="ru-RU" sz="8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млрд руб.</a:t>
            </a:r>
            <a:endParaRPr lang="x-none" sz="8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3" name="Скругленный прямоугольник 132">
            <a:extLst>
              <a:ext uri="{FF2B5EF4-FFF2-40B4-BE49-F238E27FC236}">
                <a16:creationId xmlns="" xmlns:a16="http://schemas.microsoft.com/office/drawing/2014/main" id="{BD49888C-EE87-0AA1-DB51-FCB7AE18C6FB}"/>
              </a:ext>
            </a:extLst>
          </p:cNvPr>
          <p:cNvSpPr/>
          <p:nvPr/>
        </p:nvSpPr>
        <p:spPr>
          <a:xfrm>
            <a:off x="5269143" y="3344643"/>
            <a:ext cx="322113" cy="180000"/>
          </a:xfrm>
          <a:prstGeom prst="roundRect">
            <a:avLst>
              <a:gd name="adj" fmla="val 50000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0,16</a:t>
            </a:r>
            <a:endParaRPr lang="x-none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5" name="Скругленный прямоугольник 134">
            <a:extLst>
              <a:ext uri="{FF2B5EF4-FFF2-40B4-BE49-F238E27FC236}">
                <a16:creationId xmlns="" xmlns:a16="http://schemas.microsoft.com/office/drawing/2014/main" id="{BA41BC5E-92C9-7CBA-1F88-F41F35900D8E}"/>
              </a:ext>
            </a:extLst>
          </p:cNvPr>
          <p:cNvSpPr/>
          <p:nvPr/>
        </p:nvSpPr>
        <p:spPr>
          <a:xfrm>
            <a:off x="5666721" y="3344643"/>
            <a:ext cx="322113" cy="180000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0,25</a:t>
            </a:r>
            <a:endParaRPr lang="x-none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6" name="TextBox 135">
            <a:extLst>
              <a:ext uri="{FF2B5EF4-FFF2-40B4-BE49-F238E27FC236}">
                <a16:creationId xmlns="" xmlns:a16="http://schemas.microsoft.com/office/drawing/2014/main" id="{2EFB3336-310E-8D41-40DB-BCF7E0A8AF90}"/>
              </a:ext>
            </a:extLst>
          </p:cNvPr>
          <p:cNvSpPr txBox="1"/>
          <p:nvPr/>
        </p:nvSpPr>
        <p:spPr>
          <a:xfrm>
            <a:off x="4862489" y="4586482"/>
            <a:ext cx="1562986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8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общий фонд оплаты труда       по полному кругу </a:t>
            </a:r>
            <a:r>
              <a:rPr lang="ru-RU" sz="800" b="1" spc="-2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организаций</a:t>
            </a:r>
            <a:endParaRPr lang="ru-RU" sz="800" b="1" spc="-2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8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млрд руб.</a:t>
            </a:r>
            <a:endParaRPr lang="x-none" sz="8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7" name="Скругленный прямоугольник 136">
            <a:extLst>
              <a:ext uri="{FF2B5EF4-FFF2-40B4-BE49-F238E27FC236}">
                <a16:creationId xmlns="" xmlns:a16="http://schemas.microsoft.com/office/drawing/2014/main" id="{A3F711DB-496E-5AE9-8DA3-52FB6C8C4FC4}"/>
              </a:ext>
            </a:extLst>
          </p:cNvPr>
          <p:cNvSpPr/>
          <p:nvPr/>
        </p:nvSpPr>
        <p:spPr>
          <a:xfrm>
            <a:off x="4862489" y="5041010"/>
            <a:ext cx="322113" cy="180000"/>
          </a:xfrm>
          <a:prstGeom prst="roundRect">
            <a:avLst>
              <a:gd name="adj" fmla="val 50000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0,24</a:t>
            </a:r>
            <a:endParaRPr lang="x-none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9" name="Скругленный прямоугольник 138">
            <a:extLst>
              <a:ext uri="{FF2B5EF4-FFF2-40B4-BE49-F238E27FC236}">
                <a16:creationId xmlns="" xmlns:a16="http://schemas.microsoft.com/office/drawing/2014/main" id="{5638DA25-0A83-5C61-BB97-CE89B7FE3C55}"/>
              </a:ext>
            </a:extLst>
          </p:cNvPr>
          <p:cNvSpPr/>
          <p:nvPr/>
        </p:nvSpPr>
        <p:spPr>
          <a:xfrm>
            <a:off x="5260067" y="5041010"/>
            <a:ext cx="322113" cy="180000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0,33</a:t>
            </a:r>
            <a:endParaRPr lang="x-none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0" name="TextBox 139">
            <a:extLst>
              <a:ext uri="{FF2B5EF4-FFF2-40B4-BE49-F238E27FC236}">
                <a16:creationId xmlns="" xmlns:a16="http://schemas.microsoft.com/office/drawing/2014/main" id="{9B8B9FEF-8A61-E7B5-E26D-6064E35C71F8}"/>
              </a:ext>
            </a:extLst>
          </p:cNvPr>
          <p:cNvSpPr txBox="1"/>
          <p:nvPr/>
        </p:nvSpPr>
        <p:spPr>
          <a:xfrm>
            <a:off x="1589193" y="4583313"/>
            <a:ext cx="988253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8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объём розничного товарооборота</a:t>
            </a:r>
          </a:p>
          <a:p>
            <a:r>
              <a:rPr lang="ru-RU" sz="8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млрд руб.</a:t>
            </a:r>
            <a:endParaRPr lang="x-none" sz="8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1" name="Скругленный прямоугольник 140">
            <a:extLst>
              <a:ext uri="{FF2B5EF4-FFF2-40B4-BE49-F238E27FC236}">
                <a16:creationId xmlns="" xmlns:a16="http://schemas.microsoft.com/office/drawing/2014/main" id="{5BF57916-37D0-2A89-BEDE-6529985937EC}"/>
              </a:ext>
            </a:extLst>
          </p:cNvPr>
          <p:cNvSpPr/>
          <p:nvPr/>
        </p:nvSpPr>
        <p:spPr>
          <a:xfrm>
            <a:off x="1407643" y="5037841"/>
            <a:ext cx="503664" cy="180000"/>
          </a:xfrm>
          <a:prstGeom prst="roundRect">
            <a:avLst>
              <a:gd name="adj" fmla="val 50000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0,18</a:t>
            </a:r>
            <a:endParaRPr lang="x-none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3" name="Скругленный прямоугольник 142">
            <a:extLst>
              <a:ext uri="{FF2B5EF4-FFF2-40B4-BE49-F238E27FC236}">
                <a16:creationId xmlns="" xmlns:a16="http://schemas.microsoft.com/office/drawing/2014/main" id="{AF6DE8AE-5C46-A9ED-FE44-79540CCD291B}"/>
              </a:ext>
            </a:extLst>
          </p:cNvPr>
          <p:cNvSpPr/>
          <p:nvPr/>
        </p:nvSpPr>
        <p:spPr>
          <a:xfrm>
            <a:off x="1986771" y="5032665"/>
            <a:ext cx="578852" cy="185176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0,32</a:t>
            </a:r>
            <a:endParaRPr lang="x-none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4" name="TextBox 143">
            <a:extLst>
              <a:ext uri="{FF2B5EF4-FFF2-40B4-BE49-F238E27FC236}">
                <a16:creationId xmlns="" xmlns:a16="http://schemas.microsoft.com/office/drawing/2014/main" id="{CD500BF9-38C1-5529-5619-ECFDF6A02DFC}"/>
              </a:ext>
            </a:extLst>
          </p:cNvPr>
          <p:cNvSpPr txBox="1"/>
          <p:nvPr/>
        </p:nvSpPr>
        <p:spPr>
          <a:xfrm>
            <a:off x="1085529" y="3015810"/>
            <a:ext cx="1562986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8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средний размер пенсии</a:t>
            </a:r>
          </a:p>
          <a:p>
            <a:r>
              <a:rPr lang="ru-RU" sz="8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руб.</a:t>
            </a:r>
            <a:endParaRPr lang="x-none" sz="8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5" name="Скругленный прямоугольник 144">
            <a:extLst>
              <a:ext uri="{FF2B5EF4-FFF2-40B4-BE49-F238E27FC236}">
                <a16:creationId xmlns="" xmlns:a16="http://schemas.microsoft.com/office/drawing/2014/main" id="{049D898B-5B50-DE58-0CB5-29E839E77CE1}"/>
              </a:ext>
            </a:extLst>
          </p:cNvPr>
          <p:cNvSpPr/>
          <p:nvPr/>
        </p:nvSpPr>
        <p:spPr>
          <a:xfrm>
            <a:off x="1085529" y="3341848"/>
            <a:ext cx="322113" cy="180000"/>
          </a:xfrm>
          <a:prstGeom prst="roundRect">
            <a:avLst>
              <a:gd name="adj" fmla="val 50000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15 530</a:t>
            </a:r>
            <a:endParaRPr lang="x-none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7" name="Скругленный прямоугольник 146">
            <a:extLst>
              <a:ext uri="{FF2B5EF4-FFF2-40B4-BE49-F238E27FC236}">
                <a16:creationId xmlns="" xmlns:a16="http://schemas.microsoft.com/office/drawing/2014/main" id="{2947D3A7-F3F2-F042-E041-2359906A0400}"/>
              </a:ext>
            </a:extLst>
          </p:cNvPr>
          <p:cNvSpPr/>
          <p:nvPr/>
        </p:nvSpPr>
        <p:spPr>
          <a:xfrm>
            <a:off x="1483107" y="3341848"/>
            <a:ext cx="322113" cy="180000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 </a:t>
            </a:r>
            <a:r>
              <a:rPr lang="ru-RU" sz="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919</a:t>
            </a:r>
            <a:endParaRPr lang="x-none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8" name="TextBox 147">
            <a:extLst>
              <a:ext uri="{FF2B5EF4-FFF2-40B4-BE49-F238E27FC236}">
                <a16:creationId xmlns="" xmlns:a16="http://schemas.microsoft.com/office/drawing/2014/main" id="{BD9E40EF-B3BB-3EB9-AF5B-3B81E652F392}"/>
              </a:ext>
            </a:extLst>
          </p:cNvPr>
          <p:cNvSpPr txBox="1"/>
          <p:nvPr/>
        </p:nvSpPr>
        <p:spPr>
          <a:xfrm>
            <a:off x="3231937" y="5140939"/>
            <a:ext cx="988253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8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средняя з/п</a:t>
            </a:r>
          </a:p>
          <a:p>
            <a:r>
              <a:rPr lang="ru-RU" sz="8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руб.</a:t>
            </a:r>
            <a:endParaRPr lang="x-none" sz="8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9" name="Скругленный прямоугольник 148">
            <a:extLst>
              <a:ext uri="{FF2B5EF4-FFF2-40B4-BE49-F238E27FC236}">
                <a16:creationId xmlns="" xmlns:a16="http://schemas.microsoft.com/office/drawing/2014/main" id="{4676CABC-9A49-F2C2-A9BC-C53B134296DE}"/>
              </a:ext>
            </a:extLst>
          </p:cNvPr>
          <p:cNvSpPr/>
          <p:nvPr/>
        </p:nvSpPr>
        <p:spPr>
          <a:xfrm>
            <a:off x="2952597" y="5478355"/>
            <a:ext cx="645305" cy="179496"/>
          </a:xfrm>
          <a:prstGeom prst="roundRect">
            <a:avLst>
              <a:gd name="adj" fmla="val 50000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36971,5</a:t>
            </a:r>
            <a:endParaRPr lang="x-none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1" name="Скругленный прямоугольник 150">
            <a:extLst>
              <a:ext uri="{FF2B5EF4-FFF2-40B4-BE49-F238E27FC236}">
                <a16:creationId xmlns="" xmlns:a16="http://schemas.microsoft.com/office/drawing/2014/main" id="{0DA18218-A189-5B34-A992-A1C2F6968601}"/>
              </a:ext>
            </a:extLst>
          </p:cNvPr>
          <p:cNvSpPr/>
          <p:nvPr/>
        </p:nvSpPr>
        <p:spPr>
          <a:xfrm>
            <a:off x="3687075" y="5478355"/>
            <a:ext cx="781175" cy="179496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42617,9</a:t>
            </a:r>
            <a:endParaRPr lang="x-none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1" name="Шестиугольник 160">
            <a:extLst>
              <a:ext uri="{FF2B5EF4-FFF2-40B4-BE49-F238E27FC236}">
                <a16:creationId xmlns="" xmlns:a16="http://schemas.microsoft.com/office/drawing/2014/main" id="{80C5CFFC-7012-7F1B-F30E-BDA9A7D11940}"/>
              </a:ext>
            </a:extLst>
          </p:cNvPr>
          <p:cNvSpPr/>
          <p:nvPr/>
        </p:nvSpPr>
        <p:spPr>
          <a:xfrm rot="1800000">
            <a:off x="2920822" y="3086486"/>
            <a:ext cx="1376047" cy="1432398"/>
          </a:xfrm>
          <a:custGeom>
            <a:avLst/>
            <a:gdLst>
              <a:gd name="connsiteX0" fmla="*/ 0 w 1889708"/>
              <a:gd name="connsiteY0" fmla="*/ 814530 h 1629059"/>
              <a:gd name="connsiteX1" fmla="*/ 407265 w 1889708"/>
              <a:gd name="connsiteY1" fmla="*/ 0 h 1629059"/>
              <a:gd name="connsiteX2" fmla="*/ 1482443 w 1889708"/>
              <a:gd name="connsiteY2" fmla="*/ 0 h 1629059"/>
              <a:gd name="connsiteX3" fmla="*/ 1889708 w 1889708"/>
              <a:gd name="connsiteY3" fmla="*/ 814530 h 1629059"/>
              <a:gd name="connsiteX4" fmla="*/ 1482443 w 1889708"/>
              <a:gd name="connsiteY4" fmla="*/ 1629059 h 1629059"/>
              <a:gd name="connsiteX5" fmla="*/ 407265 w 1889708"/>
              <a:gd name="connsiteY5" fmla="*/ 1629059 h 1629059"/>
              <a:gd name="connsiteX6" fmla="*/ 0 w 1889708"/>
              <a:gd name="connsiteY6" fmla="*/ 814530 h 1629059"/>
              <a:gd name="connsiteX0" fmla="*/ 0 w 1889708"/>
              <a:gd name="connsiteY0" fmla="*/ 814530 h 1736015"/>
              <a:gd name="connsiteX1" fmla="*/ 407265 w 1889708"/>
              <a:gd name="connsiteY1" fmla="*/ 0 h 1736015"/>
              <a:gd name="connsiteX2" fmla="*/ 1482443 w 1889708"/>
              <a:gd name="connsiteY2" fmla="*/ 0 h 1736015"/>
              <a:gd name="connsiteX3" fmla="*/ 1889708 w 1889708"/>
              <a:gd name="connsiteY3" fmla="*/ 814530 h 1736015"/>
              <a:gd name="connsiteX4" fmla="*/ 1482443 w 1889708"/>
              <a:gd name="connsiteY4" fmla="*/ 1629059 h 1736015"/>
              <a:gd name="connsiteX5" fmla="*/ 256517 w 1889708"/>
              <a:gd name="connsiteY5" fmla="*/ 1736015 h 1736015"/>
              <a:gd name="connsiteX6" fmla="*/ 0 w 1889708"/>
              <a:gd name="connsiteY6" fmla="*/ 814530 h 1736015"/>
              <a:gd name="connsiteX0" fmla="*/ 0 w 1889708"/>
              <a:gd name="connsiteY0" fmla="*/ 814530 h 1736015"/>
              <a:gd name="connsiteX1" fmla="*/ 407265 w 1889708"/>
              <a:gd name="connsiteY1" fmla="*/ 0 h 1736015"/>
              <a:gd name="connsiteX2" fmla="*/ 1482443 w 1889708"/>
              <a:gd name="connsiteY2" fmla="*/ 0 h 1736015"/>
              <a:gd name="connsiteX3" fmla="*/ 1889708 w 1889708"/>
              <a:gd name="connsiteY3" fmla="*/ 814530 h 1736015"/>
              <a:gd name="connsiteX4" fmla="*/ 1141294 w 1889708"/>
              <a:gd name="connsiteY4" fmla="*/ 1268210 h 1736015"/>
              <a:gd name="connsiteX5" fmla="*/ 256517 w 1889708"/>
              <a:gd name="connsiteY5" fmla="*/ 1736015 h 1736015"/>
              <a:gd name="connsiteX6" fmla="*/ 0 w 1889708"/>
              <a:gd name="connsiteY6" fmla="*/ 814530 h 1736015"/>
              <a:gd name="connsiteX0" fmla="*/ 0 w 1889708"/>
              <a:gd name="connsiteY0" fmla="*/ 814530 h 1736015"/>
              <a:gd name="connsiteX1" fmla="*/ 407265 w 1889708"/>
              <a:gd name="connsiteY1" fmla="*/ 0 h 1736015"/>
              <a:gd name="connsiteX2" fmla="*/ 1482443 w 1889708"/>
              <a:gd name="connsiteY2" fmla="*/ 0 h 1736015"/>
              <a:gd name="connsiteX3" fmla="*/ 1889708 w 1889708"/>
              <a:gd name="connsiteY3" fmla="*/ 814530 h 1736015"/>
              <a:gd name="connsiteX4" fmla="*/ 1220266 w 1889708"/>
              <a:gd name="connsiteY4" fmla="*/ 1381991 h 1736015"/>
              <a:gd name="connsiteX5" fmla="*/ 256517 w 1889708"/>
              <a:gd name="connsiteY5" fmla="*/ 1736015 h 1736015"/>
              <a:gd name="connsiteX6" fmla="*/ 0 w 1889708"/>
              <a:gd name="connsiteY6" fmla="*/ 814530 h 1736015"/>
              <a:gd name="connsiteX0" fmla="*/ 0 w 1657677"/>
              <a:gd name="connsiteY0" fmla="*/ 814530 h 1736015"/>
              <a:gd name="connsiteX1" fmla="*/ 407265 w 1657677"/>
              <a:gd name="connsiteY1" fmla="*/ 0 h 1736015"/>
              <a:gd name="connsiteX2" fmla="*/ 1482443 w 1657677"/>
              <a:gd name="connsiteY2" fmla="*/ 0 h 1736015"/>
              <a:gd name="connsiteX3" fmla="*/ 1657677 w 1657677"/>
              <a:gd name="connsiteY3" fmla="*/ 769197 h 1736015"/>
              <a:gd name="connsiteX4" fmla="*/ 1220266 w 1657677"/>
              <a:gd name="connsiteY4" fmla="*/ 1381991 h 1736015"/>
              <a:gd name="connsiteX5" fmla="*/ 256517 w 1657677"/>
              <a:gd name="connsiteY5" fmla="*/ 1736015 h 1736015"/>
              <a:gd name="connsiteX6" fmla="*/ 0 w 1657677"/>
              <a:gd name="connsiteY6" fmla="*/ 814530 h 1736015"/>
              <a:gd name="connsiteX0" fmla="*/ 0 w 1657677"/>
              <a:gd name="connsiteY0" fmla="*/ 814530 h 1736015"/>
              <a:gd name="connsiteX1" fmla="*/ 407265 w 1657677"/>
              <a:gd name="connsiteY1" fmla="*/ 0 h 1736015"/>
              <a:gd name="connsiteX2" fmla="*/ 1226899 w 1657677"/>
              <a:gd name="connsiteY2" fmla="*/ 120977 h 1736015"/>
              <a:gd name="connsiteX3" fmla="*/ 1657677 w 1657677"/>
              <a:gd name="connsiteY3" fmla="*/ 769197 h 1736015"/>
              <a:gd name="connsiteX4" fmla="*/ 1220266 w 1657677"/>
              <a:gd name="connsiteY4" fmla="*/ 1381991 h 1736015"/>
              <a:gd name="connsiteX5" fmla="*/ 256517 w 1657677"/>
              <a:gd name="connsiteY5" fmla="*/ 1736015 h 1736015"/>
              <a:gd name="connsiteX6" fmla="*/ 0 w 1657677"/>
              <a:gd name="connsiteY6" fmla="*/ 814530 h 1736015"/>
              <a:gd name="connsiteX0" fmla="*/ 0 w 1664969"/>
              <a:gd name="connsiteY0" fmla="*/ 778896 h 1736015"/>
              <a:gd name="connsiteX1" fmla="*/ 414557 w 1664969"/>
              <a:gd name="connsiteY1" fmla="*/ 0 h 1736015"/>
              <a:gd name="connsiteX2" fmla="*/ 1234191 w 1664969"/>
              <a:gd name="connsiteY2" fmla="*/ 120977 h 1736015"/>
              <a:gd name="connsiteX3" fmla="*/ 1664969 w 1664969"/>
              <a:gd name="connsiteY3" fmla="*/ 769197 h 1736015"/>
              <a:gd name="connsiteX4" fmla="*/ 1227558 w 1664969"/>
              <a:gd name="connsiteY4" fmla="*/ 1381991 h 1736015"/>
              <a:gd name="connsiteX5" fmla="*/ 263809 w 1664969"/>
              <a:gd name="connsiteY5" fmla="*/ 1736015 h 1736015"/>
              <a:gd name="connsiteX6" fmla="*/ 0 w 1664969"/>
              <a:gd name="connsiteY6" fmla="*/ 778896 h 1736015"/>
              <a:gd name="connsiteX0" fmla="*/ 0 w 1664969"/>
              <a:gd name="connsiteY0" fmla="*/ 657919 h 1615038"/>
              <a:gd name="connsiteX1" fmla="*/ 538202 w 1664969"/>
              <a:gd name="connsiteY1" fmla="*/ 93182 h 1615038"/>
              <a:gd name="connsiteX2" fmla="*/ 1234191 w 1664969"/>
              <a:gd name="connsiteY2" fmla="*/ 0 h 1615038"/>
              <a:gd name="connsiteX3" fmla="*/ 1664969 w 1664969"/>
              <a:gd name="connsiteY3" fmla="*/ 648220 h 1615038"/>
              <a:gd name="connsiteX4" fmla="*/ 1227558 w 1664969"/>
              <a:gd name="connsiteY4" fmla="*/ 1261014 h 1615038"/>
              <a:gd name="connsiteX5" fmla="*/ 263809 w 1664969"/>
              <a:gd name="connsiteY5" fmla="*/ 1615038 h 1615038"/>
              <a:gd name="connsiteX6" fmla="*/ 0 w 1664969"/>
              <a:gd name="connsiteY6" fmla="*/ 657919 h 1615038"/>
              <a:gd name="connsiteX0" fmla="*/ 0 w 1546566"/>
              <a:gd name="connsiteY0" fmla="*/ 657919 h 1615038"/>
              <a:gd name="connsiteX1" fmla="*/ 538202 w 1546566"/>
              <a:gd name="connsiteY1" fmla="*/ 93182 h 1615038"/>
              <a:gd name="connsiteX2" fmla="*/ 1234191 w 1546566"/>
              <a:gd name="connsiteY2" fmla="*/ 0 h 1615038"/>
              <a:gd name="connsiteX3" fmla="*/ 1546566 w 1546566"/>
              <a:gd name="connsiteY3" fmla="*/ 650174 h 1615038"/>
              <a:gd name="connsiteX4" fmla="*/ 1227558 w 1546566"/>
              <a:gd name="connsiteY4" fmla="*/ 1261014 h 1615038"/>
              <a:gd name="connsiteX5" fmla="*/ 263809 w 1546566"/>
              <a:gd name="connsiteY5" fmla="*/ 1615038 h 1615038"/>
              <a:gd name="connsiteX6" fmla="*/ 0 w 1546566"/>
              <a:gd name="connsiteY6" fmla="*/ 657919 h 1615038"/>
              <a:gd name="connsiteX0" fmla="*/ 0 w 1546566"/>
              <a:gd name="connsiteY0" fmla="*/ 657919 h 1518248"/>
              <a:gd name="connsiteX1" fmla="*/ 538202 w 1546566"/>
              <a:gd name="connsiteY1" fmla="*/ 93182 h 1518248"/>
              <a:gd name="connsiteX2" fmla="*/ 1234191 w 1546566"/>
              <a:gd name="connsiteY2" fmla="*/ 0 h 1518248"/>
              <a:gd name="connsiteX3" fmla="*/ 1546566 w 1546566"/>
              <a:gd name="connsiteY3" fmla="*/ 650174 h 1518248"/>
              <a:gd name="connsiteX4" fmla="*/ 1227558 w 1546566"/>
              <a:gd name="connsiteY4" fmla="*/ 1261014 h 1518248"/>
              <a:gd name="connsiteX5" fmla="*/ 373944 w 1546566"/>
              <a:gd name="connsiteY5" fmla="*/ 1518248 h 1518248"/>
              <a:gd name="connsiteX6" fmla="*/ 0 w 1546566"/>
              <a:gd name="connsiteY6" fmla="*/ 657919 h 1518248"/>
              <a:gd name="connsiteX0" fmla="*/ 0 w 1546566"/>
              <a:gd name="connsiteY0" fmla="*/ 572069 h 1432398"/>
              <a:gd name="connsiteX1" fmla="*/ 538202 w 1546566"/>
              <a:gd name="connsiteY1" fmla="*/ 7332 h 1432398"/>
              <a:gd name="connsiteX2" fmla="*/ 1177507 w 1546566"/>
              <a:gd name="connsiteY2" fmla="*/ 0 h 1432398"/>
              <a:gd name="connsiteX3" fmla="*/ 1546566 w 1546566"/>
              <a:gd name="connsiteY3" fmla="*/ 564324 h 1432398"/>
              <a:gd name="connsiteX4" fmla="*/ 1227558 w 1546566"/>
              <a:gd name="connsiteY4" fmla="*/ 1175164 h 1432398"/>
              <a:gd name="connsiteX5" fmla="*/ 373944 w 1546566"/>
              <a:gd name="connsiteY5" fmla="*/ 1432398 h 1432398"/>
              <a:gd name="connsiteX6" fmla="*/ 0 w 1546566"/>
              <a:gd name="connsiteY6" fmla="*/ 572069 h 1432398"/>
              <a:gd name="connsiteX0" fmla="*/ 0 w 1484490"/>
              <a:gd name="connsiteY0" fmla="*/ 572069 h 1432398"/>
              <a:gd name="connsiteX1" fmla="*/ 538202 w 1484490"/>
              <a:gd name="connsiteY1" fmla="*/ 7332 h 1432398"/>
              <a:gd name="connsiteX2" fmla="*/ 1177507 w 1484490"/>
              <a:gd name="connsiteY2" fmla="*/ 0 h 1432398"/>
              <a:gd name="connsiteX3" fmla="*/ 1484490 w 1484490"/>
              <a:gd name="connsiteY3" fmla="*/ 560321 h 1432398"/>
              <a:gd name="connsiteX4" fmla="*/ 1227558 w 1484490"/>
              <a:gd name="connsiteY4" fmla="*/ 1175164 h 1432398"/>
              <a:gd name="connsiteX5" fmla="*/ 373944 w 1484490"/>
              <a:gd name="connsiteY5" fmla="*/ 1432398 h 1432398"/>
              <a:gd name="connsiteX6" fmla="*/ 0 w 1484490"/>
              <a:gd name="connsiteY6" fmla="*/ 572069 h 1432398"/>
              <a:gd name="connsiteX0" fmla="*/ 0 w 1484490"/>
              <a:gd name="connsiteY0" fmla="*/ 572069 h 1432398"/>
              <a:gd name="connsiteX1" fmla="*/ 538202 w 1484490"/>
              <a:gd name="connsiteY1" fmla="*/ 7332 h 1432398"/>
              <a:gd name="connsiteX2" fmla="*/ 1177507 w 1484490"/>
              <a:gd name="connsiteY2" fmla="*/ 0 h 1432398"/>
              <a:gd name="connsiteX3" fmla="*/ 1484490 w 1484490"/>
              <a:gd name="connsiteY3" fmla="*/ 560321 h 1432398"/>
              <a:gd name="connsiteX4" fmla="*/ 1185967 w 1484490"/>
              <a:gd name="connsiteY4" fmla="*/ 1126130 h 1432398"/>
              <a:gd name="connsiteX5" fmla="*/ 373944 w 1484490"/>
              <a:gd name="connsiteY5" fmla="*/ 1432398 h 1432398"/>
              <a:gd name="connsiteX6" fmla="*/ 0 w 1484490"/>
              <a:gd name="connsiteY6" fmla="*/ 572069 h 1432398"/>
              <a:gd name="connsiteX0" fmla="*/ 0 w 1376047"/>
              <a:gd name="connsiteY0" fmla="*/ 575866 h 1432398"/>
              <a:gd name="connsiteX1" fmla="*/ 429759 w 1376047"/>
              <a:gd name="connsiteY1" fmla="*/ 7332 h 1432398"/>
              <a:gd name="connsiteX2" fmla="*/ 1069064 w 1376047"/>
              <a:gd name="connsiteY2" fmla="*/ 0 h 1432398"/>
              <a:gd name="connsiteX3" fmla="*/ 1376047 w 1376047"/>
              <a:gd name="connsiteY3" fmla="*/ 560321 h 1432398"/>
              <a:gd name="connsiteX4" fmla="*/ 1077524 w 1376047"/>
              <a:gd name="connsiteY4" fmla="*/ 1126130 h 1432398"/>
              <a:gd name="connsiteX5" fmla="*/ 265501 w 1376047"/>
              <a:gd name="connsiteY5" fmla="*/ 1432398 h 1432398"/>
              <a:gd name="connsiteX6" fmla="*/ 0 w 1376047"/>
              <a:gd name="connsiteY6" fmla="*/ 575866 h 1432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76047" h="1432398">
                <a:moveTo>
                  <a:pt x="0" y="575866"/>
                </a:moveTo>
                <a:lnTo>
                  <a:pt x="429759" y="7332"/>
                </a:lnTo>
                <a:lnTo>
                  <a:pt x="1069064" y="0"/>
                </a:lnTo>
                <a:lnTo>
                  <a:pt x="1376047" y="560321"/>
                </a:lnTo>
                <a:lnTo>
                  <a:pt x="1077524" y="1126130"/>
                </a:lnTo>
                <a:lnTo>
                  <a:pt x="265501" y="1432398"/>
                </a:lnTo>
                <a:lnTo>
                  <a:pt x="0" y="575866"/>
                </a:lnTo>
                <a:close/>
              </a:path>
            </a:pathLst>
          </a:custGeom>
          <a:noFill/>
          <a:ln>
            <a:solidFill>
              <a:srgbClr val="A6A6A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62" name="TextBox 161">
            <a:extLst>
              <a:ext uri="{FF2B5EF4-FFF2-40B4-BE49-F238E27FC236}">
                <a16:creationId xmlns="" xmlns:a16="http://schemas.microsoft.com/office/drawing/2014/main" id="{F619E7A8-AF23-B5E5-7150-0B8CA1052B14}"/>
              </a:ext>
            </a:extLst>
          </p:cNvPr>
          <p:cNvSpPr txBox="1"/>
          <p:nvPr/>
        </p:nvSpPr>
        <p:spPr>
          <a:xfrm>
            <a:off x="627016" y="6354106"/>
            <a:ext cx="4277517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600" i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ru-RU" sz="600" i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среднем на </a:t>
            </a:r>
            <a:r>
              <a:rPr lang="en-US" sz="600" i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 </a:t>
            </a:r>
            <a:r>
              <a:rPr lang="ru-RU" sz="600" i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муниципалитет </a:t>
            </a:r>
            <a:r>
              <a:rPr lang="ru-RU" sz="600" i="1" dirty="0" smtClean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Пензенской </a:t>
            </a:r>
            <a:r>
              <a:rPr lang="ru-RU" sz="600" i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области</a:t>
            </a:r>
            <a:endParaRPr lang="x-none" sz="600" i="1" dirty="0">
              <a:solidFill>
                <a:srgbClr val="A6A6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3" name="Шестиугольник 160">
            <a:extLst>
              <a:ext uri="{FF2B5EF4-FFF2-40B4-BE49-F238E27FC236}">
                <a16:creationId xmlns="" xmlns:a16="http://schemas.microsoft.com/office/drawing/2014/main" id="{BFE3E32D-4E32-EF8D-83DB-B70C7B2C852E}"/>
              </a:ext>
            </a:extLst>
          </p:cNvPr>
          <p:cNvSpPr/>
          <p:nvPr/>
        </p:nvSpPr>
        <p:spPr>
          <a:xfrm rot="1800000">
            <a:off x="2630163" y="2942135"/>
            <a:ext cx="1825527" cy="1338802"/>
          </a:xfrm>
          <a:custGeom>
            <a:avLst/>
            <a:gdLst>
              <a:gd name="connsiteX0" fmla="*/ 0 w 1889708"/>
              <a:gd name="connsiteY0" fmla="*/ 814530 h 1629059"/>
              <a:gd name="connsiteX1" fmla="*/ 407265 w 1889708"/>
              <a:gd name="connsiteY1" fmla="*/ 0 h 1629059"/>
              <a:gd name="connsiteX2" fmla="*/ 1482443 w 1889708"/>
              <a:gd name="connsiteY2" fmla="*/ 0 h 1629059"/>
              <a:gd name="connsiteX3" fmla="*/ 1889708 w 1889708"/>
              <a:gd name="connsiteY3" fmla="*/ 814530 h 1629059"/>
              <a:gd name="connsiteX4" fmla="*/ 1482443 w 1889708"/>
              <a:gd name="connsiteY4" fmla="*/ 1629059 h 1629059"/>
              <a:gd name="connsiteX5" fmla="*/ 407265 w 1889708"/>
              <a:gd name="connsiteY5" fmla="*/ 1629059 h 1629059"/>
              <a:gd name="connsiteX6" fmla="*/ 0 w 1889708"/>
              <a:gd name="connsiteY6" fmla="*/ 814530 h 1629059"/>
              <a:gd name="connsiteX0" fmla="*/ 0 w 1889708"/>
              <a:gd name="connsiteY0" fmla="*/ 814530 h 1736015"/>
              <a:gd name="connsiteX1" fmla="*/ 407265 w 1889708"/>
              <a:gd name="connsiteY1" fmla="*/ 0 h 1736015"/>
              <a:gd name="connsiteX2" fmla="*/ 1482443 w 1889708"/>
              <a:gd name="connsiteY2" fmla="*/ 0 h 1736015"/>
              <a:gd name="connsiteX3" fmla="*/ 1889708 w 1889708"/>
              <a:gd name="connsiteY3" fmla="*/ 814530 h 1736015"/>
              <a:gd name="connsiteX4" fmla="*/ 1482443 w 1889708"/>
              <a:gd name="connsiteY4" fmla="*/ 1629059 h 1736015"/>
              <a:gd name="connsiteX5" fmla="*/ 256517 w 1889708"/>
              <a:gd name="connsiteY5" fmla="*/ 1736015 h 1736015"/>
              <a:gd name="connsiteX6" fmla="*/ 0 w 1889708"/>
              <a:gd name="connsiteY6" fmla="*/ 814530 h 1736015"/>
              <a:gd name="connsiteX0" fmla="*/ 0 w 1889708"/>
              <a:gd name="connsiteY0" fmla="*/ 814530 h 1736015"/>
              <a:gd name="connsiteX1" fmla="*/ 407265 w 1889708"/>
              <a:gd name="connsiteY1" fmla="*/ 0 h 1736015"/>
              <a:gd name="connsiteX2" fmla="*/ 1482443 w 1889708"/>
              <a:gd name="connsiteY2" fmla="*/ 0 h 1736015"/>
              <a:gd name="connsiteX3" fmla="*/ 1889708 w 1889708"/>
              <a:gd name="connsiteY3" fmla="*/ 814530 h 1736015"/>
              <a:gd name="connsiteX4" fmla="*/ 1141294 w 1889708"/>
              <a:gd name="connsiteY4" fmla="*/ 1268210 h 1736015"/>
              <a:gd name="connsiteX5" fmla="*/ 256517 w 1889708"/>
              <a:gd name="connsiteY5" fmla="*/ 1736015 h 1736015"/>
              <a:gd name="connsiteX6" fmla="*/ 0 w 1889708"/>
              <a:gd name="connsiteY6" fmla="*/ 814530 h 1736015"/>
              <a:gd name="connsiteX0" fmla="*/ 0 w 1889708"/>
              <a:gd name="connsiteY0" fmla="*/ 814530 h 1736015"/>
              <a:gd name="connsiteX1" fmla="*/ 407265 w 1889708"/>
              <a:gd name="connsiteY1" fmla="*/ 0 h 1736015"/>
              <a:gd name="connsiteX2" fmla="*/ 1482443 w 1889708"/>
              <a:gd name="connsiteY2" fmla="*/ 0 h 1736015"/>
              <a:gd name="connsiteX3" fmla="*/ 1889708 w 1889708"/>
              <a:gd name="connsiteY3" fmla="*/ 814530 h 1736015"/>
              <a:gd name="connsiteX4" fmla="*/ 1220266 w 1889708"/>
              <a:gd name="connsiteY4" fmla="*/ 1381991 h 1736015"/>
              <a:gd name="connsiteX5" fmla="*/ 256517 w 1889708"/>
              <a:gd name="connsiteY5" fmla="*/ 1736015 h 1736015"/>
              <a:gd name="connsiteX6" fmla="*/ 0 w 1889708"/>
              <a:gd name="connsiteY6" fmla="*/ 814530 h 1736015"/>
              <a:gd name="connsiteX0" fmla="*/ 0 w 1657677"/>
              <a:gd name="connsiteY0" fmla="*/ 814530 h 1736015"/>
              <a:gd name="connsiteX1" fmla="*/ 407265 w 1657677"/>
              <a:gd name="connsiteY1" fmla="*/ 0 h 1736015"/>
              <a:gd name="connsiteX2" fmla="*/ 1482443 w 1657677"/>
              <a:gd name="connsiteY2" fmla="*/ 0 h 1736015"/>
              <a:gd name="connsiteX3" fmla="*/ 1657677 w 1657677"/>
              <a:gd name="connsiteY3" fmla="*/ 769197 h 1736015"/>
              <a:gd name="connsiteX4" fmla="*/ 1220266 w 1657677"/>
              <a:gd name="connsiteY4" fmla="*/ 1381991 h 1736015"/>
              <a:gd name="connsiteX5" fmla="*/ 256517 w 1657677"/>
              <a:gd name="connsiteY5" fmla="*/ 1736015 h 1736015"/>
              <a:gd name="connsiteX6" fmla="*/ 0 w 1657677"/>
              <a:gd name="connsiteY6" fmla="*/ 814530 h 1736015"/>
              <a:gd name="connsiteX0" fmla="*/ 0 w 1657677"/>
              <a:gd name="connsiteY0" fmla="*/ 814530 h 1736015"/>
              <a:gd name="connsiteX1" fmla="*/ 407265 w 1657677"/>
              <a:gd name="connsiteY1" fmla="*/ 0 h 1736015"/>
              <a:gd name="connsiteX2" fmla="*/ 1226899 w 1657677"/>
              <a:gd name="connsiteY2" fmla="*/ 120977 h 1736015"/>
              <a:gd name="connsiteX3" fmla="*/ 1657677 w 1657677"/>
              <a:gd name="connsiteY3" fmla="*/ 769197 h 1736015"/>
              <a:gd name="connsiteX4" fmla="*/ 1220266 w 1657677"/>
              <a:gd name="connsiteY4" fmla="*/ 1381991 h 1736015"/>
              <a:gd name="connsiteX5" fmla="*/ 256517 w 1657677"/>
              <a:gd name="connsiteY5" fmla="*/ 1736015 h 1736015"/>
              <a:gd name="connsiteX6" fmla="*/ 0 w 1657677"/>
              <a:gd name="connsiteY6" fmla="*/ 814530 h 1736015"/>
              <a:gd name="connsiteX0" fmla="*/ 0 w 1664969"/>
              <a:gd name="connsiteY0" fmla="*/ 778896 h 1736015"/>
              <a:gd name="connsiteX1" fmla="*/ 414557 w 1664969"/>
              <a:gd name="connsiteY1" fmla="*/ 0 h 1736015"/>
              <a:gd name="connsiteX2" fmla="*/ 1234191 w 1664969"/>
              <a:gd name="connsiteY2" fmla="*/ 120977 h 1736015"/>
              <a:gd name="connsiteX3" fmla="*/ 1664969 w 1664969"/>
              <a:gd name="connsiteY3" fmla="*/ 769197 h 1736015"/>
              <a:gd name="connsiteX4" fmla="*/ 1227558 w 1664969"/>
              <a:gd name="connsiteY4" fmla="*/ 1381991 h 1736015"/>
              <a:gd name="connsiteX5" fmla="*/ 263809 w 1664969"/>
              <a:gd name="connsiteY5" fmla="*/ 1736015 h 1736015"/>
              <a:gd name="connsiteX6" fmla="*/ 0 w 1664969"/>
              <a:gd name="connsiteY6" fmla="*/ 778896 h 1736015"/>
              <a:gd name="connsiteX0" fmla="*/ 0 w 1664969"/>
              <a:gd name="connsiteY0" fmla="*/ 657919 h 1615038"/>
              <a:gd name="connsiteX1" fmla="*/ 538202 w 1664969"/>
              <a:gd name="connsiteY1" fmla="*/ 93182 h 1615038"/>
              <a:gd name="connsiteX2" fmla="*/ 1234191 w 1664969"/>
              <a:gd name="connsiteY2" fmla="*/ 0 h 1615038"/>
              <a:gd name="connsiteX3" fmla="*/ 1664969 w 1664969"/>
              <a:gd name="connsiteY3" fmla="*/ 648220 h 1615038"/>
              <a:gd name="connsiteX4" fmla="*/ 1227558 w 1664969"/>
              <a:gd name="connsiteY4" fmla="*/ 1261014 h 1615038"/>
              <a:gd name="connsiteX5" fmla="*/ 263809 w 1664969"/>
              <a:gd name="connsiteY5" fmla="*/ 1615038 h 1615038"/>
              <a:gd name="connsiteX6" fmla="*/ 0 w 1664969"/>
              <a:gd name="connsiteY6" fmla="*/ 657919 h 1615038"/>
              <a:gd name="connsiteX0" fmla="*/ 0 w 1546566"/>
              <a:gd name="connsiteY0" fmla="*/ 657919 h 1615038"/>
              <a:gd name="connsiteX1" fmla="*/ 538202 w 1546566"/>
              <a:gd name="connsiteY1" fmla="*/ 93182 h 1615038"/>
              <a:gd name="connsiteX2" fmla="*/ 1234191 w 1546566"/>
              <a:gd name="connsiteY2" fmla="*/ 0 h 1615038"/>
              <a:gd name="connsiteX3" fmla="*/ 1546566 w 1546566"/>
              <a:gd name="connsiteY3" fmla="*/ 650174 h 1615038"/>
              <a:gd name="connsiteX4" fmla="*/ 1227558 w 1546566"/>
              <a:gd name="connsiteY4" fmla="*/ 1261014 h 1615038"/>
              <a:gd name="connsiteX5" fmla="*/ 263809 w 1546566"/>
              <a:gd name="connsiteY5" fmla="*/ 1615038 h 1615038"/>
              <a:gd name="connsiteX6" fmla="*/ 0 w 1546566"/>
              <a:gd name="connsiteY6" fmla="*/ 657919 h 1615038"/>
              <a:gd name="connsiteX0" fmla="*/ 0 w 1546566"/>
              <a:gd name="connsiteY0" fmla="*/ 657919 h 1518248"/>
              <a:gd name="connsiteX1" fmla="*/ 538202 w 1546566"/>
              <a:gd name="connsiteY1" fmla="*/ 93182 h 1518248"/>
              <a:gd name="connsiteX2" fmla="*/ 1234191 w 1546566"/>
              <a:gd name="connsiteY2" fmla="*/ 0 h 1518248"/>
              <a:gd name="connsiteX3" fmla="*/ 1546566 w 1546566"/>
              <a:gd name="connsiteY3" fmla="*/ 650174 h 1518248"/>
              <a:gd name="connsiteX4" fmla="*/ 1227558 w 1546566"/>
              <a:gd name="connsiteY4" fmla="*/ 1261014 h 1518248"/>
              <a:gd name="connsiteX5" fmla="*/ 373944 w 1546566"/>
              <a:gd name="connsiteY5" fmla="*/ 1518248 h 1518248"/>
              <a:gd name="connsiteX6" fmla="*/ 0 w 1546566"/>
              <a:gd name="connsiteY6" fmla="*/ 657919 h 1518248"/>
              <a:gd name="connsiteX0" fmla="*/ 0 w 1546566"/>
              <a:gd name="connsiteY0" fmla="*/ 572069 h 1432398"/>
              <a:gd name="connsiteX1" fmla="*/ 538202 w 1546566"/>
              <a:gd name="connsiteY1" fmla="*/ 7332 h 1432398"/>
              <a:gd name="connsiteX2" fmla="*/ 1177507 w 1546566"/>
              <a:gd name="connsiteY2" fmla="*/ 0 h 1432398"/>
              <a:gd name="connsiteX3" fmla="*/ 1546566 w 1546566"/>
              <a:gd name="connsiteY3" fmla="*/ 564324 h 1432398"/>
              <a:gd name="connsiteX4" fmla="*/ 1227558 w 1546566"/>
              <a:gd name="connsiteY4" fmla="*/ 1175164 h 1432398"/>
              <a:gd name="connsiteX5" fmla="*/ 373944 w 1546566"/>
              <a:gd name="connsiteY5" fmla="*/ 1432398 h 1432398"/>
              <a:gd name="connsiteX6" fmla="*/ 0 w 1546566"/>
              <a:gd name="connsiteY6" fmla="*/ 572069 h 1432398"/>
              <a:gd name="connsiteX0" fmla="*/ 0 w 1484490"/>
              <a:gd name="connsiteY0" fmla="*/ 572069 h 1432398"/>
              <a:gd name="connsiteX1" fmla="*/ 538202 w 1484490"/>
              <a:gd name="connsiteY1" fmla="*/ 7332 h 1432398"/>
              <a:gd name="connsiteX2" fmla="*/ 1177507 w 1484490"/>
              <a:gd name="connsiteY2" fmla="*/ 0 h 1432398"/>
              <a:gd name="connsiteX3" fmla="*/ 1484490 w 1484490"/>
              <a:gd name="connsiteY3" fmla="*/ 560321 h 1432398"/>
              <a:gd name="connsiteX4" fmla="*/ 1227558 w 1484490"/>
              <a:gd name="connsiteY4" fmla="*/ 1175164 h 1432398"/>
              <a:gd name="connsiteX5" fmla="*/ 373944 w 1484490"/>
              <a:gd name="connsiteY5" fmla="*/ 1432398 h 1432398"/>
              <a:gd name="connsiteX6" fmla="*/ 0 w 1484490"/>
              <a:gd name="connsiteY6" fmla="*/ 572069 h 1432398"/>
              <a:gd name="connsiteX0" fmla="*/ 0 w 1484490"/>
              <a:gd name="connsiteY0" fmla="*/ 572069 h 1432398"/>
              <a:gd name="connsiteX1" fmla="*/ 538202 w 1484490"/>
              <a:gd name="connsiteY1" fmla="*/ 7332 h 1432398"/>
              <a:gd name="connsiteX2" fmla="*/ 1177507 w 1484490"/>
              <a:gd name="connsiteY2" fmla="*/ 0 h 1432398"/>
              <a:gd name="connsiteX3" fmla="*/ 1484490 w 1484490"/>
              <a:gd name="connsiteY3" fmla="*/ 560321 h 1432398"/>
              <a:gd name="connsiteX4" fmla="*/ 1185967 w 1484490"/>
              <a:gd name="connsiteY4" fmla="*/ 1126130 h 1432398"/>
              <a:gd name="connsiteX5" fmla="*/ 373944 w 1484490"/>
              <a:gd name="connsiteY5" fmla="*/ 1432398 h 1432398"/>
              <a:gd name="connsiteX6" fmla="*/ 0 w 1484490"/>
              <a:gd name="connsiteY6" fmla="*/ 572069 h 1432398"/>
              <a:gd name="connsiteX0" fmla="*/ 0 w 1376047"/>
              <a:gd name="connsiteY0" fmla="*/ 575866 h 1432398"/>
              <a:gd name="connsiteX1" fmla="*/ 429759 w 1376047"/>
              <a:gd name="connsiteY1" fmla="*/ 7332 h 1432398"/>
              <a:gd name="connsiteX2" fmla="*/ 1069064 w 1376047"/>
              <a:gd name="connsiteY2" fmla="*/ 0 h 1432398"/>
              <a:gd name="connsiteX3" fmla="*/ 1376047 w 1376047"/>
              <a:gd name="connsiteY3" fmla="*/ 560321 h 1432398"/>
              <a:gd name="connsiteX4" fmla="*/ 1077524 w 1376047"/>
              <a:gd name="connsiteY4" fmla="*/ 1126130 h 1432398"/>
              <a:gd name="connsiteX5" fmla="*/ 265501 w 1376047"/>
              <a:gd name="connsiteY5" fmla="*/ 1432398 h 1432398"/>
              <a:gd name="connsiteX6" fmla="*/ 0 w 1376047"/>
              <a:gd name="connsiteY6" fmla="*/ 575866 h 1432398"/>
              <a:gd name="connsiteX0" fmla="*/ 0 w 1376047"/>
              <a:gd name="connsiteY0" fmla="*/ 663163 h 1519695"/>
              <a:gd name="connsiteX1" fmla="*/ 375125 w 1376047"/>
              <a:gd name="connsiteY1" fmla="*/ 0 h 1519695"/>
              <a:gd name="connsiteX2" fmla="*/ 1069064 w 1376047"/>
              <a:gd name="connsiteY2" fmla="*/ 87297 h 1519695"/>
              <a:gd name="connsiteX3" fmla="*/ 1376047 w 1376047"/>
              <a:gd name="connsiteY3" fmla="*/ 647618 h 1519695"/>
              <a:gd name="connsiteX4" fmla="*/ 1077524 w 1376047"/>
              <a:gd name="connsiteY4" fmla="*/ 1213427 h 1519695"/>
              <a:gd name="connsiteX5" fmla="*/ 265501 w 1376047"/>
              <a:gd name="connsiteY5" fmla="*/ 1519695 h 1519695"/>
              <a:gd name="connsiteX6" fmla="*/ 0 w 1376047"/>
              <a:gd name="connsiteY6" fmla="*/ 663163 h 1519695"/>
              <a:gd name="connsiteX0" fmla="*/ 0 w 1376047"/>
              <a:gd name="connsiteY0" fmla="*/ 672448 h 1528980"/>
              <a:gd name="connsiteX1" fmla="*/ 375125 w 1376047"/>
              <a:gd name="connsiteY1" fmla="*/ 9285 h 1528980"/>
              <a:gd name="connsiteX2" fmla="*/ 1132833 w 1376047"/>
              <a:gd name="connsiteY2" fmla="*/ 0 h 1528980"/>
              <a:gd name="connsiteX3" fmla="*/ 1376047 w 1376047"/>
              <a:gd name="connsiteY3" fmla="*/ 656903 h 1528980"/>
              <a:gd name="connsiteX4" fmla="*/ 1077524 w 1376047"/>
              <a:gd name="connsiteY4" fmla="*/ 1222712 h 1528980"/>
              <a:gd name="connsiteX5" fmla="*/ 265501 w 1376047"/>
              <a:gd name="connsiteY5" fmla="*/ 1528980 h 1528980"/>
              <a:gd name="connsiteX6" fmla="*/ 0 w 1376047"/>
              <a:gd name="connsiteY6" fmla="*/ 672448 h 1528980"/>
              <a:gd name="connsiteX0" fmla="*/ 0 w 1450960"/>
              <a:gd name="connsiteY0" fmla="*/ 672448 h 1528980"/>
              <a:gd name="connsiteX1" fmla="*/ 375125 w 1450960"/>
              <a:gd name="connsiteY1" fmla="*/ 9285 h 1528980"/>
              <a:gd name="connsiteX2" fmla="*/ 1132833 w 1450960"/>
              <a:gd name="connsiteY2" fmla="*/ 0 h 1528980"/>
              <a:gd name="connsiteX3" fmla="*/ 1450960 w 1450960"/>
              <a:gd name="connsiteY3" fmla="*/ 660136 h 1528980"/>
              <a:gd name="connsiteX4" fmla="*/ 1077524 w 1450960"/>
              <a:gd name="connsiteY4" fmla="*/ 1222712 h 1528980"/>
              <a:gd name="connsiteX5" fmla="*/ 265501 w 1450960"/>
              <a:gd name="connsiteY5" fmla="*/ 1528980 h 1528980"/>
              <a:gd name="connsiteX6" fmla="*/ 0 w 1450960"/>
              <a:gd name="connsiteY6" fmla="*/ 672448 h 1528980"/>
              <a:gd name="connsiteX0" fmla="*/ 0 w 1450960"/>
              <a:gd name="connsiteY0" fmla="*/ 672448 h 1528980"/>
              <a:gd name="connsiteX1" fmla="*/ 375125 w 1450960"/>
              <a:gd name="connsiteY1" fmla="*/ 9285 h 1528980"/>
              <a:gd name="connsiteX2" fmla="*/ 1132833 w 1450960"/>
              <a:gd name="connsiteY2" fmla="*/ 0 h 1528980"/>
              <a:gd name="connsiteX3" fmla="*/ 1450960 w 1450960"/>
              <a:gd name="connsiteY3" fmla="*/ 660136 h 1528980"/>
              <a:gd name="connsiteX4" fmla="*/ 1125637 w 1450960"/>
              <a:gd name="connsiteY4" fmla="*/ 1294544 h 1528980"/>
              <a:gd name="connsiteX5" fmla="*/ 265501 w 1450960"/>
              <a:gd name="connsiteY5" fmla="*/ 1528980 h 1528980"/>
              <a:gd name="connsiteX6" fmla="*/ 0 w 1450960"/>
              <a:gd name="connsiteY6" fmla="*/ 672448 h 1528980"/>
              <a:gd name="connsiteX0" fmla="*/ 0 w 1450960"/>
              <a:gd name="connsiteY0" fmla="*/ 672448 h 1634188"/>
              <a:gd name="connsiteX1" fmla="*/ 375125 w 1450960"/>
              <a:gd name="connsiteY1" fmla="*/ 9285 h 1634188"/>
              <a:gd name="connsiteX2" fmla="*/ 1132833 w 1450960"/>
              <a:gd name="connsiteY2" fmla="*/ 0 h 1634188"/>
              <a:gd name="connsiteX3" fmla="*/ 1450960 w 1450960"/>
              <a:gd name="connsiteY3" fmla="*/ 660136 h 1634188"/>
              <a:gd name="connsiteX4" fmla="*/ 1125637 w 1450960"/>
              <a:gd name="connsiteY4" fmla="*/ 1294544 h 1634188"/>
              <a:gd name="connsiteX5" fmla="*/ 186790 w 1450960"/>
              <a:gd name="connsiteY5" fmla="*/ 1634188 h 1634188"/>
              <a:gd name="connsiteX6" fmla="*/ 0 w 1450960"/>
              <a:gd name="connsiteY6" fmla="*/ 672448 h 1634188"/>
              <a:gd name="connsiteX0" fmla="*/ 0 w 1450960"/>
              <a:gd name="connsiteY0" fmla="*/ 672448 h 1348087"/>
              <a:gd name="connsiteX1" fmla="*/ 375125 w 1450960"/>
              <a:gd name="connsiteY1" fmla="*/ 9285 h 1348087"/>
              <a:gd name="connsiteX2" fmla="*/ 1132833 w 1450960"/>
              <a:gd name="connsiteY2" fmla="*/ 0 h 1348087"/>
              <a:gd name="connsiteX3" fmla="*/ 1450960 w 1450960"/>
              <a:gd name="connsiteY3" fmla="*/ 660136 h 1348087"/>
              <a:gd name="connsiteX4" fmla="*/ 1125637 w 1450960"/>
              <a:gd name="connsiteY4" fmla="*/ 1294544 h 1348087"/>
              <a:gd name="connsiteX5" fmla="*/ 360280 w 1450960"/>
              <a:gd name="connsiteY5" fmla="*/ 1348087 h 1348087"/>
              <a:gd name="connsiteX6" fmla="*/ 0 w 1450960"/>
              <a:gd name="connsiteY6" fmla="*/ 672448 h 1348087"/>
              <a:gd name="connsiteX0" fmla="*/ 0 w 1729922"/>
              <a:gd name="connsiteY0" fmla="*/ 660851 h 1348087"/>
              <a:gd name="connsiteX1" fmla="*/ 654087 w 1729922"/>
              <a:gd name="connsiteY1" fmla="*/ 9285 h 1348087"/>
              <a:gd name="connsiteX2" fmla="*/ 1411795 w 1729922"/>
              <a:gd name="connsiteY2" fmla="*/ 0 h 1348087"/>
              <a:gd name="connsiteX3" fmla="*/ 1729922 w 1729922"/>
              <a:gd name="connsiteY3" fmla="*/ 660136 h 1348087"/>
              <a:gd name="connsiteX4" fmla="*/ 1404599 w 1729922"/>
              <a:gd name="connsiteY4" fmla="*/ 1294544 h 1348087"/>
              <a:gd name="connsiteX5" fmla="*/ 639242 w 1729922"/>
              <a:gd name="connsiteY5" fmla="*/ 1348087 h 1348087"/>
              <a:gd name="connsiteX6" fmla="*/ 0 w 1729922"/>
              <a:gd name="connsiteY6" fmla="*/ 660851 h 1348087"/>
              <a:gd name="connsiteX0" fmla="*/ 0 w 1825527"/>
              <a:gd name="connsiteY0" fmla="*/ 656284 h 1348087"/>
              <a:gd name="connsiteX1" fmla="*/ 749692 w 1825527"/>
              <a:gd name="connsiteY1" fmla="*/ 9285 h 1348087"/>
              <a:gd name="connsiteX2" fmla="*/ 1507400 w 1825527"/>
              <a:gd name="connsiteY2" fmla="*/ 0 h 1348087"/>
              <a:gd name="connsiteX3" fmla="*/ 1825527 w 1825527"/>
              <a:gd name="connsiteY3" fmla="*/ 660136 h 1348087"/>
              <a:gd name="connsiteX4" fmla="*/ 1500204 w 1825527"/>
              <a:gd name="connsiteY4" fmla="*/ 1294544 h 1348087"/>
              <a:gd name="connsiteX5" fmla="*/ 734847 w 1825527"/>
              <a:gd name="connsiteY5" fmla="*/ 1348087 h 1348087"/>
              <a:gd name="connsiteX6" fmla="*/ 0 w 1825527"/>
              <a:gd name="connsiteY6" fmla="*/ 656284 h 1348087"/>
              <a:gd name="connsiteX0" fmla="*/ 0 w 1825527"/>
              <a:gd name="connsiteY0" fmla="*/ 646999 h 1338802"/>
              <a:gd name="connsiteX1" fmla="*/ 749692 w 1825527"/>
              <a:gd name="connsiteY1" fmla="*/ 0 h 1338802"/>
              <a:gd name="connsiteX2" fmla="*/ 1495665 w 1825527"/>
              <a:gd name="connsiteY2" fmla="*/ 8489 h 1338802"/>
              <a:gd name="connsiteX3" fmla="*/ 1825527 w 1825527"/>
              <a:gd name="connsiteY3" fmla="*/ 650851 h 1338802"/>
              <a:gd name="connsiteX4" fmla="*/ 1500204 w 1825527"/>
              <a:gd name="connsiteY4" fmla="*/ 1285259 h 1338802"/>
              <a:gd name="connsiteX5" fmla="*/ 734847 w 1825527"/>
              <a:gd name="connsiteY5" fmla="*/ 1338802 h 1338802"/>
              <a:gd name="connsiteX6" fmla="*/ 0 w 1825527"/>
              <a:gd name="connsiteY6" fmla="*/ 646999 h 13388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25527" h="1338802">
                <a:moveTo>
                  <a:pt x="0" y="646999"/>
                </a:moveTo>
                <a:lnTo>
                  <a:pt x="749692" y="0"/>
                </a:lnTo>
                <a:lnTo>
                  <a:pt x="1495665" y="8489"/>
                </a:lnTo>
                <a:lnTo>
                  <a:pt x="1825527" y="650851"/>
                </a:lnTo>
                <a:lnTo>
                  <a:pt x="1500204" y="1285259"/>
                </a:lnTo>
                <a:lnTo>
                  <a:pt x="734847" y="1338802"/>
                </a:lnTo>
                <a:lnTo>
                  <a:pt x="0" y="646999"/>
                </a:lnTo>
                <a:close/>
              </a:path>
            </a:pathLst>
          </a:custGeom>
          <a:noFill/>
          <a:ln>
            <a:solidFill>
              <a:srgbClr val="B1C1E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164" name="Шестиугольник 160">
            <a:extLst>
              <a:ext uri="{FF2B5EF4-FFF2-40B4-BE49-F238E27FC236}">
                <a16:creationId xmlns="" xmlns:a16="http://schemas.microsoft.com/office/drawing/2014/main" id="{3AA1733C-B95A-633A-E4C1-06FA94F51A7E}"/>
              </a:ext>
            </a:extLst>
          </p:cNvPr>
          <p:cNvSpPr/>
          <p:nvPr/>
        </p:nvSpPr>
        <p:spPr>
          <a:xfrm rot="1800000">
            <a:off x="2775749" y="2654066"/>
            <a:ext cx="1822652" cy="1773344"/>
          </a:xfrm>
          <a:custGeom>
            <a:avLst/>
            <a:gdLst>
              <a:gd name="connsiteX0" fmla="*/ 0 w 1889708"/>
              <a:gd name="connsiteY0" fmla="*/ 814530 h 1629059"/>
              <a:gd name="connsiteX1" fmla="*/ 407265 w 1889708"/>
              <a:gd name="connsiteY1" fmla="*/ 0 h 1629059"/>
              <a:gd name="connsiteX2" fmla="*/ 1482443 w 1889708"/>
              <a:gd name="connsiteY2" fmla="*/ 0 h 1629059"/>
              <a:gd name="connsiteX3" fmla="*/ 1889708 w 1889708"/>
              <a:gd name="connsiteY3" fmla="*/ 814530 h 1629059"/>
              <a:gd name="connsiteX4" fmla="*/ 1482443 w 1889708"/>
              <a:gd name="connsiteY4" fmla="*/ 1629059 h 1629059"/>
              <a:gd name="connsiteX5" fmla="*/ 407265 w 1889708"/>
              <a:gd name="connsiteY5" fmla="*/ 1629059 h 1629059"/>
              <a:gd name="connsiteX6" fmla="*/ 0 w 1889708"/>
              <a:gd name="connsiteY6" fmla="*/ 814530 h 1629059"/>
              <a:gd name="connsiteX0" fmla="*/ 0 w 1889708"/>
              <a:gd name="connsiteY0" fmla="*/ 814530 h 1736015"/>
              <a:gd name="connsiteX1" fmla="*/ 407265 w 1889708"/>
              <a:gd name="connsiteY1" fmla="*/ 0 h 1736015"/>
              <a:gd name="connsiteX2" fmla="*/ 1482443 w 1889708"/>
              <a:gd name="connsiteY2" fmla="*/ 0 h 1736015"/>
              <a:gd name="connsiteX3" fmla="*/ 1889708 w 1889708"/>
              <a:gd name="connsiteY3" fmla="*/ 814530 h 1736015"/>
              <a:gd name="connsiteX4" fmla="*/ 1482443 w 1889708"/>
              <a:gd name="connsiteY4" fmla="*/ 1629059 h 1736015"/>
              <a:gd name="connsiteX5" fmla="*/ 256517 w 1889708"/>
              <a:gd name="connsiteY5" fmla="*/ 1736015 h 1736015"/>
              <a:gd name="connsiteX6" fmla="*/ 0 w 1889708"/>
              <a:gd name="connsiteY6" fmla="*/ 814530 h 1736015"/>
              <a:gd name="connsiteX0" fmla="*/ 0 w 1889708"/>
              <a:gd name="connsiteY0" fmla="*/ 814530 h 1736015"/>
              <a:gd name="connsiteX1" fmla="*/ 407265 w 1889708"/>
              <a:gd name="connsiteY1" fmla="*/ 0 h 1736015"/>
              <a:gd name="connsiteX2" fmla="*/ 1482443 w 1889708"/>
              <a:gd name="connsiteY2" fmla="*/ 0 h 1736015"/>
              <a:gd name="connsiteX3" fmla="*/ 1889708 w 1889708"/>
              <a:gd name="connsiteY3" fmla="*/ 814530 h 1736015"/>
              <a:gd name="connsiteX4" fmla="*/ 1141294 w 1889708"/>
              <a:gd name="connsiteY4" fmla="*/ 1268210 h 1736015"/>
              <a:gd name="connsiteX5" fmla="*/ 256517 w 1889708"/>
              <a:gd name="connsiteY5" fmla="*/ 1736015 h 1736015"/>
              <a:gd name="connsiteX6" fmla="*/ 0 w 1889708"/>
              <a:gd name="connsiteY6" fmla="*/ 814530 h 1736015"/>
              <a:gd name="connsiteX0" fmla="*/ 0 w 1889708"/>
              <a:gd name="connsiteY0" fmla="*/ 814530 h 1736015"/>
              <a:gd name="connsiteX1" fmla="*/ 407265 w 1889708"/>
              <a:gd name="connsiteY1" fmla="*/ 0 h 1736015"/>
              <a:gd name="connsiteX2" fmla="*/ 1482443 w 1889708"/>
              <a:gd name="connsiteY2" fmla="*/ 0 h 1736015"/>
              <a:gd name="connsiteX3" fmla="*/ 1889708 w 1889708"/>
              <a:gd name="connsiteY3" fmla="*/ 814530 h 1736015"/>
              <a:gd name="connsiteX4" fmla="*/ 1220266 w 1889708"/>
              <a:gd name="connsiteY4" fmla="*/ 1381991 h 1736015"/>
              <a:gd name="connsiteX5" fmla="*/ 256517 w 1889708"/>
              <a:gd name="connsiteY5" fmla="*/ 1736015 h 1736015"/>
              <a:gd name="connsiteX6" fmla="*/ 0 w 1889708"/>
              <a:gd name="connsiteY6" fmla="*/ 814530 h 1736015"/>
              <a:gd name="connsiteX0" fmla="*/ 0 w 1657677"/>
              <a:gd name="connsiteY0" fmla="*/ 814530 h 1736015"/>
              <a:gd name="connsiteX1" fmla="*/ 407265 w 1657677"/>
              <a:gd name="connsiteY1" fmla="*/ 0 h 1736015"/>
              <a:gd name="connsiteX2" fmla="*/ 1482443 w 1657677"/>
              <a:gd name="connsiteY2" fmla="*/ 0 h 1736015"/>
              <a:gd name="connsiteX3" fmla="*/ 1657677 w 1657677"/>
              <a:gd name="connsiteY3" fmla="*/ 769197 h 1736015"/>
              <a:gd name="connsiteX4" fmla="*/ 1220266 w 1657677"/>
              <a:gd name="connsiteY4" fmla="*/ 1381991 h 1736015"/>
              <a:gd name="connsiteX5" fmla="*/ 256517 w 1657677"/>
              <a:gd name="connsiteY5" fmla="*/ 1736015 h 1736015"/>
              <a:gd name="connsiteX6" fmla="*/ 0 w 1657677"/>
              <a:gd name="connsiteY6" fmla="*/ 814530 h 1736015"/>
              <a:gd name="connsiteX0" fmla="*/ 0 w 1657677"/>
              <a:gd name="connsiteY0" fmla="*/ 814530 h 1736015"/>
              <a:gd name="connsiteX1" fmla="*/ 407265 w 1657677"/>
              <a:gd name="connsiteY1" fmla="*/ 0 h 1736015"/>
              <a:gd name="connsiteX2" fmla="*/ 1226899 w 1657677"/>
              <a:gd name="connsiteY2" fmla="*/ 120977 h 1736015"/>
              <a:gd name="connsiteX3" fmla="*/ 1657677 w 1657677"/>
              <a:gd name="connsiteY3" fmla="*/ 769197 h 1736015"/>
              <a:gd name="connsiteX4" fmla="*/ 1220266 w 1657677"/>
              <a:gd name="connsiteY4" fmla="*/ 1381991 h 1736015"/>
              <a:gd name="connsiteX5" fmla="*/ 256517 w 1657677"/>
              <a:gd name="connsiteY5" fmla="*/ 1736015 h 1736015"/>
              <a:gd name="connsiteX6" fmla="*/ 0 w 1657677"/>
              <a:gd name="connsiteY6" fmla="*/ 814530 h 1736015"/>
              <a:gd name="connsiteX0" fmla="*/ 0 w 1664969"/>
              <a:gd name="connsiteY0" fmla="*/ 778896 h 1736015"/>
              <a:gd name="connsiteX1" fmla="*/ 414557 w 1664969"/>
              <a:gd name="connsiteY1" fmla="*/ 0 h 1736015"/>
              <a:gd name="connsiteX2" fmla="*/ 1234191 w 1664969"/>
              <a:gd name="connsiteY2" fmla="*/ 120977 h 1736015"/>
              <a:gd name="connsiteX3" fmla="*/ 1664969 w 1664969"/>
              <a:gd name="connsiteY3" fmla="*/ 769197 h 1736015"/>
              <a:gd name="connsiteX4" fmla="*/ 1227558 w 1664969"/>
              <a:gd name="connsiteY4" fmla="*/ 1381991 h 1736015"/>
              <a:gd name="connsiteX5" fmla="*/ 263809 w 1664969"/>
              <a:gd name="connsiteY5" fmla="*/ 1736015 h 1736015"/>
              <a:gd name="connsiteX6" fmla="*/ 0 w 1664969"/>
              <a:gd name="connsiteY6" fmla="*/ 778896 h 1736015"/>
              <a:gd name="connsiteX0" fmla="*/ 0 w 1664969"/>
              <a:gd name="connsiteY0" fmla="*/ 657919 h 1615038"/>
              <a:gd name="connsiteX1" fmla="*/ 538202 w 1664969"/>
              <a:gd name="connsiteY1" fmla="*/ 93182 h 1615038"/>
              <a:gd name="connsiteX2" fmla="*/ 1234191 w 1664969"/>
              <a:gd name="connsiteY2" fmla="*/ 0 h 1615038"/>
              <a:gd name="connsiteX3" fmla="*/ 1664969 w 1664969"/>
              <a:gd name="connsiteY3" fmla="*/ 648220 h 1615038"/>
              <a:gd name="connsiteX4" fmla="*/ 1227558 w 1664969"/>
              <a:gd name="connsiteY4" fmla="*/ 1261014 h 1615038"/>
              <a:gd name="connsiteX5" fmla="*/ 263809 w 1664969"/>
              <a:gd name="connsiteY5" fmla="*/ 1615038 h 1615038"/>
              <a:gd name="connsiteX6" fmla="*/ 0 w 1664969"/>
              <a:gd name="connsiteY6" fmla="*/ 657919 h 1615038"/>
              <a:gd name="connsiteX0" fmla="*/ 0 w 1546566"/>
              <a:gd name="connsiteY0" fmla="*/ 657919 h 1615038"/>
              <a:gd name="connsiteX1" fmla="*/ 538202 w 1546566"/>
              <a:gd name="connsiteY1" fmla="*/ 93182 h 1615038"/>
              <a:gd name="connsiteX2" fmla="*/ 1234191 w 1546566"/>
              <a:gd name="connsiteY2" fmla="*/ 0 h 1615038"/>
              <a:gd name="connsiteX3" fmla="*/ 1546566 w 1546566"/>
              <a:gd name="connsiteY3" fmla="*/ 650174 h 1615038"/>
              <a:gd name="connsiteX4" fmla="*/ 1227558 w 1546566"/>
              <a:gd name="connsiteY4" fmla="*/ 1261014 h 1615038"/>
              <a:gd name="connsiteX5" fmla="*/ 263809 w 1546566"/>
              <a:gd name="connsiteY5" fmla="*/ 1615038 h 1615038"/>
              <a:gd name="connsiteX6" fmla="*/ 0 w 1546566"/>
              <a:gd name="connsiteY6" fmla="*/ 657919 h 1615038"/>
              <a:gd name="connsiteX0" fmla="*/ 0 w 1546566"/>
              <a:gd name="connsiteY0" fmla="*/ 657919 h 1518248"/>
              <a:gd name="connsiteX1" fmla="*/ 538202 w 1546566"/>
              <a:gd name="connsiteY1" fmla="*/ 93182 h 1518248"/>
              <a:gd name="connsiteX2" fmla="*/ 1234191 w 1546566"/>
              <a:gd name="connsiteY2" fmla="*/ 0 h 1518248"/>
              <a:gd name="connsiteX3" fmla="*/ 1546566 w 1546566"/>
              <a:gd name="connsiteY3" fmla="*/ 650174 h 1518248"/>
              <a:gd name="connsiteX4" fmla="*/ 1227558 w 1546566"/>
              <a:gd name="connsiteY4" fmla="*/ 1261014 h 1518248"/>
              <a:gd name="connsiteX5" fmla="*/ 373944 w 1546566"/>
              <a:gd name="connsiteY5" fmla="*/ 1518248 h 1518248"/>
              <a:gd name="connsiteX6" fmla="*/ 0 w 1546566"/>
              <a:gd name="connsiteY6" fmla="*/ 657919 h 1518248"/>
              <a:gd name="connsiteX0" fmla="*/ 0 w 1546566"/>
              <a:gd name="connsiteY0" fmla="*/ 572069 h 1432398"/>
              <a:gd name="connsiteX1" fmla="*/ 538202 w 1546566"/>
              <a:gd name="connsiteY1" fmla="*/ 7332 h 1432398"/>
              <a:gd name="connsiteX2" fmla="*/ 1177507 w 1546566"/>
              <a:gd name="connsiteY2" fmla="*/ 0 h 1432398"/>
              <a:gd name="connsiteX3" fmla="*/ 1546566 w 1546566"/>
              <a:gd name="connsiteY3" fmla="*/ 564324 h 1432398"/>
              <a:gd name="connsiteX4" fmla="*/ 1227558 w 1546566"/>
              <a:gd name="connsiteY4" fmla="*/ 1175164 h 1432398"/>
              <a:gd name="connsiteX5" fmla="*/ 373944 w 1546566"/>
              <a:gd name="connsiteY5" fmla="*/ 1432398 h 1432398"/>
              <a:gd name="connsiteX6" fmla="*/ 0 w 1546566"/>
              <a:gd name="connsiteY6" fmla="*/ 572069 h 1432398"/>
              <a:gd name="connsiteX0" fmla="*/ 0 w 1484490"/>
              <a:gd name="connsiteY0" fmla="*/ 572069 h 1432398"/>
              <a:gd name="connsiteX1" fmla="*/ 538202 w 1484490"/>
              <a:gd name="connsiteY1" fmla="*/ 7332 h 1432398"/>
              <a:gd name="connsiteX2" fmla="*/ 1177507 w 1484490"/>
              <a:gd name="connsiteY2" fmla="*/ 0 h 1432398"/>
              <a:gd name="connsiteX3" fmla="*/ 1484490 w 1484490"/>
              <a:gd name="connsiteY3" fmla="*/ 560321 h 1432398"/>
              <a:gd name="connsiteX4" fmla="*/ 1227558 w 1484490"/>
              <a:gd name="connsiteY4" fmla="*/ 1175164 h 1432398"/>
              <a:gd name="connsiteX5" fmla="*/ 373944 w 1484490"/>
              <a:gd name="connsiteY5" fmla="*/ 1432398 h 1432398"/>
              <a:gd name="connsiteX6" fmla="*/ 0 w 1484490"/>
              <a:gd name="connsiteY6" fmla="*/ 572069 h 1432398"/>
              <a:gd name="connsiteX0" fmla="*/ 0 w 1484490"/>
              <a:gd name="connsiteY0" fmla="*/ 572069 h 1432398"/>
              <a:gd name="connsiteX1" fmla="*/ 538202 w 1484490"/>
              <a:gd name="connsiteY1" fmla="*/ 7332 h 1432398"/>
              <a:gd name="connsiteX2" fmla="*/ 1177507 w 1484490"/>
              <a:gd name="connsiteY2" fmla="*/ 0 h 1432398"/>
              <a:gd name="connsiteX3" fmla="*/ 1484490 w 1484490"/>
              <a:gd name="connsiteY3" fmla="*/ 560321 h 1432398"/>
              <a:gd name="connsiteX4" fmla="*/ 1185967 w 1484490"/>
              <a:gd name="connsiteY4" fmla="*/ 1126130 h 1432398"/>
              <a:gd name="connsiteX5" fmla="*/ 373944 w 1484490"/>
              <a:gd name="connsiteY5" fmla="*/ 1432398 h 1432398"/>
              <a:gd name="connsiteX6" fmla="*/ 0 w 1484490"/>
              <a:gd name="connsiteY6" fmla="*/ 572069 h 1432398"/>
              <a:gd name="connsiteX0" fmla="*/ 0 w 1376047"/>
              <a:gd name="connsiteY0" fmla="*/ 575866 h 1432398"/>
              <a:gd name="connsiteX1" fmla="*/ 429759 w 1376047"/>
              <a:gd name="connsiteY1" fmla="*/ 7332 h 1432398"/>
              <a:gd name="connsiteX2" fmla="*/ 1069064 w 1376047"/>
              <a:gd name="connsiteY2" fmla="*/ 0 h 1432398"/>
              <a:gd name="connsiteX3" fmla="*/ 1376047 w 1376047"/>
              <a:gd name="connsiteY3" fmla="*/ 560321 h 1432398"/>
              <a:gd name="connsiteX4" fmla="*/ 1077524 w 1376047"/>
              <a:gd name="connsiteY4" fmla="*/ 1126130 h 1432398"/>
              <a:gd name="connsiteX5" fmla="*/ 265501 w 1376047"/>
              <a:gd name="connsiteY5" fmla="*/ 1432398 h 1432398"/>
              <a:gd name="connsiteX6" fmla="*/ 0 w 1376047"/>
              <a:gd name="connsiteY6" fmla="*/ 575866 h 1432398"/>
              <a:gd name="connsiteX0" fmla="*/ 0 w 1376047"/>
              <a:gd name="connsiteY0" fmla="*/ 663163 h 1519695"/>
              <a:gd name="connsiteX1" fmla="*/ 375125 w 1376047"/>
              <a:gd name="connsiteY1" fmla="*/ 0 h 1519695"/>
              <a:gd name="connsiteX2" fmla="*/ 1069064 w 1376047"/>
              <a:gd name="connsiteY2" fmla="*/ 87297 h 1519695"/>
              <a:gd name="connsiteX3" fmla="*/ 1376047 w 1376047"/>
              <a:gd name="connsiteY3" fmla="*/ 647618 h 1519695"/>
              <a:gd name="connsiteX4" fmla="*/ 1077524 w 1376047"/>
              <a:gd name="connsiteY4" fmla="*/ 1213427 h 1519695"/>
              <a:gd name="connsiteX5" fmla="*/ 265501 w 1376047"/>
              <a:gd name="connsiteY5" fmla="*/ 1519695 h 1519695"/>
              <a:gd name="connsiteX6" fmla="*/ 0 w 1376047"/>
              <a:gd name="connsiteY6" fmla="*/ 663163 h 1519695"/>
              <a:gd name="connsiteX0" fmla="*/ 0 w 1376047"/>
              <a:gd name="connsiteY0" fmla="*/ 672448 h 1528980"/>
              <a:gd name="connsiteX1" fmla="*/ 375125 w 1376047"/>
              <a:gd name="connsiteY1" fmla="*/ 9285 h 1528980"/>
              <a:gd name="connsiteX2" fmla="*/ 1132833 w 1376047"/>
              <a:gd name="connsiteY2" fmla="*/ 0 h 1528980"/>
              <a:gd name="connsiteX3" fmla="*/ 1376047 w 1376047"/>
              <a:gd name="connsiteY3" fmla="*/ 656903 h 1528980"/>
              <a:gd name="connsiteX4" fmla="*/ 1077524 w 1376047"/>
              <a:gd name="connsiteY4" fmla="*/ 1222712 h 1528980"/>
              <a:gd name="connsiteX5" fmla="*/ 265501 w 1376047"/>
              <a:gd name="connsiteY5" fmla="*/ 1528980 h 1528980"/>
              <a:gd name="connsiteX6" fmla="*/ 0 w 1376047"/>
              <a:gd name="connsiteY6" fmla="*/ 672448 h 1528980"/>
              <a:gd name="connsiteX0" fmla="*/ 0 w 1450960"/>
              <a:gd name="connsiteY0" fmla="*/ 672448 h 1528980"/>
              <a:gd name="connsiteX1" fmla="*/ 375125 w 1450960"/>
              <a:gd name="connsiteY1" fmla="*/ 9285 h 1528980"/>
              <a:gd name="connsiteX2" fmla="*/ 1132833 w 1450960"/>
              <a:gd name="connsiteY2" fmla="*/ 0 h 1528980"/>
              <a:gd name="connsiteX3" fmla="*/ 1450960 w 1450960"/>
              <a:gd name="connsiteY3" fmla="*/ 660136 h 1528980"/>
              <a:gd name="connsiteX4" fmla="*/ 1077524 w 1450960"/>
              <a:gd name="connsiteY4" fmla="*/ 1222712 h 1528980"/>
              <a:gd name="connsiteX5" fmla="*/ 265501 w 1450960"/>
              <a:gd name="connsiteY5" fmla="*/ 1528980 h 1528980"/>
              <a:gd name="connsiteX6" fmla="*/ 0 w 1450960"/>
              <a:gd name="connsiteY6" fmla="*/ 672448 h 1528980"/>
              <a:gd name="connsiteX0" fmla="*/ 0 w 1450960"/>
              <a:gd name="connsiteY0" fmla="*/ 672448 h 1528980"/>
              <a:gd name="connsiteX1" fmla="*/ 375125 w 1450960"/>
              <a:gd name="connsiteY1" fmla="*/ 9285 h 1528980"/>
              <a:gd name="connsiteX2" fmla="*/ 1132833 w 1450960"/>
              <a:gd name="connsiteY2" fmla="*/ 0 h 1528980"/>
              <a:gd name="connsiteX3" fmla="*/ 1450960 w 1450960"/>
              <a:gd name="connsiteY3" fmla="*/ 660136 h 1528980"/>
              <a:gd name="connsiteX4" fmla="*/ 1125637 w 1450960"/>
              <a:gd name="connsiteY4" fmla="*/ 1294544 h 1528980"/>
              <a:gd name="connsiteX5" fmla="*/ 265501 w 1450960"/>
              <a:gd name="connsiteY5" fmla="*/ 1528980 h 1528980"/>
              <a:gd name="connsiteX6" fmla="*/ 0 w 1450960"/>
              <a:gd name="connsiteY6" fmla="*/ 672448 h 1528980"/>
              <a:gd name="connsiteX0" fmla="*/ 0 w 1450960"/>
              <a:gd name="connsiteY0" fmla="*/ 672448 h 1634188"/>
              <a:gd name="connsiteX1" fmla="*/ 375125 w 1450960"/>
              <a:gd name="connsiteY1" fmla="*/ 9285 h 1634188"/>
              <a:gd name="connsiteX2" fmla="*/ 1132833 w 1450960"/>
              <a:gd name="connsiteY2" fmla="*/ 0 h 1634188"/>
              <a:gd name="connsiteX3" fmla="*/ 1450960 w 1450960"/>
              <a:gd name="connsiteY3" fmla="*/ 660136 h 1634188"/>
              <a:gd name="connsiteX4" fmla="*/ 1125637 w 1450960"/>
              <a:gd name="connsiteY4" fmla="*/ 1294544 h 1634188"/>
              <a:gd name="connsiteX5" fmla="*/ 186790 w 1450960"/>
              <a:gd name="connsiteY5" fmla="*/ 1634188 h 1634188"/>
              <a:gd name="connsiteX6" fmla="*/ 0 w 1450960"/>
              <a:gd name="connsiteY6" fmla="*/ 672448 h 1634188"/>
              <a:gd name="connsiteX0" fmla="*/ 0 w 1450960"/>
              <a:gd name="connsiteY0" fmla="*/ 672448 h 1348087"/>
              <a:gd name="connsiteX1" fmla="*/ 375125 w 1450960"/>
              <a:gd name="connsiteY1" fmla="*/ 9285 h 1348087"/>
              <a:gd name="connsiteX2" fmla="*/ 1132833 w 1450960"/>
              <a:gd name="connsiteY2" fmla="*/ 0 h 1348087"/>
              <a:gd name="connsiteX3" fmla="*/ 1450960 w 1450960"/>
              <a:gd name="connsiteY3" fmla="*/ 660136 h 1348087"/>
              <a:gd name="connsiteX4" fmla="*/ 1125637 w 1450960"/>
              <a:gd name="connsiteY4" fmla="*/ 1294544 h 1348087"/>
              <a:gd name="connsiteX5" fmla="*/ 360280 w 1450960"/>
              <a:gd name="connsiteY5" fmla="*/ 1348087 h 1348087"/>
              <a:gd name="connsiteX6" fmla="*/ 0 w 1450960"/>
              <a:gd name="connsiteY6" fmla="*/ 672448 h 1348087"/>
              <a:gd name="connsiteX0" fmla="*/ 0 w 1729922"/>
              <a:gd name="connsiteY0" fmla="*/ 660851 h 1348087"/>
              <a:gd name="connsiteX1" fmla="*/ 654087 w 1729922"/>
              <a:gd name="connsiteY1" fmla="*/ 9285 h 1348087"/>
              <a:gd name="connsiteX2" fmla="*/ 1411795 w 1729922"/>
              <a:gd name="connsiteY2" fmla="*/ 0 h 1348087"/>
              <a:gd name="connsiteX3" fmla="*/ 1729922 w 1729922"/>
              <a:gd name="connsiteY3" fmla="*/ 660136 h 1348087"/>
              <a:gd name="connsiteX4" fmla="*/ 1404599 w 1729922"/>
              <a:gd name="connsiteY4" fmla="*/ 1294544 h 1348087"/>
              <a:gd name="connsiteX5" fmla="*/ 639242 w 1729922"/>
              <a:gd name="connsiteY5" fmla="*/ 1348087 h 1348087"/>
              <a:gd name="connsiteX6" fmla="*/ 0 w 1729922"/>
              <a:gd name="connsiteY6" fmla="*/ 660851 h 1348087"/>
              <a:gd name="connsiteX0" fmla="*/ 0 w 1825527"/>
              <a:gd name="connsiteY0" fmla="*/ 656284 h 1348087"/>
              <a:gd name="connsiteX1" fmla="*/ 749692 w 1825527"/>
              <a:gd name="connsiteY1" fmla="*/ 9285 h 1348087"/>
              <a:gd name="connsiteX2" fmla="*/ 1507400 w 1825527"/>
              <a:gd name="connsiteY2" fmla="*/ 0 h 1348087"/>
              <a:gd name="connsiteX3" fmla="*/ 1825527 w 1825527"/>
              <a:gd name="connsiteY3" fmla="*/ 660136 h 1348087"/>
              <a:gd name="connsiteX4" fmla="*/ 1500204 w 1825527"/>
              <a:gd name="connsiteY4" fmla="*/ 1294544 h 1348087"/>
              <a:gd name="connsiteX5" fmla="*/ 734847 w 1825527"/>
              <a:gd name="connsiteY5" fmla="*/ 1348087 h 1348087"/>
              <a:gd name="connsiteX6" fmla="*/ 0 w 1825527"/>
              <a:gd name="connsiteY6" fmla="*/ 656284 h 1348087"/>
              <a:gd name="connsiteX0" fmla="*/ 0 w 1825527"/>
              <a:gd name="connsiteY0" fmla="*/ 997737 h 1689540"/>
              <a:gd name="connsiteX1" fmla="*/ 540553 w 1825527"/>
              <a:gd name="connsiteY1" fmla="*/ 0 h 1689540"/>
              <a:gd name="connsiteX2" fmla="*/ 1507400 w 1825527"/>
              <a:gd name="connsiteY2" fmla="*/ 341453 h 1689540"/>
              <a:gd name="connsiteX3" fmla="*/ 1825527 w 1825527"/>
              <a:gd name="connsiteY3" fmla="*/ 1001589 h 1689540"/>
              <a:gd name="connsiteX4" fmla="*/ 1500204 w 1825527"/>
              <a:gd name="connsiteY4" fmla="*/ 1635997 h 1689540"/>
              <a:gd name="connsiteX5" fmla="*/ 734847 w 1825527"/>
              <a:gd name="connsiteY5" fmla="*/ 1689540 h 1689540"/>
              <a:gd name="connsiteX6" fmla="*/ 0 w 1825527"/>
              <a:gd name="connsiteY6" fmla="*/ 997737 h 1689540"/>
              <a:gd name="connsiteX0" fmla="*/ 0 w 1825527"/>
              <a:gd name="connsiteY0" fmla="*/ 997737 h 1689540"/>
              <a:gd name="connsiteX1" fmla="*/ 540553 w 1825527"/>
              <a:gd name="connsiteY1" fmla="*/ 0 h 1689540"/>
              <a:gd name="connsiteX2" fmla="*/ 1689309 w 1825527"/>
              <a:gd name="connsiteY2" fmla="*/ 23926 h 1689540"/>
              <a:gd name="connsiteX3" fmla="*/ 1825527 w 1825527"/>
              <a:gd name="connsiteY3" fmla="*/ 1001589 h 1689540"/>
              <a:gd name="connsiteX4" fmla="*/ 1500204 w 1825527"/>
              <a:gd name="connsiteY4" fmla="*/ 1635997 h 1689540"/>
              <a:gd name="connsiteX5" fmla="*/ 734847 w 1825527"/>
              <a:gd name="connsiteY5" fmla="*/ 1689540 h 1689540"/>
              <a:gd name="connsiteX6" fmla="*/ 0 w 1825527"/>
              <a:gd name="connsiteY6" fmla="*/ 997737 h 1689540"/>
              <a:gd name="connsiteX0" fmla="*/ 0 w 1903316"/>
              <a:gd name="connsiteY0" fmla="*/ 997737 h 1689540"/>
              <a:gd name="connsiteX1" fmla="*/ 540553 w 1903316"/>
              <a:gd name="connsiteY1" fmla="*/ 0 h 1689540"/>
              <a:gd name="connsiteX2" fmla="*/ 1689309 w 1903316"/>
              <a:gd name="connsiteY2" fmla="*/ 23926 h 1689540"/>
              <a:gd name="connsiteX3" fmla="*/ 1903316 w 1903316"/>
              <a:gd name="connsiteY3" fmla="*/ 1009802 h 1689540"/>
              <a:gd name="connsiteX4" fmla="*/ 1500204 w 1903316"/>
              <a:gd name="connsiteY4" fmla="*/ 1635997 h 1689540"/>
              <a:gd name="connsiteX5" fmla="*/ 734847 w 1903316"/>
              <a:gd name="connsiteY5" fmla="*/ 1689540 h 1689540"/>
              <a:gd name="connsiteX6" fmla="*/ 0 w 1903316"/>
              <a:gd name="connsiteY6" fmla="*/ 997737 h 1689540"/>
              <a:gd name="connsiteX0" fmla="*/ 0 w 1903316"/>
              <a:gd name="connsiteY0" fmla="*/ 997737 h 1773344"/>
              <a:gd name="connsiteX1" fmla="*/ 540553 w 1903316"/>
              <a:gd name="connsiteY1" fmla="*/ 0 h 1773344"/>
              <a:gd name="connsiteX2" fmla="*/ 1689309 w 1903316"/>
              <a:gd name="connsiteY2" fmla="*/ 23926 h 1773344"/>
              <a:gd name="connsiteX3" fmla="*/ 1903316 w 1903316"/>
              <a:gd name="connsiteY3" fmla="*/ 1009802 h 1773344"/>
              <a:gd name="connsiteX4" fmla="*/ 1572861 w 1903316"/>
              <a:gd name="connsiteY4" fmla="*/ 1773344 h 1773344"/>
              <a:gd name="connsiteX5" fmla="*/ 734847 w 1903316"/>
              <a:gd name="connsiteY5" fmla="*/ 1689540 h 1773344"/>
              <a:gd name="connsiteX6" fmla="*/ 0 w 1903316"/>
              <a:gd name="connsiteY6" fmla="*/ 997737 h 1773344"/>
              <a:gd name="connsiteX0" fmla="*/ 0 w 1903316"/>
              <a:gd name="connsiteY0" fmla="*/ 997737 h 1773344"/>
              <a:gd name="connsiteX1" fmla="*/ 540553 w 1903316"/>
              <a:gd name="connsiteY1" fmla="*/ 0 h 1773344"/>
              <a:gd name="connsiteX2" fmla="*/ 1689309 w 1903316"/>
              <a:gd name="connsiteY2" fmla="*/ 23926 h 1773344"/>
              <a:gd name="connsiteX3" fmla="*/ 1903316 w 1903316"/>
              <a:gd name="connsiteY3" fmla="*/ 1009802 h 1773344"/>
              <a:gd name="connsiteX4" fmla="*/ 1572861 w 1903316"/>
              <a:gd name="connsiteY4" fmla="*/ 1773344 h 1773344"/>
              <a:gd name="connsiteX5" fmla="*/ 690229 w 1903316"/>
              <a:gd name="connsiteY5" fmla="*/ 1761784 h 1773344"/>
              <a:gd name="connsiteX6" fmla="*/ 0 w 1903316"/>
              <a:gd name="connsiteY6" fmla="*/ 997737 h 1773344"/>
              <a:gd name="connsiteX0" fmla="*/ 0 w 1822652"/>
              <a:gd name="connsiteY0" fmla="*/ 1010930 h 1773344"/>
              <a:gd name="connsiteX1" fmla="*/ 459889 w 1822652"/>
              <a:gd name="connsiteY1" fmla="*/ 0 h 1773344"/>
              <a:gd name="connsiteX2" fmla="*/ 1608645 w 1822652"/>
              <a:gd name="connsiteY2" fmla="*/ 23926 h 1773344"/>
              <a:gd name="connsiteX3" fmla="*/ 1822652 w 1822652"/>
              <a:gd name="connsiteY3" fmla="*/ 1009802 h 1773344"/>
              <a:gd name="connsiteX4" fmla="*/ 1492197 w 1822652"/>
              <a:gd name="connsiteY4" fmla="*/ 1773344 h 1773344"/>
              <a:gd name="connsiteX5" fmla="*/ 609565 w 1822652"/>
              <a:gd name="connsiteY5" fmla="*/ 1761784 h 1773344"/>
              <a:gd name="connsiteX6" fmla="*/ 0 w 1822652"/>
              <a:gd name="connsiteY6" fmla="*/ 1010930 h 177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22652" h="1773344">
                <a:moveTo>
                  <a:pt x="0" y="1010930"/>
                </a:moveTo>
                <a:lnTo>
                  <a:pt x="459889" y="0"/>
                </a:lnTo>
                <a:lnTo>
                  <a:pt x="1608645" y="23926"/>
                </a:lnTo>
                <a:lnTo>
                  <a:pt x="1822652" y="1009802"/>
                </a:lnTo>
                <a:lnTo>
                  <a:pt x="1492197" y="1773344"/>
                </a:lnTo>
                <a:lnTo>
                  <a:pt x="609565" y="1761784"/>
                </a:lnTo>
                <a:lnTo>
                  <a:pt x="0" y="1010930"/>
                </a:lnTo>
                <a:close/>
              </a:path>
            </a:pathLst>
          </a:custGeom>
          <a:noFill/>
          <a:ln>
            <a:solidFill>
              <a:srgbClr val="4756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" name="TextBox 3">
            <a:hlinkClick r:id="" action="ppaction://noaction"/>
            <a:extLst>
              <a:ext uri="{FF2B5EF4-FFF2-40B4-BE49-F238E27FC236}">
                <a16:creationId xmlns="" xmlns:a16="http://schemas.microsoft.com/office/drawing/2014/main" id="{9718F2DE-BC8A-C832-1B40-9991CFFF11B0}"/>
              </a:ext>
            </a:extLst>
          </p:cNvPr>
          <p:cNvSpPr txBox="1"/>
          <p:nvPr/>
        </p:nvSpPr>
        <p:spPr>
          <a:xfrm>
            <a:off x="7944898" y="6607261"/>
            <a:ext cx="15861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ССЫЛКА НА ИНСТРУКЦИЮ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237AAA25-7C88-1AD0-0C1B-918F884DB7A1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</a:t>
            </a:r>
            <a:r>
              <a:rPr lang="x-none" sz="800">
                <a:latin typeface="Arial" panose="020B0604020202020204" pitchFamily="34" charset="0"/>
                <a:cs typeface="Arial" panose="020B0604020202020204" pitchFamily="34" charset="0"/>
              </a:rPr>
              <a:t>ПРОФИЛЬ 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МАЛОСЕРДОБИНСКОГО РАЙОНА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1A27BD99-917B-7737-9E7F-7A8F57A2CA4C}"/>
              </a:ext>
            </a:extLst>
          </p:cNvPr>
          <p:cNvSpPr txBox="1"/>
          <p:nvPr/>
        </p:nvSpPr>
        <p:spPr>
          <a:xfrm>
            <a:off x="627015" y="550177"/>
            <a:ext cx="8827377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СОЦИАЛЬНО-ЭКОНОМИЧЕСКИЕ ПОКАЗАТЕЛИ</a:t>
            </a:r>
          </a:p>
          <a:p>
            <a:r>
              <a:rPr lang="ru-RU" sz="24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МАЛОСЕРДОБИНСКОГО РАЙОНА ПЕНЗЕНСКОЙ ОБЛАСТИ </a:t>
            </a:r>
            <a:endParaRPr lang="x-none" sz="24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="" xmlns:a16="http://schemas.microsoft.com/office/drawing/2014/main" id="{F619E7A8-AF23-B5E5-7150-0B8CA1052B14}"/>
              </a:ext>
            </a:extLst>
          </p:cNvPr>
          <p:cNvSpPr txBox="1"/>
          <p:nvPr/>
        </p:nvSpPr>
        <p:spPr>
          <a:xfrm>
            <a:off x="7053943" y="6345733"/>
            <a:ext cx="2715667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600" i="1" dirty="0" smtClean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*по Пензенской </a:t>
            </a:r>
            <a:r>
              <a:rPr lang="ru-RU" sz="600" i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области</a:t>
            </a:r>
            <a:endParaRPr lang="x-none" sz="600" i="1" dirty="0">
              <a:solidFill>
                <a:srgbClr val="A6A6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016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Скругленный прямоугольник 73">
            <a:extLst>
              <a:ext uri="{FF2B5EF4-FFF2-40B4-BE49-F238E27FC236}">
                <a16:creationId xmlns="" xmlns:a16="http://schemas.microsoft.com/office/drawing/2014/main" id="{2B56E9F4-E4FE-07B5-1673-7C188D637F75}"/>
              </a:ext>
            </a:extLst>
          </p:cNvPr>
          <p:cNvSpPr/>
          <p:nvPr/>
        </p:nvSpPr>
        <p:spPr>
          <a:xfrm>
            <a:off x="7623954" y="3931822"/>
            <a:ext cx="2160000" cy="2376000"/>
          </a:xfrm>
          <a:prstGeom prst="roundRect">
            <a:avLst>
              <a:gd name="adj" fmla="val 1257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6" name="TextBox 75">
            <a:extLst>
              <a:ext uri="{FF2B5EF4-FFF2-40B4-BE49-F238E27FC236}">
                <a16:creationId xmlns="" xmlns:a16="http://schemas.microsoft.com/office/drawing/2014/main" id="{4E843EC5-B93D-014D-3D45-983FBD45BCAE}"/>
              </a:ext>
            </a:extLst>
          </p:cNvPr>
          <p:cNvSpPr txBox="1"/>
          <p:nvPr/>
        </p:nvSpPr>
        <p:spPr>
          <a:xfrm>
            <a:off x="7826548" y="4848841"/>
            <a:ext cx="1617598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безработные граждане*</a:t>
            </a:r>
            <a:endParaRPr lang="x-none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7" name="Скругленный прямоугольник 76">
            <a:extLst>
              <a:ext uri="{FF2B5EF4-FFF2-40B4-BE49-F238E27FC236}">
                <a16:creationId xmlns="" xmlns:a16="http://schemas.microsoft.com/office/drawing/2014/main" id="{4EAC095F-9D74-7D49-4901-E85F2AE217CA}"/>
              </a:ext>
            </a:extLst>
          </p:cNvPr>
          <p:cNvSpPr/>
          <p:nvPr/>
        </p:nvSpPr>
        <p:spPr>
          <a:xfrm>
            <a:off x="7823310" y="5612438"/>
            <a:ext cx="519804" cy="180000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1691 </a:t>
            </a:r>
            <a:r>
              <a:rPr lang="ru-RU" sz="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чел.</a:t>
            </a:r>
            <a:endParaRPr lang="x-none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Скругленный прямоугольник 47">
            <a:extLst>
              <a:ext uri="{FF2B5EF4-FFF2-40B4-BE49-F238E27FC236}">
                <a16:creationId xmlns="" xmlns:a16="http://schemas.microsoft.com/office/drawing/2014/main" id="{4C7367CC-2C8F-E4DC-E8B8-3D16B5436723}"/>
              </a:ext>
            </a:extLst>
          </p:cNvPr>
          <p:cNvSpPr/>
          <p:nvPr/>
        </p:nvSpPr>
        <p:spPr>
          <a:xfrm>
            <a:off x="5296223" y="1847741"/>
            <a:ext cx="4491371" cy="1928168"/>
          </a:xfrm>
          <a:prstGeom prst="roundRect">
            <a:avLst>
              <a:gd name="adj" fmla="val 1231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1" name="Скругленный прямоугольник 10">
            <a:extLst>
              <a:ext uri="{FF2B5EF4-FFF2-40B4-BE49-F238E27FC236}">
                <a16:creationId xmlns="" xmlns:a16="http://schemas.microsoft.com/office/drawing/2014/main" id="{9CA13AC4-7435-DEEE-4605-E265104DD5A0}"/>
              </a:ext>
            </a:extLst>
          </p:cNvPr>
          <p:cNvSpPr/>
          <p:nvPr/>
        </p:nvSpPr>
        <p:spPr>
          <a:xfrm>
            <a:off x="5296225" y="1400274"/>
            <a:ext cx="4491371" cy="829218"/>
          </a:xfrm>
          <a:prstGeom prst="roundRect">
            <a:avLst>
              <a:gd name="adj" fmla="val 30620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4" name="Скругленный прямоугольник 13">
            <a:extLst>
              <a:ext uri="{FF2B5EF4-FFF2-40B4-BE49-F238E27FC236}">
                <a16:creationId xmlns="" xmlns:a16="http://schemas.microsoft.com/office/drawing/2014/main" id="{3A2C6274-4B9B-F40B-8680-725F6BB96DFB}"/>
              </a:ext>
            </a:extLst>
          </p:cNvPr>
          <p:cNvSpPr/>
          <p:nvPr/>
        </p:nvSpPr>
        <p:spPr>
          <a:xfrm>
            <a:off x="5296225" y="3931822"/>
            <a:ext cx="2160000" cy="2376000"/>
          </a:xfrm>
          <a:prstGeom prst="roundRect">
            <a:avLst>
              <a:gd name="adj" fmla="val 1257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912D699B-3924-518D-6259-49B5096496FC}"/>
              </a:ext>
            </a:extLst>
          </p:cNvPr>
          <p:cNvSpPr txBox="1"/>
          <p:nvPr/>
        </p:nvSpPr>
        <p:spPr>
          <a:xfrm>
            <a:off x="627016" y="550177"/>
            <a:ext cx="9160579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ЗАНЯТОСТЬ И ДОХОДЫ НАСЕЛЕНИЯ</a:t>
            </a:r>
            <a:endParaRPr lang="x-none" sz="24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=""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627017" y="163628"/>
            <a:ext cx="1887583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занятость и доходы населения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576C8BFA-FA03-9B4C-0957-FEDBCCA21685}"/>
              </a:ext>
            </a:extLst>
          </p:cNvPr>
          <p:cNvSpPr txBox="1"/>
          <p:nvPr/>
        </p:nvSpPr>
        <p:spPr>
          <a:xfrm>
            <a:off x="627016" y="1678464"/>
            <a:ext cx="4469886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СРЕДНЕМЕСЯЧНАЯ ЗАРАБОТНАЯ ПЛАТА РАБОТНИКОВ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="" xmlns:a16="http://schemas.microsoft.com/office/drawing/2014/main" id="{B54F722C-2069-3D02-CFC9-7B8A4D82B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6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Скругленный прямоугольник 6">
            <a:extLst>
              <a:ext uri="{FF2B5EF4-FFF2-40B4-BE49-F238E27FC236}">
                <a16:creationId xmlns="" xmlns:a16="http://schemas.microsoft.com/office/drawing/2014/main" id="{88543F39-1862-225F-676D-5EA9ED5042F5}"/>
              </a:ext>
            </a:extLst>
          </p:cNvPr>
          <p:cNvSpPr/>
          <p:nvPr/>
        </p:nvSpPr>
        <p:spPr>
          <a:xfrm>
            <a:off x="627015" y="3931822"/>
            <a:ext cx="4497839" cy="2376000"/>
          </a:xfrm>
          <a:prstGeom prst="roundRect">
            <a:avLst>
              <a:gd name="adj" fmla="val 1220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graphicFrame>
        <p:nvGraphicFramePr>
          <p:cNvPr id="18" name="Диаграмма 17">
            <a:extLst>
              <a:ext uri="{FF2B5EF4-FFF2-40B4-BE49-F238E27FC236}">
                <a16:creationId xmlns="" xmlns:a16="http://schemas.microsoft.com/office/drawing/2014/main" id="{C9CC9D82-BE37-F183-FE0F-F5EC16E99A0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28343916"/>
              </p:ext>
            </p:extLst>
          </p:nvPr>
        </p:nvGraphicFramePr>
        <p:xfrm>
          <a:off x="836567" y="2046834"/>
          <a:ext cx="3306015" cy="16732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97D06431-2278-115D-A93F-C4A505FF50CB}"/>
              </a:ext>
            </a:extLst>
          </p:cNvPr>
          <p:cNvSpPr txBox="1"/>
          <p:nvPr/>
        </p:nvSpPr>
        <p:spPr>
          <a:xfrm>
            <a:off x="627016" y="4210011"/>
            <a:ext cx="4469886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СРЕДНЕМЕСЯЧНАЯ ЗАРАБОТНАЯ ПЛАТА РАБОТНИКОВ</a:t>
            </a:r>
          </a:p>
          <a:p>
            <a:pPr algn="ctr"/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ОТРАСЛЯМ В 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 </a:t>
            </a:r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ГОДУ</a:t>
            </a:r>
          </a:p>
        </p:txBody>
      </p:sp>
      <p:graphicFrame>
        <p:nvGraphicFramePr>
          <p:cNvPr id="24" name="Диаграмма 23" descr="жждд">
            <a:extLst>
              <a:ext uri="{FF2B5EF4-FFF2-40B4-BE49-F238E27FC236}">
                <a16:creationId xmlns="" xmlns:a16="http://schemas.microsoft.com/office/drawing/2014/main" id="{28A48725-C2BB-5FD4-9E15-191D5785456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14681494"/>
              </p:ext>
            </p:extLst>
          </p:nvPr>
        </p:nvGraphicFramePr>
        <p:xfrm>
          <a:off x="870857" y="4578382"/>
          <a:ext cx="3968562" cy="17294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B5022CB5-E7E2-AA50-A10D-C4C65B8B942C}"/>
              </a:ext>
            </a:extLst>
          </p:cNvPr>
          <p:cNvSpPr txBox="1"/>
          <p:nvPr/>
        </p:nvSpPr>
        <p:spPr>
          <a:xfrm>
            <a:off x="4241277" y="2034900"/>
            <a:ext cx="759367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7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темп роста</a:t>
            </a:r>
            <a:r>
              <a:rPr lang="en-US" sz="7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*%</a:t>
            </a:r>
            <a:endParaRPr lang="ru-RU" sz="7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8" name="Прямая соединительная линия 27">
            <a:extLst>
              <a:ext uri="{FF2B5EF4-FFF2-40B4-BE49-F238E27FC236}">
                <a16:creationId xmlns="" xmlns:a16="http://schemas.microsoft.com/office/drawing/2014/main" id="{9172FE0D-553A-FE0F-3A47-C64F9D09AA29}"/>
              </a:ext>
            </a:extLst>
          </p:cNvPr>
          <p:cNvCxnSpPr>
            <a:cxnSpLocks/>
          </p:cNvCxnSpPr>
          <p:nvPr/>
        </p:nvCxnSpPr>
        <p:spPr>
          <a:xfrm>
            <a:off x="4136117" y="2034900"/>
            <a:ext cx="0" cy="1498009"/>
          </a:xfrm>
          <a:prstGeom prst="line">
            <a:avLst/>
          </a:prstGeom>
          <a:ln w="12700">
            <a:solidFill>
              <a:srgbClr val="4756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Скругленный прямоугольник 33">
            <a:extLst>
              <a:ext uri="{FF2B5EF4-FFF2-40B4-BE49-F238E27FC236}">
                <a16:creationId xmlns="" xmlns:a16="http://schemas.microsoft.com/office/drawing/2014/main" id="{EFDBC0B8-5E11-F341-0ED5-65974A167108}"/>
              </a:ext>
            </a:extLst>
          </p:cNvPr>
          <p:cNvSpPr/>
          <p:nvPr/>
        </p:nvSpPr>
        <p:spPr>
          <a:xfrm>
            <a:off x="4241277" y="2456245"/>
            <a:ext cx="519804" cy="180000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x-none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Скругленный прямоугольник 36">
            <a:extLst>
              <a:ext uri="{FF2B5EF4-FFF2-40B4-BE49-F238E27FC236}">
                <a16:creationId xmlns="" xmlns:a16="http://schemas.microsoft.com/office/drawing/2014/main" id="{BC90595E-27D2-4878-4C3C-D23C5E914F17}"/>
              </a:ext>
            </a:extLst>
          </p:cNvPr>
          <p:cNvSpPr/>
          <p:nvPr/>
        </p:nvSpPr>
        <p:spPr>
          <a:xfrm>
            <a:off x="4231229" y="3132244"/>
            <a:ext cx="519804" cy="180000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x-none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5" name="Таблица 44">
            <a:extLst>
              <a:ext uri="{FF2B5EF4-FFF2-40B4-BE49-F238E27FC236}">
                <a16:creationId xmlns="" xmlns:a16="http://schemas.microsoft.com/office/drawing/2014/main" id="{01D18615-3BD4-9047-32C3-3CA2012B6FD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9622396"/>
              </p:ext>
            </p:extLst>
          </p:nvPr>
        </p:nvGraphicFramePr>
        <p:xfrm>
          <a:off x="5289759" y="1400273"/>
          <a:ext cx="4497840" cy="24063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0433">
                  <a:extLst>
                    <a:ext uri="{9D8B030D-6E8A-4147-A177-3AD203B41FA5}">
                      <a16:colId xmlns="" xmlns:a16="http://schemas.microsoft.com/office/drawing/2014/main" val="3318199641"/>
                    </a:ext>
                  </a:extLst>
                </a:gridCol>
                <a:gridCol w="498487">
                  <a:extLst>
                    <a:ext uri="{9D8B030D-6E8A-4147-A177-3AD203B41FA5}">
                      <a16:colId xmlns="" xmlns:a16="http://schemas.microsoft.com/office/drawing/2014/main" val="1343176932"/>
                    </a:ext>
                  </a:extLst>
                </a:gridCol>
                <a:gridCol w="1124460">
                  <a:extLst>
                    <a:ext uri="{9D8B030D-6E8A-4147-A177-3AD203B41FA5}">
                      <a16:colId xmlns="" xmlns:a16="http://schemas.microsoft.com/office/drawing/2014/main" val="2111604541"/>
                    </a:ext>
                  </a:extLst>
                </a:gridCol>
                <a:gridCol w="1124460">
                  <a:extLst>
                    <a:ext uri="{9D8B030D-6E8A-4147-A177-3AD203B41FA5}">
                      <a16:colId xmlns="" xmlns:a16="http://schemas.microsoft.com/office/drawing/2014/main" val="2298273598"/>
                    </a:ext>
                  </a:extLst>
                </a:gridCol>
              </a:tblGrid>
              <a:tr h="417601">
                <a:tc>
                  <a:txBody>
                    <a:bodyPr/>
                    <a:lstStyle/>
                    <a:p>
                      <a:pPr algn="ctr"/>
                      <a:r>
                        <a:rPr lang="x-none" sz="6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ПОКАЗАТЕЛИ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6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ЕД. ИЗМ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600" b="1" i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</a:t>
                      </a:r>
                      <a:r>
                        <a:rPr lang="ru-RU" sz="6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r>
                        <a:rPr lang="x-none" sz="600" b="1" i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x-none" sz="6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ГОД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600" b="1" i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</a:t>
                      </a:r>
                      <a:r>
                        <a:rPr lang="ru-RU" sz="6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r>
                        <a:rPr lang="x-none" sz="600" b="1" i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x-none" sz="6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ГОД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968852991"/>
                  </a:ext>
                </a:extLst>
              </a:tr>
              <a:tr h="503716">
                <a:tc rowSpan="2">
                  <a:txBody>
                    <a:bodyPr/>
                    <a:lstStyle/>
                    <a:p>
                      <a:r>
                        <a:rPr lang="ru-RU" sz="7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</a:t>
                      </a:r>
                      <a:r>
                        <a:rPr lang="x-none" sz="7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реднемесячная заработная плата одного работающего         по полному кругу предприятий</a:t>
                      </a:r>
                    </a:p>
                  </a:txBody>
                  <a:tcPr marL="14400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7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руб.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36971,2</a:t>
                      </a:r>
                      <a:endParaRPr lang="x-none" sz="7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42617,9</a:t>
                      </a:r>
                      <a:endParaRPr lang="x-none" sz="7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635506270"/>
                  </a:ext>
                </a:extLst>
              </a:tr>
              <a:tr h="503716">
                <a:tc vMerge="1"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none" sz="7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113</a:t>
                      </a:r>
                      <a:endParaRPr lang="x-none" sz="7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115</a:t>
                      </a:r>
                      <a:endParaRPr lang="x-none" sz="7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567235586"/>
                  </a:ext>
                </a:extLst>
              </a:tr>
              <a:tr h="490650">
                <a:tc rowSpan="2">
                  <a:txBody>
                    <a:bodyPr/>
                    <a:lstStyle/>
                    <a:p>
                      <a:r>
                        <a:rPr lang="ru-RU" sz="7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</a:t>
                      </a:r>
                      <a:r>
                        <a:rPr lang="x-none" sz="7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реднемесячная заработная плата </a:t>
                      </a:r>
                      <a:r>
                        <a:rPr lang="x-none" sz="700" b="1" i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 </a:t>
                      </a:r>
                      <a:r>
                        <a:rPr lang="ru-RU" sz="7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Пензенской</a:t>
                      </a:r>
                      <a:r>
                        <a:rPr lang="ru-RU" sz="700" b="1" i="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области</a:t>
                      </a:r>
                      <a:endParaRPr lang="x-none" sz="7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400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7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руб.</a:t>
                      </a:r>
                    </a:p>
                  </a:txBody>
                  <a:tcPr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51788,1</a:t>
                      </a:r>
                      <a:endParaRPr lang="x-none" sz="7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62126,8</a:t>
                      </a:r>
                      <a:endParaRPr lang="x-none" sz="7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91879490"/>
                  </a:ext>
                </a:extLst>
              </a:tr>
              <a:tr h="490650">
                <a:tc vMerge="1">
                  <a:txBody>
                    <a:bodyPr/>
                    <a:lstStyle/>
                    <a:p>
                      <a:endParaRPr lang="x-none" sz="7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400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  <a:endParaRPr lang="x-none" sz="7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116,48</a:t>
                      </a:r>
                      <a:endParaRPr lang="x-none" sz="7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119,96</a:t>
                      </a:r>
                      <a:r>
                        <a:rPr lang="ru-RU" sz="700" b="1" i="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x-none" sz="7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F1F1F1"/>
                    </a:solidFill>
                  </a:tcPr>
                </a:tc>
              </a:tr>
            </a:tbl>
          </a:graphicData>
        </a:graphic>
      </p:graphicFrame>
      <p:sp>
        <p:nvSpPr>
          <p:cNvPr id="60" name="TextBox 59">
            <a:extLst>
              <a:ext uri="{FF2B5EF4-FFF2-40B4-BE49-F238E27FC236}">
                <a16:creationId xmlns="" xmlns:a16="http://schemas.microsoft.com/office/drawing/2014/main" id="{7326AD10-2947-EFC3-9FD0-462C38686134}"/>
              </a:ext>
            </a:extLst>
          </p:cNvPr>
          <p:cNvSpPr txBox="1"/>
          <p:nvPr/>
        </p:nvSpPr>
        <p:spPr>
          <a:xfrm>
            <a:off x="627015" y="3804062"/>
            <a:ext cx="4277517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600" i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ru-RU" sz="600" i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</a:t>
            </a:r>
            <a:r>
              <a:rPr lang="en-US" sz="600" i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2021</a:t>
            </a:r>
            <a:r>
              <a:rPr lang="ru-RU" sz="600" i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году</a:t>
            </a:r>
            <a:endParaRPr lang="x-none" sz="600" i="1" dirty="0">
              <a:solidFill>
                <a:srgbClr val="A6A6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="" xmlns:a16="http://schemas.microsoft.com/office/drawing/2014/main" id="{202ED880-7F9C-7522-6A34-8939D1C06451}"/>
              </a:ext>
            </a:extLst>
          </p:cNvPr>
          <p:cNvSpPr txBox="1"/>
          <p:nvPr/>
        </p:nvSpPr>
        <p:spPr>
          <a:xfrm>
            <a:off x="5316390" y="3804062"/>
            <a:ext cx="4277517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600" i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ru-RU" sz="600" i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темп роста указан в процентах к предыдущему году</a:t>
            </a:r>
            <a:endParaRPr lang="x-none" sz="600" i="1" dirty="0">
              <a:solidFill>
                <a:srgbClr val="A6A6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="" xmlns:a16="http://schemas.microsoft.com/office/drawing/2014/main" id="{423ED422-DF9E-9D1D-A2F9-831F081A251F}"/>
              </a:ext>
            </a:extLst>
          </p:cNvPr>
          <p:cNvSpPr txBox="1"/>
          <p:nvPr/>
        </p:nvSpPr>
        <p:spPr>
          <a:xfrm>
            <a:off x="5498819" y="4346722"/>
            <a:ext cx="2446991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0,5</a:t>
            </a:r>
            <a:endParaRPr lang="x-none" sz="24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="" xmlns:a16="http://schemas.microsoft.com/office/drawing/2014/main" id="{BEBF4CEF-8376-EA30-4646-371E66EC9A7B}"/>
              </a:ext>
            </a:extLst>
          </p:cNvPr>
          <p:cNvSpPr txBox="1"/>
          <p:nvPr/>
        </p:nvSpPr>
        <p:spPr>
          <a:xfrm>
            <a:off x="5498819" y="4848841"/>
            <a:ext cx="1617598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регистрируемая безработица </a:t>
            </a:r>
            <a:endParaRPr lang="x-none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9" name="Скругленный прямоугольник 68">
            <a:extLst>
              <a:ext uri="{FF2B5EF4-FFF2-40B4-BE49-F238E27FC236}">
                <a16:creationId xmlns="" xmlns:a16="http://schemas.microsoft.com/office/drawing/2014/main" id="{DE570A78-46A9-3F07-36FA-94EF1D510C3A}"/>
              </a:ext>
            </a:extLst>
          </p:cNvPr>
          <p:cNvSpPr/>
          <p:nvPr/>
        </p:nvSpPr>
        <p:spPr>
          <a:xfrm>
            <a:off x="5495581" y="5612438"/>
            <a:ext cx="519804" cy="180000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0,25%</a:t>
            </a:r>
            <a:endParaRPr lang="x-none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1" name="Рисунок 70" descr="Отменить подписку со сплошной заливкой">
            <a:extLst>
              <a:ext uri="{FF2B5EF4-FFF2-40B4-BE49-F238E27FC236}">
                <a16:creationId xmlns="" xmlns:a16="http://schemas.microsoft.com/office/drawing/2014/main" id="{96BAE458-C0B9-5E94-E09C-84ADC48272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966417" y="4066128"/>
            <a:ext cx="360000" cy="360000"/>
          </a:xfrm>
          <a:prstGeom prst="rect">
            <a:avLst/>
          </a:prstGeom>
        </p:spPr>
      </p:pic>
      <p:pic>
        <p:nvPicPr>
          <p:cNvPr id="73" name="Рисунок 72" descr="Уменьшить со сплошной заливкой">
            <a:extLst>
              <a:ext uri="{FF2B5EF4-FFF2-40B4-BE49-F238E27FC236}">
                <a16:creationId xmlns="" xmlns:a16="http://schemas.microsoft.com/office/drawing/2014/main" id="{F7DE0371-C049-15C0-FB63-F322CF1A11E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315342" y="4066128"/>
            <a:ext cx="360000" cy="360000"/>
          </a:xfrm>
          <a:prstGeom prst="rect">
            <a:avLst/>
          </a:prstGeom>
        </p:spPr>
      </p:pic>
      <p:sp>
        <p:nvSpPr>
          <p:cNvPr id="79" name="TextBox 78">
            <a:extLst>
              <a:ext uri="{FF2B5EF4-FFF2-40B4-BE49-F238E27FC236}">
                <a16:creationId xmlns="" xmlns:a16="http://schemas.microsoft.com/office/drawing/2014/main" id="{722792DB-D6F2-13EE-AD40-3281D52F5D03}"/>
              </a:ext>
            </a:extLst>
          </p:cNvPr>
          <p:cNvSpPr txBox="1"/>
          <p:nvPr/>
        </p:nvSpPr>
        <p:spPr>
          <a:xfrm>
            <a:off x="7825075" y="4345470"/>
            <a:ext cx="51804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</a:t>
            </a:r>
            <a:endParaRPr lang="x-none" sz="24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="" xmlns:a16="http://schemas.microsoft.com/office/drawing/2014/main" id="{D265CD84-16A0-1463-24A7-04BB3B4AC8B8}"/>
              </a:ext>
            </a:extLst>
          </p:cNvPr>
          <p:cNvSpPr txBox="1"/>
          <p:nvPr/>
        </p:nvSpPr>
        <p:spPr>
          <a:xfrm>
            <a:off x="8352413" y="4496843"/>
            <a:ext cx="383645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чел.</a:t>
            </a:r>
            <a:endParaRPr lang="x-none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="" xmlns:a16="http://schemas.microsoft.com/office/drawing/2014/main" id="{C1F7855C-3C0A-4AA7-EFF7-C1E794F9135E}"/>
              </a:ext>
            </a:extLst>
          </p:cNvPr>
          <p:cNvSpPr txBox="1"/>
          <p:nvPr/>
        </p:nvSpPr>
        <p:spPr>
          <a:xfrm>
            <a:off x="7623954" y="6329880"/>
            <a:ext cx="4277517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600" i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*Нетрудоустроенные граждане на </a:t>
            </a:r>
            <a:r>
              <a:rPr lang="ru-RU" sz="600" i="1" dirty="0" smtClean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01.01.2025 </a:t>
            </a:r>
            <a:endParaRPr lang="x-none" sz="600" i="1" dirty="0">
              <a:solidFill>
                <a:srgbClr val="A6A6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7259A5D2-BA6C-18B9-A53B-3BE1381C4120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</a:t>
            </a:r>
            <a:r>
              <a:rPr lang="x-none" sz="800">
                <a:latin typeface="Arial" panose="020B0604020202020204" pitchFamily="34" charset="0"/>
                <a:cs typeface="Arial" panose="020B0604020202020204" pitchFamily="34" charset="0"/>
              </a:rPr>
              <a:t>ПРОФИЛЬ 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МАЛОСЕРДОБИНСКОГО РАЙОНА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D7D2CD61-52B2-2F21-B305-8346B1FF7764}"/>
              </a:ext>
            </a:extLst>
          </p:cNvPr>
          <p:cNvSpPr txBox="1"/>
          <p:nvPr/>
        </p:nvSpPr>
        <p:spPr>
          <a:xfrm>
            <a:off x="7835654" y="5891942"/>
            <a:ext cx="183968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показатели по </a:t>
            </a:r>
            <a:r>
              <a:rPr lang="ru-RU" sz="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Пензенской области</a:t>
            </a:r>
            <a:endParaRPr lang="ru-RU" sz="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</a:t>
            </a:r>
            <a:r>
              <a:rPr lang="ru-RU" sz="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01.01.2025</a:t>
            </a:r>
            <a:endParaRPr lang="x-none" sz="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5D23F441-3CBA-940B-B7FB-81A8DF61A225}"/>
              </a:ext>
            </a:extLst>
          </p:cNvPr>
          <p:cNvSpPr txBox="1"/>
          <p:nvPr/>
        </p:nvSpPr>
        <p:spPr>
          <a:xfrm>
            <a:off x="5507925" y="5891942"/>
            <a:ext cx="161759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показатели по </a:t>
            </a:r>
            <a:r>
              <a:rPr lang="ru-RU" sz="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Пензенской области</a:t>
            </a:r>
            <a:endParaRPr lang="ru-RU" sz="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</a:t>
            </a:r>
            <a:r>
              <a:rPr lang="ru-RU" sz="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01.01.2025</a:t>
            </a:r>
            <a:endParaRPr lang="x-none" sz="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3103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Рисунок 134" descr="Посевы со сплошной заливкой">
            <a:extLst>
              <a:ext uri="{FF2B5EF4-FFF2-40B4-BE49-F238E27FC236}">
                <a16:creationId xmlns="" xmlns:a16="http://schemas.microsoft.com/office/drawing/2014/main" id="{9A813BFB-987D-79B3-9F3C-24EA109F92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415700" y="5328969"/>
            <a:ext cx="360000" cy="360000"/>
          </a:xfrm>
          <a:prstGeom prst="rect">
            <a:avLst/>
          </a:prstGeom>
        </p:spPr>
      </p:pic>
      <p:pic>
        <p:nvPicPr>
          <p:cNvPr id="131" name="Рисунок 130" descr="Холмы со сплошной заливкой">
            <a:extLst>
              <a:ext uri="{FF2B5EF4-FFF2-40B4-BE49-F238E27FC236}">
                <a16:creationId xmlns="" xmlns:a16="http://schemas.microsoft.com/office/drawing/2014/main" id="{50B1F77A-2D91-C5DF-2A6E-FCA200EB9E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499889" y="2799818"/>
            <a:ext cx="360000" cy="360000"/>
          </a:xfrm>
          <a:prstGeom prst="rect">
            <a:avLst/>
          </a:prstGeom>
        </p:spPr>
      </p:pic>
      <p:pic>
        <p:nvPicPr>
          <p:cNvPr id="101" name="Рисунок 100" descr="Сельское хозяйство со сплошной заливкой">
            <a:extLst>
              <a:ext uri="{FF2B5EF4-FFF2-40B4-BE49-F238E27FC236}">
                <a16:creationId xmlns="" xmlns:a16="http://schemas.microsoft.com/office/drawing/2014/main" id="{208E3681-9B4F-4B33-A212-E62D0B4EF4D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890206" y="5490774"/>
            <a:ext cx="360000" cy="360000"/>
          </a:xfrm>
          <a:prstGeom prst="rect">
            <a:avLst/>
          </a:prstGeom>
        </p:spPr>
      </p:pic>
      <p:pic>
        <p:nvPicPr>
          <p:cNvPr id="95" name="Рисунок 94" descr="Лиственное дерево со сплошной заливкой">
            <a:extLst>
              <a:ext uri="{FF2B5EF4-FFF2-40B4-BE49-F238E27FC236}">
                <a16:creationId xmlns="" xmlns:a16="http://schemas.microsoft.com/office/drawing/2014/main" id="{F9992745-1C9E-A958-FDFD-5BE2BADB7D1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=""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56599" y="5764069"/>
            <a:ext cx="360000" cy="360000"/>
          </a:xfrm>
          <a:prstGeom prst="rect">
            <a:avLst/>
          </a:prstGeom>
        </p:spPr>
      </p:pic>
      <p:pic>
        <p:nvPicPr>
          <p:cNvPr id="97" name="Рисунок 96" descr="Елка со сплошной заливкой">
            <a:extLst>
              <a:ext uri="{FF2B5EF4-FFF2-40B4-BE49-F238E27FC236}">
                <a16:creationId xmlns="" xmlns:a16="http://schemas.microsoft.com/office/drawing/2014/main" id="{DADC01F5-858C-9B08-635B-475B0B49673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=""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756599" y="5318246"/>
            <a:ext cx="360000" cy="360000"/>
          </a:xfrm>
          <a:prstGeom prst="rect">
            <a:avLst/>
          </a:prstGeom>
        </p:spPr>
      </p:pic>
      <p:sp>
        <p:nvSpPr>
          <p:cNvPr id="39" name="Скругленный прямоугольник 38">
            <a:extLst>
              <a:ext uri="{FF2B5EF4-FFF2-40B4-BE49-F238E27FC236}">
                <a16:creationId xmlns="" xmlns:a16="http://schemas.microsoft.com/office/drawing/2014/main" id="{27DC45EC-6B72-FC57-F6E6-430D336317AA}"/>
              </a:ext>
            </a:extLst>
          </p:cNvPr>
          <p:cNvSpPr/>
          <p:nvPr/>
        </p:nvSpPr>
        <p:spPr>
          <a:xfrm>
            <a:off x="640991" y="2269714"/>
            <a:ext cx="4497839" cy="1483045"/>
          </a:xfrm>
          <a:prstGeom prst="roundRect">
            <a:avLst>
              <a:gd name="adj" fmla="val 13233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0" name="Скругленный прямоугольник 39">
            <a:extLst>
              <a:ext uri="{FF2B5EF4-FFF2-40B4-BE49-F238E27FC236}">
                <a16:creationId xmlns="" xmlns:a16="http://schemas.microsoft.com/office/drawing/2014/main" id="{6C471008-A80D-1F1B-BC66-2067DA06313A}"/>
              </a:ext>
            </a:extLst>
          </p:cNvPr>
          <p:cNvSpPr/>
          <p:nvPr/>
        </p:nvSpPr>
        <p:spPr>
          <a:xfrm>
            <a:off x="640991" y="1376761"/>
            <a:ext cx="4497839" cy="775596"/>
          </a:xfrm>
          <a:prstGeom prst="roundRect">
            <a:avLst>
              <a:gd name="adj" fmla="val 27681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КЛИМАТ</a:t>
            </a:r>
          </a:p>
        </p:txBody>
      </p:sp>
      <p:sp>
        <p:nvSpPr>
          <p:cNvPr id="17" name="Скругленный прямоугольник 16">
            <a:extLst>
              <a:ext uri="{FF2B5EF4-FFF2-40B4-BE49-F238E27FC236}">
                <a16:creationId xmlns="" xmlns:a16="http://schemas.microsoft.com/office/drawing/2014/main" id="{F7E90DD8-F625-774B-4916-57BEE3A50CB4}"/>
              </a:ext>
            </a:extLst>
          </p:cNvPr>
          <p:cNvSpPr/>
          <p:nvPr/>
        </p:nvSpPr>
        <p:spPr>
          <a:xfrm>
            <a:off x="627014" y="4824775"/>
            <a:ext cx="4497839" cy="1483045"/>
          </a:xfrm>
          <a:prstGeom prst="roundRect">
            <a:avLst>
              <a:gd name="adj" fmla="val 14095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3" name="Скругленный прямоугольник 12">
            <a:extLst>
              <a:ext uri="{FF2B5EF4-FFF2-40B4-BE49-F238E27FC236}">
                <a16:creationId xmlns="" xmlns:a16="http://schemas.microsoft.com/office/drawing/2014/main" id="{2F259C10-BB78-48DB-70DD-10B33B701093}"/>
              </a:ext>
            </a:extLst>
          </p:cNvPr>
          <p:cNvSpPr/>
          <p:nvPr/>
        </p:nvSpPr>
        <p:spPr>
          <a:xfrm>
            <a:off x="627014" y="3931822"/>
            <a:ext cx="4497839" cy="775596"/>
          </a:xfrm>
          <a:prstGeom prst="roundRect">
            <a:avLst>
              <a:gd name="adj" fmla="val 29330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ЛЕСА И ПОЧВЫ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912D699B-3924-518D-6259-49B5096496FC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РЕСУРСНАЯ БАЗА</a:t>
            </a:r>
            <a:endParaRPr lang="x-non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=""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627017" y="163628"/>
            <a:ext cx="1077375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ресурсная база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="" xmlns:a16="http://schemas.microsoft.com/office/drawing/2014/main" id="{B54F722C-2069-3D02-CFC9-7B8A4D82B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7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Скругленный прямоугольник 42">
            <a:extLst>
              <a:ext uri="{FF2B5EF4-FFF2-40B4-BE49-F238E27FC236}">
                <a16:creationId xmlns="" xmlns:a16="http://schemas.microsoft.com/office/drawing/2014/main" id="{601F0F1B-D35B-D76C-54E6-EAC417466077}"/>
              </a:ext>
            </a:extLst>
          </p:cNvPr>
          <p:cNvSpPr/>
          <p:nvPr/>
        </p:nvSpPr>
        <p:spPr>
          <a:xfrm>
            <a:off x="5300092" y="1376761"/>
            <a:ext cx="4497839" cy="775596"/>
          </a:xfrm>
          <a:prstGeom prst="roundRect">
            <a:avLst>
              <a:gd name="adj" fmla="val 29330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МЕСТОРОЖДЕНИЯ И ПРОЯВЛЕНИЯ</a:t>
            </a:r>
          </a:p>
        </p:txBody>
      </p:sp>
      <p:sp>
        <p:nvSpPr>
          <p:cNvPr id="46" name="Скругленный прямоугольник 45">
            <a:extLst>
              <a:ext uri="{FF2B5EF4-FFF2-40B4-BE49-F238E27FC236}">
                <a16:creationId xmlns="" xmlns:a16="http://schemas.microsoft.com/office/drawing/2014/main" id="{AE91EFE9-B67B-0E7F-6272-816E1137AE9A}"/>
              </a:ext>
            </a:extLst>
          </p:cNvPr>
          <p:cNvSpPr/>
          <p:nvPr/>
        </p:nvSpPr>
        <p:spPr>
          <a:xfrm>
            <a:off x="5286115" y="4824775"/>
            <a:ext cx="4497839" cy="1483045"/>
          </a:xfrm>
          <a:prstGeom prst="roundRect">
            <a:avLst>
              <a:gd name="adj" fmla="val 13664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7" name="Скругленный прямоугольник 46">
            <a:extLst>
              <a:ext uri="{FF2B5EF4-FFF2-40B4-BE49-F238E27FC236}">
                <a16:creationId xmlns="" xmlns:a16="http://schemas.microsoft.com/office/drawing/2014/main" id="{38997C38-2D25-2F3C-467D-A9A159CF5BA9}"/>
              </a:ext>
            </a:extLst>
          </p:cNvPr>
          <p:cNvSpPr/>
          <p:nvPr/>
        </p:nvSpPr>
        <p:spPr>
          <a:xfrm>
            <a:off x="5286115" y="3931822"/>
            <a:ext cx="4497839" cy="775596"/>
          </a:xfrm>
          <a:prstGeom prst="roundRect">
            <a:avLst>
              <a:gd name="adj" fmla="val 25208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ЗЕМЛИ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="" xmlns:a16="http://schemas.microsoft.com/office/drawing/2014/main" id="{D1C4A423-2228-521E-E06B-9B389FC0E335}"/>
              </a:ext>
            </a:extLst>
          </p:cNvPr>
          <p:cNvSpPr txBox="1"/>
          <p:nvPr/>
        </p:nvSpPr>
        <p:spPr>
          <a:xfrm>
            <a:off x="836421" y="2424918"/>
            <a:ext cx="3474940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умеренно-континентальный 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="" xmlns:a16="http://schemas.microsoft.com/office/drawing/2014/main" id="{F20282E4-2CCC-CE9A-16F7-CC2F77DF86AD}"/>
              </a:ext>
            </a:extLst>
          </p:cNvPr>
          <p:cNvSpPr txBox="1"/>
          <p:nvPr/>
        </p:nvSpPr>
        <p:spPr>
          <a:xfrm>
            <a:off x="1184116" y="2758783"/>
            <a:ext cx="1886888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средняя температура:</a:t>
            </a:r>
          </a:p>
          <a:p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январе </a:t>
            </a:r>
            <a:r>
              <a:rPr lang="ru-RU" sz="9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-10℃</a:t>
            </a:r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в июле + </a:t>
            </a:r>
            <a:r>
              <a:rPr lang="ru-RU" sz="9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25℃</a:t>
            </a:r>
            <a:endParaRPr lang="ru-RU" sz="9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="" xmlns:a16="http://schemas.microsoft.com/office/drawing/2014/main" id="{A94ACB4A-9A05-F909-1488-4F131CC71B1A}"/>
              </a:ext>
            </a:extLst>
          </p:cNvPr>
          <p:cNvSpPr txBox="1"/>
          <p:nvPr/>
        </p:nvSpPr>
        <p:spPr>
          <a:xfrm>
            <a:off x="1201369" y="3214845"/>
            <a:ext cx="1632577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среднем по году</a:t>
            </a:r>
          </a:p>
          <a:p>
            <a:r>
              <a:rPr lang="ru-RU" sz="9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</a:t>
            </a:r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дней в месяц идёт дождь</a:t>
            </a:r>
          </a:p>
        </p:txBody>
      </p:sp>
      <p:pic>
        <p:nvPicPr>
          <p:cNvPr id="80" name="Рисунок 79" descr="Термометр со сплошной заливкой">
            <a:extLst>
              <a:ext uri="{FF2B5EF4-FFF2-40B4-BE49-F238E27FC236}">
                <a16:creationId xmlns="" xmlns:a16="http://schemas.microsoft.com/office/drawing/2014/main" id="{03905552-1267-3947-ED33-DA92CDF30FE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=""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770576" y="2748060"/>
            <a:ext cx="360000" cy="360000"/>
          </a:xfrm>
          <a:prstGeom prst="rect">
            <a:avLst/>
          </a:prstGeom>
        </p:spPr>
      </p:pic>
      <p:pic>
        <p:nvPicPr>
          <p:cNvPr id="84" name="Рисунок 83" descr="Дождь со сплошной заливкой">
            <a:extLst>
              <a:ext uri="{FF2B5EF4-FFF2-40B4-BE49-F238E27FC236}">
                <a16:creationId xmlns="" xmlns:a16="http://schemas.microsoft.com/office/drawing/2014/main" id="{870DB04A-3422-E267-D9B9-AF7EB3B4945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=""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770576" y="3218061"/>
            <a:ext cx="360000" cy="360000"/>
          </a:xfrm>
          <a:prstGeom prst="rect">
            <a:avLst/>
          </a:prstGeom>
        </p:spPr>
      </p:pic>
      <p:sp>
        <p:nvSpPr>
          <p:cNvPr id="86" name="TextBox 85">
            <a:extLst>
              <a:ext uri="{FF2B5EF4-FFF2-40B4-BE49-F238E27FC236}">
                <a16:creationId xmlns="" xmlns:a16="http://schemas.microsoft.com/office/drawing/2014/main" id="{C30F9616-4CA9-8FB9-426A-440D5B09B098}"/>
              </a:ext>
            </a:extLst>
          </p:cNvPr>
          <p:cNvSpPr txBox="1"/>
          <p:nvPr/>
        </p:nvSpPr>
        <p:spPr>
          <a:xfrm>
            <a:off x="822443" y="4979979"/>
            <a:ext cx="3611992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Площадь, занятая лесами, составляет 13732,75 га. </a:t>
            </a:r>
            <a:endParaRPr lang="ru-RU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="" xmlns:a16="http://schemas.microsoft.com/office/drawing/2014/main" id="{E1B2EC90-8DAE-0957-5D26-BE6AB5E7E7C7}"/>
              </a:ext>
            </a:extLst>
          </p:cNvPr>
          <p:cNvSpPr txBox="1"/>
          <p:nvPr/>
        </p:nvSpPr>
        <p:spPr>
          <a:xfrm>
            <a:off x="1187392" y="5339692"/>
            <a:ext cx="1298113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хвойные породы</a:t>
            </a:r>
          </a:p>
          <a:p>
            <a:endParaRPr lang="ru-RU" sz="9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8" name="TextBox 87">
            <a:extLst>
              <a:ext uri="{FF2B5EF4-FFF2-40B4-BE49-F238E27FC236}">
                <a16:creationId xmlns="" xmlns:a16="http://schemas.microsoft.com/office/drawing/2014/main" id="{A782E053-2F93-9792-F207-53B43CF12C51}"/>
              </a:ext>
            </a:extLst>
          </p:cNvPr>
          <p:cNvSpPr txBox="1"/>
          <p:nvPr/>
        </p:nvSpPr>
        <p:spPr>
          <a:xfrm>
            <a:off x="1187392" y="5816180"/>
            <a:ext cx="1298113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спелые породы</a:t>
            </a:r>
          </a:p>
          <a:p>
            <a:endParaRPr lang="ru-RU" sz="9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9" name="TextBox 98">
            <a:extLst>
              <a:ext uri="{FF2B5EF4-FFF2-40B4-BE49-F238E27FC236}">
                <a16:creationId xmlns="" xmlns:a16="http://schemas.microsoft.com/office/drawing/2014/main" id="{9BFF0E25-DFAE-46E7-0CAB-F8151F107F4C}"/>
              </a:ext>
            </a:extLst>
          </p:cNvPr>
          <p:cNvSpPr txBox="1"/>
          <p:nvPr/>
        </p:nvSpPr>
        <p:spPr>
          <a:xfrm>
            <a:off x="3320999" y="5339692"/>
            <a:ext cx="1531992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почвы</a:t>
            </a:r>
            <a:endParaRPr lang="en-US" sz="9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" name="TextBox 101">
            <a:extLst>
              <a:ext uri="{FF2B5EF4-FFF2-40B4-BE49-F238E27FC236}">
                <a16:creationId xmlns="" xmlns:a16="http://schemas.microsoft.com/office/drawing/2014/main" id="{3DE3B28B-9C2A-C4FD-BC1D-17B55EA166BC}"/>
              </a:ext>
            </a:extLst>
          </p:cNvPr>
          <p:cNvSpPr txBox="1"/>
          <p:nvPr/>
        </p:nvSpPr>
        <p:spPr>
          <a:xfrm>
            <a:off x="3320999" y="5443269"/>
            <a:ext cx="1775903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1450" indent="-171450">
              <a:lnSpc>
                <a:spcPts val="620"/>
              </a:lnSpc>
              <a:buFont typeface="Arial" panose="020B0604020202020204" pitchFamily="34" charset="0"/>
              <a:buChar char="•"/>
            </a:pPr>
            <a:endParaRPr lang="ru-RU" sz="900" b="1" spc="-30" dirty="0" smtClean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lnSpc>
                <a:spcPts val="620"/>
              </a:lnSpc>
              <a:buFont typeface="Arial" panose="020B0604020202020204" pitchFamily="34" charset="0"/>
              <a:buChar char="•"/>
            </a:pPr>
            <a:r>
              <a:rPr lang="ru-RU" sz="900" b="1" spc="-3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преобладают </a:t>
            </a:r>
            <a:r>
              <a:rPr lang="ru-RU" sz="900" b="1" spc="-30" dirty="0" err="1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выщелочные</a:t>
            </a:r>
            <a:r>
              <a:rPr lang="ru-RU" sz="900" b="1" spc="-3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черноземы                        </a:t>
            </a:r>
            <a:r>
              <a:rPr lang="ru-RU" sz="900" b="1" spc="-3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подходят для лесопосадки и выращивания </a:t>
            </a:r>
            <a:r>
              <a:rPr lang="ru-RU" sz="900" b="1" spc="-3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зерновых культур, сахарной свеклы, картофеля</a:t>
            </a:r>
            <a:endParaRPr lang="ru-RU" sz="900" b="1" spc="-3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lnSpc>
                <a:spcPts val="620"/>
              </a:lnSpc>
            </a:pPr>
            <a:endParaRPr lang="ru-RU" sz="600" spc="-3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8" name="TextBox 107">
            <a:extLst>
              <a:ext uri="{FF2B5EF4-FFF2-40B4-BE49-F238E27FC236}">
                <a16:creationId xmlns="" xmlns:a16="http://schemas.microsoft.com/office/drawing/2014/main" id="{9ED43C5D-0262-F43E-BACE-84B5F5D53598}"/>
              </a:ext>
            </a:extLst>
          </p:cNvPr>
          <p:cNvSpPr txBox="1"/>
          <p:nvPr/>
        </p:nvSpPr>
        <p:spPr>
          <a:xfrm>
            <a:off x="6064371" y="2758782"/>
            <a:ext cx="2691440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запасы </a:t>
            </a:r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строительных песков</a:t>
            </a:r>
            <a:endParaRPr lang="ru-RU" sz="9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6" name="TextBox 115">
            <a:extLst>
              <a:ext uri="{FF2B5EF4-FFF2-40B4-BE49-F238E27FC236}">
                <a16:creationId xmlns="" xmlns:a16="http://schemas.microsoft.com/office/drawing/2014/main" id="{3B81FAEA-1548-B5F4-06CC-079A55CF6E19}"/>
              </a:ext>
            </a:extLst>
          </p:cNvPr>
          <p:cNvSpPr txBox="1"/>
          <p:nvPr/>
        </p:nvSpPr>
        <p:spPr>
          <a:xfrm>
            <a:off x="5481544" y="4979979"/>
            <a:ext cx="3611992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общая площадь 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110,143 </a:t>
            </a:r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тыс. га </a:t>
            </a:r>
          </a:p>
        </p:txBody>
      </p:sp>
      <p:sp>
        <p:nvSpPr>
          <p:cNvPr id="117" name="TextBox 116">
            <a:extLst>
              <a:ext uri="{FF2B5EF4-FFF2-40B4-BE49-F238E27FC236}">
                <a16:creationId xmlns="" xmlns:a16="http://schemas.microsoft.com/office/drawing/2014/main" id="{394B33CE-DA6F-7903-8552-2F4E10758830}"/>
              </a:ext>
            </a:extLst>
          </p:cNvPr>
          <p:cNvSpPr txBox="1"/>
          <p:nvPr/>
        </p:nvSpPr>
        <p:spPr>
          <a:xfrm>
            <a:off x="5846493" y="5339692"/>
            <a:ext cx="1531651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земли с/х назначения</a:t>
            </a:r>
          </a:p>
          <a:p>
            <a:r>
              <a:rPr lang="ru-RU" sz="9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91,705 тыс</a:t>
            </a:r>
            <a:r>
              <a:rPr lang="ru-RU" sz="9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га</a:t>
            </a:r>
          </a:p>
        </p:txBody>
      </p:sp>
      <p:sp>
        <p:nvSpPr>
          <p:cNvPr id="121" name="TextBox 120">
            <a:extLst>
              <a:ext uri="{FF2B5EF4-FFF2-40B4-BE49-F238E27FC236}">
                <a16:creationId xmlns="" xmlns:a16="http://schemas.microsoft.com/office/drawing/2014/main" id="{22D72C5B-E6A0-1041-A71A-27D5324B5B6E}"/>
              </a:ext>
            </a:extLst>
          </p:cNvPr>
          <p:cNvSpPr txBox="1"/>
          <p:nvPr/>
        </p:nvSpPr>
        <p:spPr>
          <a:xfrm>
            <a:off x="6081624" y="2976112"/>
            <a:ext cx="2147976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1450" indent="-171450">
              <a:lnSpc>
                <a:spcPts val="620"/>
              </a:lnSpc>
              <a:buFont typeface="Arial" panose="020B0604020202020204" pitchFamily="34" charset="0"/>
              <a:buChar char="•"/>
            </a:pPr>
            <a:endParaRPr lang="ru-RU" sz="900" dirty="0" smtClean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lnSpc>
                <a:spcPts val="620"/>
              </a:lnSpc>
              <a:buFont typeface="Arial" panose="020B0604020202020204" pitchFamily="34" charset="0"/>
              <a:buChar char="•"/>
            </a:pPr>
            <a:r>
              <a:rPr lang="ru-RU" sz="9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пески </a:t>
            </a:r>
            <a:r>
              <a:rPr lang="ru-RU" sz="9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используются в строительстве</a:t>
            </a:r>
            <a:endParaRPr lang="en-US" sz="9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3" name="Скругленный прямоугольник 152">
            <a:extLst>
              <a:ext uri="{FF2B5EF4-FFF2-40B4-BE49-F238E27FC236}">
                <a16:creationId xmlns="" xmlns:a16="http://schemas.microsoft.com/office/drawing/2014/main" id="{CF61200C-1B4F-94A8-B2A9-63CB92B95149}"/>
              </a:ext>
            </a:extLst>
          </p:cNvPr>
          <p:cNvSpPr/>
          <p:nvPr/>
        </p:nvSpPr>
        <p:spPr>
          <a:xfrm>
            <a:off x="5228760" y="2222864"/>
            <a:ext cx="4497839" cy="1483045"/>
          </a:xfrm>
          <a:prstGeom prst="roundRect">
            <a:avLst>
              <a:gd name="adj" fmla="val 13664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E3617829-9ABE-B8DA-2750-51342286CCBC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</a:t>
            </a:r>
            <a:r>
              <a:rPr lang="x-none" sz="800">
                <a:latin typeface="Arial" panose="020B0604020202020204" pitchFamily="34" charset="0"/>
                <a:cs typeface="Arial" panose="020B0604020202020204" pitchFamily="34" charset="0"/>
              </a:rPr>
              <a:t>ПРОФИЛЬ 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 МАЛОСЕРДОБИНСКОГО РАЙОНА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6202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Скругленный прямоугольник 249">
            <a:extLst>
              <a:ext uri="{FF2B5EF4-FFF2-40B4-BE49-F238E27FC236}">
                <a16:creationId xmlns="" xmlns:a16="http://schemas.microsoft.com/office/drawing/2014/main" id="{C88591C5-A285-4ADE-F36B-04A9A72B35EF}"/>
              </a:ext>
            </a:extLst>
          </p:cNvPr>
          <p:cNvSpPr/>
          <p:nvPr/>
        </p:nvSpPr>
        <p:spPr>
          <a:xfrm>
            <a:off x="7598612" y="1376762"/>
            <a:ext cx="2195999" cy="775596"/>
          </a:xfrm>
          <a:prstGeom prst="roundRect">
            <a:avLst>
              <a:gd name="adj" fmla="val 29072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9600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КУЛЬТУРА И ИСКУССТВО</a:t>
            </a:r>
            <a:endParaRPr lang="x-none" dirty="0"/>
          </a:p>
        </p:txBody>
      </p:sp>
      <p:sp>
        <p:nvSpPr>
          <p:cNvPr id="254" name="TextBox 253">
            <a:extLst>
              <a:ext uri="{FF2B5EF4-FFF2-40B4-BE49-F238E27FC236}">
                <a16:creationId xmlns="" xmlns:a16="http://schemas.microsoft.com/office/drawing/2014/main" id="{6007C2EF-68BA-8F8F-ACC3-1F355859E295}"/>
              </a:ext>
            </a:extLst>
          </p:cNvPr>
          <p:cNvSpPr txBox="1"/>
          <p:nvPr/>
        </p:nvSpPr>
        <p:spPr>
          <a:xfrm>
            <a:off x="7755147" y="2534191"/>
            <a:ext cx="2047336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b="1" spc="-2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клубное учреждение, имеющее </a:t>
            </a:r>
            <a:r>
              <a:rPr lang="ru-RU" sz="16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spc="-2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ru-RU" sz="1100" b="1" spc="-2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филиала</a:t>
            </a:r>
            <a:endParaRPr lang="ru-RU" sz="1100" b="1" spc="-2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5" name="TextBox 264">
            <a:extLst>
              <a:ext uri="{FF2B5EF4-FFF2-40B4-BE49-F238E27FC236}">
                <a16:creationId xmlns="" xmlns:a16="http://schemas.microsoft.com/office/drawing/2014/main" id="{5C27278C-6818-C17F-D51C-27DC77A4DF73}"/>
              </a:ext>
            </a:extLst>
          </p:cNvPr>
          <p:cNvSpPr txBox="1"/>
          <p:nvPr/>
        </p:nvSpPr>
        <p:spPr>
          <a:xfrm>
            <a:off x="7759853" y="3660135"/>
            <a:ext cx="1211619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b="1" spc="-2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музей</a:t>
            </a:r>
            <a:endParaRPr lang="ru-RU" sz="1100" b="1" spc="-2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0" name="TextBox 269">
            <a:extLst>
              <a:ext uri="{FF2B5EF4-FFF2-40B4-BE49-F238E27FC236}">
                <a16:creationId xmlns="" xmlns:a16="http://schemas.microsoft.com/office/drawing/2014/main" id="{FD6CFA95-6D40-CD7C-1A91-86822FB92694}"/>
              </a:ext>
            </a:extLst>
          </p:cNvPr>
          <p:cNvSpPr txBox="1"/>
          <p:nvPr/>
        </p:nvSpPr>
        <p:spPr>
          <a:xfrm>
            <a:off x="7746734" y="3057530"/>
            <a:ext cx="1888972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b="1" spc="-2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библиотека, имеющая  </a:t>
            </a:r>
            <a:r>
              <a:rPr lang="ru-RU" sz="1600" b="1" spc="-2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ru-RU" sz="1100" b="1" spc="-2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филиалов</a:t>
            </a:r>
            <a:endParaRPr lang="ru-RU" sz="1100" b="1" spc="-2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912D699B-3924-518D-6259-49B5096496FC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СОЦИАЛЬНАЯ ИНФРАСТРУКТУРА</a:t>
            </a: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=""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627017" y="163628"/>
            <a:ext cx="1811383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социальная инфраструктура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="" xmlns:a16="http://schemas.microsoft.com/office/drawing/2014/main" id="{B54F722C-2069-3D02-CFC9-7B8A4D82B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8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Скругленный прямоугольник 6">
            <a:extLst>
              <a:ext uri="{FF2B5EF4-FFF2-40B4-BE49-F238E27FC236}">
                <a16:creationId xmlns="" xmlns:a16="http://schemas.microsoft.com/office/drawing/2014/main" id="{BFEBFB40-7B6B-80BC-E2A0-D704509DB297}"/>
              </a:ext>
            </a:extLst>
          </p:cNvPr>
          <p:cNvSpPr/>
          <p:nvPr/>
        </p:nvSpPr>
        <p:spPr>
          <a:xfrm>
            <a:off x="627016" y="2269714"/>
            <a:ext cx="2196000" cy="4038109"/>
          </a:xfrm>
          <a:prstGeom prst="roundRect">
            <a:avLst>
              <a:gd name="adj" fmla="val 1068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9" name="Скругленный прямоугольник 8">
            <a:extLst>
              <a:ext uri="{FF2B5EF4-FFF2-40B4-BE49-F238E27FC236}">
                <a16:creationId xmlns="" xmlns:a16="http://schemas.microsoft.com/office/drawing/2014/main" id="{D65F193D-8DB6-299A-5C0F-01B3FC0F7ECB}"/>
              </a:ext>
            </a:extLst>
          </p:cNvPr>
          <p:cNvSpPr/>
          <p:nvPr/>
        </p:nvSpPr>
        <p:spPr>
          <a:xfrm>
            <a:off x="627016" y="1376762"/>
            <a:ext cx="2195999" cy="775596"/>
          </a:xfrm>
          <a:prstGeom prst="roundRect">
            <a:avLst>
              <a:gd name="adj" fmla="val 29072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9600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ОБРАЗОВАНИЕ</a:t>
            </a:r>
          </a:p>
        </p:txBody>
      </p:sp>
      <p:pic>
        <p:nvPicPr>
          <p:cNvPr id="38" name="Рисунок 37" descr="Квадратная академическая шапочка со сплошной заливкой">
            <a:extLst>
              <a:ext uri="{FF2B5EF4-FFF2-40B4-BE49-F238E27FC236}">
                <a16:creationId xmlns="" xmlns:a16="http://schemas.microsoft.com/office/drawing/2014/main" id="{FFA05D91-7D65-3FD5-3A8C-B8DBE3F1C4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545015" y="1462881"/>
            <a:ext cx="360000" cy="360000"/>
          </a:xfrm>
          <a:prstGeom prst="rect">
            <a:avLst/>
          </a:prstGeom>
        </p:spPr>
      </p:pic>
      <p:cxnSp>
        <p:nvCxnSpPr>
          <p:cNvPr id="53" name="Прямая соединительная линия 52">
            <a:extLst>
              <a:ext uri="{FF2B5EF4-FFF2-40B4-BE49-F238E27FC236}">
                <a16:creationId xmlns="" xmlns:a16="http://schemas.microsoft.com/office/drawing/2014/main" id="{BDF2D16B-1BE3-EA25-8DF1-54012BAE852A}"/>
              </a:ext>
            </a:extLst>
          </p:cNvPr>
          <p:cNvCxnSpPr>
            <a:cxnSpLocks/>
          </p:cNvCxnSpPr>
          <p:nvPr/>
        </p:nvCxnSpPr>
        <p:spPr>
          <a:xfrm>
            <a:off x="1720735" y="2439744"/>
            <a:ext cx="0" cy="3698048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2FED3015-490E-945C-F94C-90A898212B48}"/>
              </a:ext>
            </a:extLst>
          </p:cNvPr>
          <p:cNvSpPr txBox="1"/>
          <p:nvPr/>
        </p:nvSpPr>
        <p:spPr>
          <a:xfrm>
            <a:off x="826896" y="2528250"/>
            <a:ext cx="893839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b="1" spc="-2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учреждение</a:t>
            </a:r>
          </a:p>
          <a:p>
            <a:pPr>
              <a:lnSpc>
                <a:spcPts val="1220"/>
              </a:lnSpc>
            </a:pPr>
            <a:endParaRPr lang="ru-RU" sz="1100" b="1" spc="-2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65F6319A-7A33-F378-AD5B-7BCE76E1CF7E}"/>
              </a:ext>
            </a:extLst>
          </p:cNvPr>
          <p:cNvSpPr txBox="1"/>
          <p:nvPr/>
        </p:nvSpPr>
        <p:spPr>
          <a:xfrm>
            <a:off x="817371" y="3016556"/>
            <a:ext cx="733991" cy="2564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980"/>
              </a:lnSpc>
            </a:pPr>
            <a:r>
              <a:rPr lang="ru-RU" sz="9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дошкольного образования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="" xmlns:a16="http://schemas.microsoft.com/office/drawing/2014/main" id="{FB77D628-B652-7E49-A387-AC3F97ACBE6E}"/>
              </a:ext>
            </a:extLst>
          </p:cNvPr>
          <p:cNvSpPr txBox="1"/>
          <p:nvPr/>
        </p:nvSpPr>
        <p:spPr>
          <a:xfrm>
            <a:off x="1828506" y="2526106"/>
            <a:ext cx="89383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 smtClean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124</a:t>
            </a:r>
            <a:r>
              <a:rPr lang="ru-RU" sz="1100" b="1" dirty="0" smtClean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b="1" spc="-20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учащихся</a:t>
            </a:r>
          </a:p>
        </p:txBody>
      </p:sp>
      <p:sp>
        <p:nvSpPr>
          <p:cNvPr id="166" name="TextBox 165">
            <a:extLst>
              <a:ext uri="{FF2B5EF4-FFF2-40B4-BE49-F238E27FC236}">
                <a16:creationId xmlns="" xmlns:a16="http://schemas.microsoft.com/office/drawing/2014/main" id="{7C3018D4-B80B-2244-D89D-F98700861577}"/>
              </a:ext>
            </a:extLst>
          </p:cNvPr>
          <p:cNvSpPr txBox="1"/>
          <p:nvPr/>
        </p:nvSpPr>
        <p:spPr>
          <a:xfrm>
            <a:off x="826896" y="4461314"/>
            <a:ext cx="893839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</a:t>
            </a:r>
            <a:r>
              <a:rPr lang="ru-RU" sz="1100" b="1" spc="-2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учреждений</a:t>
            </a:r>
          </a:p>
          <a:p>
            <a:pPr>
              <a:lnSpc>
                <a:spcPts val="1220"/>
              </a:lnSpc>
            </a:pPr>
            <a:r>
              <a:rPr lang="ru-RU" sz="1100" b="1" spc="-2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3 филиала</a:t>
            </a:r>
            <a:endParaRPr lang="ru-RU" sz="1100" b="1" spc="-2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7" name="TextBox 166">
            <a:extLst>
              <a:ext uri="{FF2B5EF4-FFF2-40B4-BE49-F238E27FC236}">
                <a16:creationId xmlns="" xmlns:a16="http://schemas.microsoft.com/office/drawing/2014/main" id="{B77467BC-9E22-FA87-0DA9-CDD84E703B74}"/>
              </a:ext>
            </a:extLst>
          </p:cNvPr>
          <p:cNvSpPr txBox="1"/>
          <p:nvPr/>
        </p:nvSpPr>
        <p:spPr>
          <a:xfrm>
            <a:off x="826896" y="5092495"/>
            <a:ext cx="733991" cy="2564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980"/>
              </a:lnSpc>
            </a:pPr>
            <a:r>
              <a:rPr lang="ru-RU" sz="9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школьного образования</a:t>
            </a:r>
          </a:p>
        </p:txBody>
      </p:sp>
      <p:sp>
        <p:nvSpPr>
          <p:cNvPr id="170" name="TextBox 169">
            <a:extLst>
              <a:ext uri="{FF2B5EF4-FFF2-40B4-BE49-F238E27FC236}">
                <a16:creationId xmlns="" xmlns:a16="http://schemas.microsoft.com/office/drawing/2014/main" id="{FF68BA2A-B11B-A3F3-C41C-C13ACA8D4225}"/>
              </a:ext>
            </a:extLst>
          </p:cNvPr>
          <p:cNvSpPr txBox="1"/>
          <p:nvPr/>
        </p:nvSpPr>
        <p:spPr>
          <a:xfrm>
            <a:off x="1818981" y="4425352"/>
            <a:ext cx="89383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 smtClean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490</a:t>
            </a:r>
          </a:p>
          <a:p>
            <a:pPr>
              <a:lnSpc>
                <a:spcPts val="1220"/>
              </a:lnSpc>
            </a:pPr>
            <a:r>
              <a:rPr lang="ru-RU" sz="1100" b="1" spc="-20" dirty="0" smtClean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учащихся</a:t>
            </a:r>
            <a:endParaRPr lang="ru-RU" sz="1100" b="1" spc="-20" dirty="0">
              <a:solidFill>
                <a:srgbClr val="A6A6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3" name="TextBox 172">
            <a:extLst>
              <a:ext uri="{FF2B5EF4-FFF2-40B4-BE49-F238E27FC236}">
                <a16:creationId xmlns="" xmlns:a16="http://schemas.microsoft.com/office/drawing/2014/main" id="{EC0830FF-A822-D57F-D63D-53A3866C0864}"/>
              </a:ext>
            </a:extLst>
          </p:cNvPr>
          <p:cNvSpPr txBox="1"/>
          <p:nvPr/>
        </p:nvSpPr>
        <p:spPr>
          <a:xfrm>
            <a:off x="836421" y="3570982"/>
            <a:ext cx="89383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b="1" spc="-2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учреждения</a:t>
            </a:r>
            <a:endParaRPr lang="ru-RU" sz="1100" b="1" spc="-2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4" name="TextBox 173">
            <a:extLst>
              <a:ext uri="{FF2B5EF4-FFF2-40B4-BE49-F238E27FC236}">
                <a16:creationId xmlns="" xmlns:a16="http://schemas.microsoft.com/office/drawing/2014/main" id="{3D8AC28B-1761-234B-F3DD-AC6E74CECC4C}"/>
              </a:ext>
            </a:extLst>
          </p:cNvPr>
          <p:cNvSpPr txBox="1"/>
          <p:nvPr/>
        </p:nvSpPr>
        <p:spPr>
          <a:xfrm>
            <a:off x="807846" y="3906888"/>
            <a:ext cx="957761" cy="2564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980"/>
              </a:lnSpc>
            </a:pPr>
            <a:r>
              <a:rPr lang="ru-RU" sz="9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доп.</a:t>
            </a:r>
          </a:p>
          <a:p>
            <a:pPr>
              <a:lnSpc>
                <a:spcPts val="980"/>
              </a:lnSpc>
            </a:pPr>
            <a:r>
              <a:rPr lang="ru-RU" sz="9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образования</a:t>
            </a:r>
          </a:p>
        </p:txBody>
      </p:sp>
      <p:sp>
        <p:nvSpPr>
          <p:cNvPr id="177" name="TextBox 176">
            <a:extLst>
              <a:ext uri="{FF2B5EF4-FFF2-40B4-BE49-F238E27FC236}">
                <a16:creationId xmlns="" xmlns:a16="http://schemas.microsoft.com/office/drawing/2014/main" id="{58D00896-22B3-FE36-7949-817B0AFC70FE}"/>
              </a:ext>
            </a:extLst>
          </p:cNvPr>
          <p:cNvSpPr txBox="1"/>
          <p:nvPr/>
        </p:nvSpPr>
        <p:spPr>
          <a:xfrm>
            <a:off x="1809456" y="3588589"/>
            <a:ext cx="89383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 smtClean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290</a:t>
            </a:r>
          </a:p>
          <a:p>
            <a:pPr>
              <a:lnSpc>
                <a:spcPts val="1220"/>
              </a:lnSpc>
            </a:pPr>
            <a:r>
              <a:rPr lang="ru-RU" sz="1100" b="1" spc="-20" dirty="0" smtClean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учащихся</a:t>
            </a:r>
            <a:endParaRPr lang="ru-RU" sz="1100" b="1" spc="-20" dirty="0">
              <a:solidFill>
                <a:srgbClr val="A6A6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9" name="Скругленный прямоугольник 178">
            <a:extLst>
              <a:ext uri="{FF2B5EF4-FFF2-40B4-BE49-F238E27FC236}">
                <a16:creationId xmlns="" xmlns:a16="http://schemas.microsoft.com/office/drawing/2014/main" id="{015033BA-BEB5-3488-3407-C2E590FFA5D9}"/>
              </a:ext>
            </a:extLst>
          </p:cNvPr>
          <p:cNvSpPr/>
          <p:nvPr/>
        </p:nvSpPr>
        <p:spPr>
          <a:xfrm>
            <a:off x="2954593" y="2269714"/>
            <a:ext cx="2196000" cy="3169725"/>
          </a:xfrm>
          <a:prstGeom prst="roundRect">
            <a:avLst>
              <a:gd name="adj" fmla="val 1068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80" name="Скругленный прямоугольник 179">
            <a:extLst>
              <a:ext uri="{FF2B5EF4-FFF2-40B4-BE49-F238E27FC236}">
                <a16:creationId xmlns="" xmlns:a16="http://schemas.microsoft.com/office/drawing/2014/main" id="{F630E29E-4C57-8581-5AD9-D1B81A96CB3A}"/>
              </a:ext>
            </a:extLst>
          </p:cNvPr>
          <p:cNvSpPr/>
          <p:nvPr/>
        </p:nvSpPr>
        <p:spPr>
          <a:xfrm>
            <a:off x="2954593" y="1376762"/>
            <a:ext cx="2195999" cy="775596"/>
          </a:xfrm>
          <a:prstGeom prst="roundRect">
            <a:avLst>
              <a:gd name="adj" fmla="val 29072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9600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ЗДРАВОХРАНЕНИЕ</a:t>
            </a:r>
          </a:p>
        </p:txBody>
      </p:sp>
      <p:sp>
        <p:nvSpPr>
          <p:cNvPr id="185" name="TextBox 184">
            <a:extLst>
              <a:ext uri="{FF2B5EF4-FFF2-40B4-BE49-F238E27FC236}">
                <a16:creationId xmlns="" xmlns:a16="http://schemas.microsoft.com/office/drawing/2014/main" id="{61D43FCF-407D-2AD7-EC25-AC6EB4BF6BF0}"/>
              </a:ext>
            </a:extLst>
          </p:cNvPr>
          <p:cNvSpPr txBox="1"/>
          <p:nvPr/>
        </p:nvSpPr>
        <p:spPr>
          <a:xfrm>
            <a:off x="3154473" y="2528250"/>
            <a:ext cx="1996119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220"/>
              </a:lnSpc>
            </a:pP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стационарных </a:t>
            </a:r>
          </a:p>
          <a:p>
            <a:pPr>
              <a:lnSpc>
                <a:spcPts val="1220"/>
              </a:lnSpc>
            </a:pP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коек</a:t>
            </a:r>
          </a:p>
        </p:txBody>
      </p:sp>
      <p:pic>
        <p:nvPicPr>
          <p:cNvPr id="210" name="Рисунок 209" descr="Больница со сплошной заливкой">
            <a:extLst>
              <a:ext uri="{FF2B5EF4-FFF2-40B4-BE49-F238E27FC236}">
                <a16:creationId xmlns="" xmlns:a16="http://schemas.microsoft.com/office/drawing/2014/main" id="{D598D17E-8B89-4579-B8F4-45F84F356C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872592" y="1462093"/>
            <a:ext cx="360000" cy="360000"/>
          </a:xfrm>
          <a:prstGeom prst="rect">
            <a:avLst/>
          </a:prstGeom>
        </p:spPr>
      </p:pic>
      <p:sp>
        <p:nvSpPr>
          <p:cNvPr id="211" name="TextBox 210">
            <a:extLst>
              <a:ext uri="{FF2B5EF4-FFF2-40B4-BE49-F238E27FC236}">
                <a16:creationId xmlns="" xmlns:a16="http://schemas.microsoft.com/office/drawing/2014/main" id="{5151CFA0-40D0-3C38-D789-043E220BC223}"/>
              </a:ext>
            </a:extLst>
          </p:cNvPr>
          <p:cNvSpPr txBox="1"/>
          <p:nvPr/>
        </p:nvSpPr>
        <p:spPr>
          <a:xfrm>
            <a:off x="3154473" y="3174338"/>
            <a:ext cx="1427051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220"/>
              </a:lnSpc>
            </a:pPr>
            <a:r>
              <a:rPr lang="ru-RU" sz="1100" b="1" spc="-2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фельдшерско-акушерских </a:t>
            </a: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пунктов</a:t>
            </a:r>
          </a:p>
        </p:txBody>
      </p:sp>
      <p:sp>
        <p:nvSpPr>
          <p:cNvPr id="213" name="TextBox 212">
            <a:extLst>
              <a:ext uri="{FF2B5EF4-FFF2-40B4-BE49-F238E27FC236}">
                <a16:creationId xmlns="" xmlns:a16="http://schemas.microsoft.com/office/drawing/2014/main" id="{CBA971FD-D4A6-8177-6CB5-D1248DEDE809}"/>
              </a:ext>
            </a:extLst>
          </p:cNvPr>
          <p:cNvSpPr txBox="1"/>
          <p:nvPr/>
        </p:nvSpPr>
        <p:spPr>
          <a:xfrm>
            <a:off x="3154474" y="4469490"/>
            <a:ext cx="1519886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фельдшерских здрав пунктов </a:t>
            </a:r>
            <a:endParaRPr lang="ru-RU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6" name="TextBox 215">
            <a:extLst>
              <a:ext uri="{FF2B5EF4-FFF2-40B4-BE49-F238E27FC236}">
                <a16:creationId xmlns="" xmlns:a16="http://schemas.microsoft.com/office/drawing/2014/main" id="{8BAF561A-0AFA-D244-BF22-A62DAC4ADF96}"/>
              </a:ext>
            </a:extLst>
          </p:cNvPr>
          <p:cNvSpPr txBox="1"/>
          <p:nvPr/>
        </p:nvSpPr>
        <p:spPr>
          <a:xfrm>
            <a:off x="2949025" y="5683973"/>
            <a:ext cx="2195998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ts val="1220"/>
              </a:lnSpc>
            </a:pPr>
            <a:r>
              <a:rPr lang="ru-RU" sz="9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ПОКАЗАТЕЛИ ПО </a:t>
            </a:r>
            <a:r>
              <a:rPr lang="ru-RU" sz="9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КОЛЫШЛЕЙСКОЙ РАЙОННОЙ БОЛЬНИЦЕ</a:t>
            </a:r>
            <a:endParaRPr lang="ru-RU" sz="900" b="1" spc="-2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7" name="Скругленный прямоугольник 216">
            <a:extLst>
              <a:ext uri="{FF2B5EF4-FFF2-40B4-BE49-F238E27FC236}">
                <a16:creationId xmlns="" xmlns:a16="http://schemas.microsoft.com/office/drawing/2014/main" id="{7D5BE63D-4A00-2438-647C-920819914A37}"/>
              </a:ext>
            </a:extLst>
          </p:cNvPr>
          <p:cNvSpPr/>
          <p:nvPr/>
        </p:nvSpPr>
        <p:spPr>
          <a:xfrm>
            <a:off x="2949026" y="5556795"/>
            <a:ext cx="2196000" cy="756859"/>
          </a:xfrm>
          <a:prstGeom prst="roundRect">
            <a:avLst>
              <a:gd name="adj" fmla="val 27941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18" name="Скругленный прямоугольник 217">
            <a:extLst>
              <a:ext uri="{FF2B5EF4-FFF2-40B4-BE49-F238E27FC236}">
                <a16:creationId xmlns="" xmlns:a16="http://schemas.microsoft.com/office/drawing/2014/main" id="{D58E9A76-DCC8-015D-560E-BB2F3ADEFF67}"/>
              </a:ext>
            </a:extLst>
          </p:cNvPr>
          <p:cNvSpPr/>
          <p:nvPr/>
        </p:nvSpPr>
        <p:spPr>
          <a:xfrm>
            <a:off x="3056453" y="6047792"/>
            <a:ext cx="841719" cy="180000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spc="-2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износ зданий </a:t>
            </a:r>
            <a:r>
              <a:rPr lang="ru-RU" sz="600" b="1" spc="-2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80%</a:t>
            </a:r>
            <a:endParaRPr lang="x-none" sz="600" b="1" spc="-2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0" name="Скругленный прямоугольник 219">
            <a:extLst>
              <a:ext uri="{FF2B5EF4-FFF2-40B4-BE49-F238E27FC236}">
                <a16:creationId xmlns="" xmlns:a16="http://schemas.microsoft.com/office/drawing/2014/main" id="{261E55F3-5B99-B6C9-1249-6CE06DEF761D}"/>
              </a:ext>
            </a:extLst>
          </p:cNvPr>
          <p:cNvSpPr/>
          <p:nvPr/>
        </p:nvSpPr>
        <p:spPr>
          <a:xfrm>
            <a:off x="3936022" y="6047792"/>
            <a:ext cx="1114484" cy="180000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spc="-2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износ оборудования </a:t>
            </a:r>
            <a:r>
              <a:rPr lang="ru-RU" sz="600" b="1" spc="-2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75%</a:t>
            </a:r>
            <a:endParaRPr lang="x-none" sz="600" b="1" spc="-2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1" name="Скругленный прямоугольник 220">
            <a:extLst>
              <a:ext uri="{FF2B5EF4-FFF2-40B4-BE49-F238E27FC236}">
                <a16:creationId xmlns="" xmlns:a16="http://schemas.microsoft.com/office/drawing/2014/main" id="{020D1684-D52C-C2EC-5298-DD660550B672}"/>
              </a:ext>
            </a:extLst>
          </p:cNvPr>
          <p:cNvSpPr/>
          <p:nvPr/>
        </p:nvSpPr>
        <p:spPr>
          <a:xfrm>
            <a:off x="5276603" y="2274322"/>
            <a:ext cx="2196000" cy="4038109"/>
          </a:xfrm>
          <a:prstGeom prst="roundRect">
            <a:avLst>
              <a:gd name="adj" fmla="val 1068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22" name="Скругленный прямоугольник 221">
            <a:extLst>
              <a:ext uri="{FF2B5EF4-FFF2-40B4-BE49-F238E27FC236}">
                <a16:creationId xmlns="" xmlns:a16="http://schemas.microsoft.com/office/drawing/2014/main" id="{70CF21A7-ECCA-575E-B550-FE0CE411467E}"/>
              </a:ext>
            </a:extLst>
          </p:cNvPr>
          <p:cNvSpPr/>
          <p:nvPr/>
        </p:nvSpPr>
        <p:spPr>
          <a:xfrm>
            <a:off x="5276603" y="1381370"/>
            <a:ext cx="2195999" cy="775596"/>
          </a:xfrm>
          <a:prstGeom prst="roundRect">
            <a:avLst>
              <a:gd name="adj" fmla="val 29072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96000" rtlCol="0" anchor="ctr"/>
          <a:lstStyle/>
          <a:p>
            <a:pPr algn="ctr"/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СПОРТ</a:t>
            </a:r>
            <a:endParaRPr lang="x-none" dirty="0"/>
          </a:p>
        </p:txBody>
      </p:sp>
      <p:sp>
        <p:nvSpPr>
          <p:cNvPr id="226" name="TextBox 225">
            <a:extLst>
              <a:ext uri="{FF2B5EF4-FFF2-40B4-BE49-F238E27FC236}">
                <a16:creationId xmlns="" xmlns:a16="http://schemas.microsoft.com/office/drawing/2014/main" id="{8AAF981A-A158-7FA2-DCCE-482787BE82A1}"/>
              </a:ext>
            </a:extLst>
          </p:cNvPr>
          <p:cNvSpPr txBox="1"/>
          <p:nvPr/>
        </p:nvSpPr>
        <p:spPr>
          <a:xfrm>
            <a:off x="5476483" y="2532858"/>
            <a:ext cx="89383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ts val="1220"/>
              </a:lnSpc>
            </a:pP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ФОК</a:t>
            </a:r>
          </a:p>
        </p:txBody>
      </p:sp>
      <p:pic>
        <p:nvPicPr>
          <p:cNvPr id="274" name="Рисунок 273" descr="Футбольный мяч со сплошной заливкой">
            <a:extLst>
              <a:ext uri="{FF2B5EF4-FFF2-40B4-BE49-F238E27FC236}">
                <a16:creationId xmlns="" xmlns:a16="http://schemas.microsoft.com/office/drawing/2014/main" id="{4F199496-B661-D254-DD27-BB53D9A49ED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190322" y="1462881"/>
            <a:ext cx="360000" cy="360000"/>
          </a:xfrm>
          <a:prstGeom prst="rect">
            <a:avLst/>
          </a:prstGeom>
        </p:spPr>
      </p:pic>
      <p:pic>
        <p:nvPicPr>
          <p:cNvPr id="276" name="Рисунок 275" descr="Мольберт со сплошной заливкой">
            <a:extLst>
              <a:ext uri="{FF2B5EF4-FFF2-40B4-BE49-F238E27FC236}">
                <a16:creationId xmlns="" xmlns:a16="http://schemas.microsoft.com/office/drawing/2014/main" id="{B52A2E31-72C8-3565-419D-42E3EC486FD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512331" y="1462881"/>
            <a:ext cx="360000" cy="360000"/>
          </a:xfrm>
          <a:prstGeom prst="rect">
            <a:avLst/>
          </a:prstGeom>
        </p:spPr>
      </p:pic>
      <p:sp>
        <p:nvSpPr>
          <p:cNvPr id="277" name="TextBox 276">
            <a:extLst>
              <a:ext uri="{FF2B5EF4-FFF2-40B4-BE49-F238E27FC236}">
                <a16:creationId xmlns="" xmlns:a16="http://schemas.microsoft.com/office/drawing/2014/main" id="{B38CFC4B-4571-DF22-142C-09FDD201865C}"/>
              </a:ext>
            </a:extLst>
          </p:cNvPr>
          <p:cNvSpPr txBox="1"/>
          <p:nvPr/>
        </p:nvSpPr>
        <p:spPr>
          <a:xfrm>
            <a:off x="5476482" y="3275707"/>
            <a:ext cx="89383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  <a:endParaRPr lang="ru-RU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220"/>
              </a:lnSpc>
            </a:pP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спортзалов</a:t>
            </a:r>
          </a:p>
        </p:txBody>
      </p:sp>
      <p:sp>
        <p:nvSpPr>
          <p:cNvPr id="278" name="TextBox 277">
            <a:extLst>
              <a:ext uri="{FF2B5EF4-FFF2-40B4-BE49-F238E27FC236}">
                <a16:creationId xmlns="" xmlns:a16="http://schemas.microsoft.com/office/drawing/2014/main" id="{40BFAEC2-21A1-E0CF-DC35-664D8408F090}"/>
              </a:ext>
            </a:extLst>
          </p:cNvPr>
          <p:cNvSpPr txBox="1"/>
          <p:nvPr/>
        </p:nvSpPr>
        <p:spPr>
          <a:xfrm>
            <a:off x="5476481" y="4023164"/>
            <a:ext cx="89383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220"/>
              </a:lnSpc>
            </a:pPr>
            <a:r>
              <a:rPr lang="ru-RU" sz="1100" b="1" spc="-2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бассейн</a:t>
            </a:r>
            <a:endParaRPr lang="ru-RU" sz="1100" b="1" spc="-2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9" name="TextBox 278">
            <a:extLst>
              <a:ext uri="{FF2B5EF4-FFF2-40B4-BE49-F238E27FC236}">
                <a16:creationId xmlns="" xmlns:a16="http://schemas.microsoft.com/office/drawing/2014/main" id="{E9931E13-1699-746E-1C30-75E37FBCB28F}"/>
              </a:ext>
            </a:extLst>
          </p:cNvPr>
          <p:cNvSpPr txBox="1"/>
          <p:nvPr/>
        </p:nvSpPr>
        <p:spPr>
          <a:xfrm>
            <a:off x="5447905" y="4572087"/>
            <a:ext cx="1456471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31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220"/>
              </a:lnSpc>
            </a:pP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плоских спортивных</a:t>
            </a:r>
          </a:p>
          <a:p>
            <a:pPr>
              <a:lnSpc>
                <a:spcPts val="1220"/>
              </a:lnSpc>
            </a:pP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сооружений</a:t>
            </a:r>
          </a:p>
        </p:txBody>
      </p:sp>
      <p:sp>
        <p:nvSpPr>
          <p:cNvPr id="281" name="TextBox 280">
            <a:extLst>
              <a:ext uri="{FF2B5EF4-FFF2-40B4-BE49-F238E27FC236}">
                <a16:creationId xmlns="" xmlns:a16="http://schemas.microsoft.com/office/drawing/2014/main" id="{520B3D92-6F17-A05B-FBFB-F0B0317F5D40}"/>
              </a:ext>
            </a:extLst>
          </p:cNvPr>
          <p:cNvSpPr txBox="1"/>
          <p:nvPr/>
        </p:nvSpPr>
        <p:spPr>
          <a:xfrm>
            <a:off x="627015" y="6348324"/>
            <a:ext cx="427751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600" i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ru-RU" sz="600" i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уровень балансового износа зданий</a:t>
            </a:r>
          </a:p>
          <a:p>
            <a:r>
              <a:rPr lang="en-US" sz="600" i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**</a:t>
            </a:r>
            <a:r>
              <a:rPr lang="ru-RU" sz="600" i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заполняемость учреждений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9CF7EBCB-0047-BF7A-CCD7-E1BE587BE034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</a:t>
            </a:r>
            <a:r>
              <a:rPr lang="x-none" sz="800">
                <a:latin typeface="Arial" panose="020B0604020202020204" pitchFamily="34" charset="0"/>
                <a:cs typeface="Arial" panose="020B0604020202020204" pitchFamily="34" charset="0"/>
              </a:rPr>
              <a:t>ПРОФИЛЬ 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МАЛОСЕРДОБИНСКОГО РАЙОНА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3095625" y="4867275"/>
            <a:ext cx="1590675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4756A0"/>
                </a:solidFill>
                <a:latin typeface="Arial" pitchFamily="34" charset="0"/>
                <a:cs typeface="Arial" pitchFamily="34" charset="0"/>
              </a:rPr>
              <a:t>4</a:t>
            </a:r>
            <a:r>
              <a:rPr lang="ru-RU" b="1" dirty="0" smtClean="0">
                <a:solidFill>
                  <a:srgbClr val="4756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100" b="1" dirty="0" smtClean="0">
                <a:solidFill>
                  <a:srgbClr val="4756A0"/>
                </a:solidFill>
                <a:latin typeface="Arial" pitchFamily="34" charset="0"/>
                <a:cs typeface="Arial" pitchFamily="34" charset="0"/>
              </a:rPr>
              <a:t>домовых хозяйств</a:t>
            </a:r>
            <a:endParaRPr lang="ru-RU" b="1" dirty="0">
              <a:solidFill>
                <a:srgbClr val="4756A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7707431" y="3923136"/>
            <a:ext cx="182879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rgbClr val="4756A0"/>
                </a:solidFill>
                <a:latin typeface="Arial" pitchFamily="34" charset="0"/>
                <a:cs typeface="Arial" pitchFamily="34" charset="0"/>
              </a:rPr>
              <a:t>1</a:t>
            </a:r>
            <a:r>
              <a:rPr lang="ru-RU" sz="1600" b="1" dirty="0" smtClean="0">
                <a:solidFill>
                  <a:srgbClr val="4756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100" b="1" dirty="0" smtClean="0">
                <a:solidFill>
                  <a:srgbClr val="4756A0"/>
                </a:solidFill>
                <a:latin typeface="Arial" pitchFamily="34" charset="0"/>
                <a:cs typeface="Arial" pitchFamily="34" charset="0"/>
              </a:rPr>
              <a:t>объект культурного наследия</a:t>
            </a:r>
            <a:endParaRPr lang="ru-RU" sz="1600" dirty="0" smtClean="0">
              <a:solidFill>
                <a:srgbClr val="4756A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9306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7727DE7D-0010-3BC8-3EAE-B3A5A3C874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Скругленный прямоугольник 55">
            <a:extLst>
              <a:ext uri="{FF2B5EF4-FFF2-40B4-BE49-F238E27FC236}">
                <a16:creationId xmlns="" xmlns:a16="http://schemas.microsoft.com/office/drawing/2014/main" id="{9FA1CCCC-27F8-04AE-2D67-9FEF7E4963DB}"/>
              </a:ext>
            </a:extLst>
          </p:cNvPr>
          <p:cNvSpPr/>
          <p:nvPr/>
        </p:nvSpPr>
        <p:spPr>
          <a:xfrm>
            <a:off x="6390742" y="1389125"/>
            <a:ext cx="3084853" cy="1080000"/>
          </a:xfrm>
          <a:prstGeom prst="roundRect">
            <a:avLst>
              <a:gd name="adj" fmla="val 24486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57" name="Скругленный прямоугольник 56">
            <a:extLst>
              <a:ext uri="{FF2B5EF4-FFF2-40B4-BE49-F238E27FC236}">
                <a16:creationId xmlns="" xmlns:a16="http://schemas.microsoft.com/office/drawing/2014/main" id="{37F814F7-C72C-DEBF-A8E0-D0157782DA7F}"/>
              </a:ext>
            </a:extLst>
          </p:cNvPr>
          <p:cNvSpPr/>
          <p:nvPr/>
        </p:nvSpPr>
        <p:spPr>
          <a:xfrm>
            <a:off x="6350550" y="2712272"/>
            <a:ext cx="3195384" cy="864941"/>
          </a:xfrm>
          <a:prstGeom prst="roundRect">
            <a:avLst>
              <a:gd name="adj" fmla="val 27158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58" name="Скругленный прямоугольник 57">
            <a:extLst>
              <a:ext uri="{FF2B5EF4-FFF2-40B4-BE49-F238E27FC236}">
                <a16:creationId xmlns="" xmlns:a16="http://schemas.microsoft.com/office/drawing/2014/main" id="{82B9E135-49A8-AFAE-B5ED-1983DB685625}"/>
              </a:ext>
            </a:extLst>
          </p:cNvPr>
          <p:cNvSpPr/>
          <p:nvPr/>
        </p:nvSpPr>
        <p:spPr>
          <a:xfrm>
            <a:off x="6461082" y="3955031"/>
            <a:ext cx="2924079" cy="1080000"/>
          </a:xfrm>
          <a:prstGeom prst="roundRect">
            <a:avLst>
              <a:gd name="adj" fmla="val 26267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2D7A8C65-2FFC-FA19-1043-FD5C616916B7}"/>
              </a:ext>
            </a:extLst>
          </p:cNvPr>
          <p:cNvSpPr txBox="1"/>
          <p:nvPr/>
        </p:nvSpPr>
        <p:spPr>
          <a:xfrm>
            <a:off x="566725" y="550177"/>
            <a:ext cx="7317882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24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ОЦЕНКА УСЛУГ ПО ЖИЗНЕОБЕСПЕЧЕНИЮ</a:t>
            </a:r>
            <a:endParaRPr lang="x-none" sz="24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="" xmlns:a16="http://schemas.microsoft.com/office/drawing/2014/main" id="{0E7AEE1B-6493-2AAC-9706-2C996F25F138}"/>
              </a:ext>
            </a:extLst>
          </p:cNvPr>
          <p:cNvSpPr/>
          <p:nvPr/>
        </p:nvSpPr>
        <p:spPr>
          <a:xfrm>
            <a:off x="627018" y="163628"/>
            <a:ext cx="2108434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оценка услуг по жизнеобеспечению</a:t>
            </a:r>
          </a:p>
        </p:txBody>
      </p:sp>
      <p:sp>
        <p:nvSpPr>
          <p:cNvPr id="51" name="Номер слайда 50">
            <a:extLst>
              <a:ext uri="{FF2B5EF4-FFF2-40B4-BE49-F238E27FC236}">
                <a16:creationId xmlns="" xmlns:a16="http://schemas.microsoft.com/office/drawing/2014/main" id="{96D46BCC-52CE-113E-98A7-2CFA709EE2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9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Скругленный прямоугольник 22">
            <a:extLst>
              <a:ext uri="{FF2B5EF4-FFF2-40B4-BE49-F238E27FC236}">
                <a16:creationId xmlns="" xmlns:a16="http://schemas.microsoft.com/office/drawing/2014/main" id="{75F4BDB2-1DD7-9775-89B1-819D0A2A7FFF}"/>
              </a:ext>
            </a:extLst>
          </p:cNvPr>
          <p:cNvSpPr/>
          <p:nvPr/>
        </p:nvSpPr>
        <p:spPr>
          <a:xfrm>
            <a:off x="627016" y="5217886"/>
            <a:ext cx="9176347" cy="1080000"/>
          </a:xfrm>
          <a:prstGeom prst="roundRect">
            <a:avLst>
              <a:gd name="adj" fmla="val 25377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24" name="Скругленный прямоугольник 23">
            <a:extLst>
              <a:ext uri="{FF2B5EF4-FFF2-40B4-BE49-F238E27FC236}">
                <a16:creationId xmlns="" xmlns:a16="http://schemas.microsoft.com/office/drawing/2014/main" id="{A2AD330D-FF13-7864-9E54-AAB88FE0D0E9}"/>
              </a:ext>
            </a:extLst>
          </p:cNvPr>
          <p:cNvSpPr/>
          <p:nvPr/>
        </p:nvSpPr>
        <p:spPr>
          <a:xfrm>
            <a:off x="627016" y="1429319"/>
            <a:ext cx="2980342" cy="861705"/>
          </a:xfrm>
          <a:prstGeom prst="roundRect">
            <a:avLst>
              <a:gd name="adj" fmla="val 24486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E2B503AD-0885-7A92-B50F-6D6B23E4B90F}"/>
              </a:ext>
            </a:extLst>
          </p:cNvPr>
          <p:cNvSpPr txBox="1"/>
          <p:nvPr/>
        </p:nvSpPr>
        <p:spPr>
          <a:xfrm>
            <a:off x="872824" y="1616025"/>
            <a:ext cx="3367976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ТРАНСПОРТНОЕ ОБСЛУЖИВАНИЕ</a:t>
            </a:r>
            <a:endParaRPr lang="x-none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Скругленный прямоугольник 31">
            <a:extLst>
              <a:ext uri="{FF2B5EF4-FFF2-40B4-BE49-F238E27FC236}">
                <a16:creationId xmlns="" xmlns:a16="http://schemas.microsoft.com/office/drawing/2014/main" id="{901A812C-12AC-0269-B78F-98A858EE1EF6}"/>
              </a:ext>
            </a:extLst>
          </p:cNvPr>
          <p:cNvSpPr/>
          <p:nvPr/>
        </p:nvSpPr>
        <p:spPr>
          <a:xfrm>
            <a:off x="627016" y="2692175"/>
            <a:ext cx="3050681" cy="905135"/>
          </a:xfrm>
          <a:prstGeom prst="roundRect">
            <a:avLst>
              <a:gd name="adj" fmla="val 27158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40" name="Скругленный прямоугольник 39">
            <a:extLst>
              <a:ext uri="{FF2B5EF4-FFF2-40B4-BE49-F238E27FC236}">
                <a16:creationId xmlns="" xmlns:a16="http://schemas.microsoft.com/office/drawing/2014/main" id="{2D3A55BF-3247-B000-6EA4-E0D6AB1E9AFD}"/>
              </a:ext>
            </a:extLst>
          </p:cNvPr>
          <p:cNvSpPr/>
          <p:nvPr/>
        </p:nvSpPr>
        <p:spPr>
          <a:xfrm>
            <a:off x="566725" y="3894741"/>
            <a:ext cx="3060730" cy="1080000"/>
          </a:xfrm>
          <a:prstGeom prst="roundRect">
            <a:avLst>
              <a:gd name="adj" fmla="val 26267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60" name="TextBox 59">
            <a:extLst>
              <a:ext uri="{FF2B5EF4-FFF2-40B4-BE49-F238E27FC236}">
                <a16:creationId xmlns="" xmlns:a16="http://schemas.microsoft.com/office/drawing/2014/main" id="{8A15FB1C-D0D1-CE8C-F8E6-994D5BF27E92}"/>
              </a:ext>
            </a:extLst>
          </p:cNvPr>
          <p:cNvSpPr txBox="1"/>
          <p:nvPr/>
        </p:nvSpPr>
        <p:spPr>
          <a:xfrm>
            <a:off x="872824" y="2878881"/>
            <a:ext cx="3367976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ОРГАНИЗАЦИЯ ЭЛЕКТРОСНАБЖЕНИЯ</a:t>
            </a:r>
            <a:endParaRPr lang="x-none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="" xmlns:a16="http://schemas.microsoft.com/office/drawing/2014/main" id="{485C49D6-BF39-8137-2806-6E756A76C75E}"/>
              </a:ext>
            </a:extLst>
          </p:cNvPr>
          <p:cNvSpPr txBox="1"/>
          <p:nvPr/>
        </p:nvSpPr>
        <p:spPr>
          <a:xfrm>
            <a:off x="872824" y="4142829"/>
            <a:ext cx="3367976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ОРГАНИЗАЦИЯ ВОДОСНАБЖЕНИЯ</a:t>
            </a:r>
            <a:endParaRPr lang="x-none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8" name="TextBox 127">
            <a:extLst>
              <a:ext uri="{FF2B5EF4-FFF2-40B4-BE49-F238E27FC236}">
                <a16:creationId xmlns="" xmlns:a16="http://schemas.microsoft.com/office/drawing/2014/main" id="{EF38B41A-CEBF-CCE2-493A-938216893052}"/>
              </a:ext>
            </a:extLst>
          </p:cNvPr>
          <p:cNvSpPr txBox="1"/>
          <p:nvPr/>
        </p:nvSpPr>
        <p:spPr>
          <a:xfrm>
            <a:off x="6737034" y="1646170"/>
            <a:ext cx="2507450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Организация теплоснабжения</a:t>
            </a:r>
            <a:endParaRPr lang="x-none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1" name="TextBox 130">
            <a:extLst>
              <a:ext uri="{FF2B5EF4-FFF2-40B4-BE49-F238E27FC236}">
                <a16:creationId xmlns="" xmlns:a16="http://schemas.microsoft.com/office/drawing/2014/main" id="{49D6839A-39A6-4F5E-B5FE-686F0C2ED13D}"/>
              </a:ext>
            </a:extLst>
          </p:cNvPr>
          <p:cNvSpPr txBox="1"/>
          <p:nvPr/>
        </p:nvSpPr>
        <p:spPr>
          <a:xfrm>
            <a:off x="6546116" y="2898977"/>
            <a:ext cx="2778755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КАЧЕСТВО АВТОМОБИЛЬНЫХ ДОРОГ</a:t>
            </a:r>
            <a:endParaRPr lang="x-none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2" name="TextBox 131">
            <a:extLst>
              <a:ext uri="{FF2B5EF4-FFF2-40B4-BE49-F238E27FC236}">
                <a16:creationId xmlns="" xmlns:a16="http://schemas.microsoft.com/office/drawing/2014/main" id="{0EE053FA-A557-1414-8ECE-9262B61E39F3}"/>
              </a:ext>
            </a:extLst>
          </p:cNvPr>
          <p:cNvSpPr txBox="1"/>
          <p:nvPr/>
        </p:nvSpPr>
        <p:spPr>
          <a:xfrm>
            <a:off x="6666697" y="4183023"/>
            <a:ext cx="2527546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ОРГАНИЗАЦИЯ ГАЗОСНАБЖЕНИЯ </a:t>
            </a:r>
            <a:endParaRPr lang="x-none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4" name="TextBox 133">
            <a:extLst>
              <a:ext uri="{FF2B5EF4-FFF2-40B4-BE49-F238E27FC236}">
                <a16:creationId xmlns="" xmlns:a16="http://schemas.microsoft.com/office/drawing/2014/main" id="{DF09B481-63E6-4827-EEE1-C4395D37642B}"/>
              </a:ext>
            </a:extLst>
          </p:cNvPr>
          <p:cNvSpPr txBox="1"/>
          <p:nvPr/>
        </p:nvSpPr>
        <p:spPr>
          <a:xfrm>
            <a:off x="627015" y="5404523"/>
            <a:ext cx="9160581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ВЫВОДЫ</a:t>
            </a:r>
            <a:endParaRPr lang="x-none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F142B7C9-C8A4-AD18-9E68-F31C31721362}"/>
              </a:ext>
            </a:extLst>
          </p:cNvPr>
          <p:cNvSpPr txBox="1"/>
          <p:nvPr/>
        </p:nvSpPr>
        <p:spPr>
          <a:xfrm>
            <a:off x="872825" y="5721154"/>
            <a:ext cx="2736000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1450" indent="-1714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ru-RU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хорошее качество услуг водоснабжения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51CE461E-F443-47C2-E7FF-BE4E6CF5C7C2}"/>
              </a:ext>
            </a:extLst>
          </p:cNvPr>
          <p:cNvSpPr txBox="1"/>
          <p:nvPr/>
        </p:nvSpPr>
        <p:spPr>
          <a:xfrm>
            <a:off x="3862274" y="5716498"/>
            <a:ext cx="2736000" cy="4154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1450" indent="-1714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ru-RU" sz="9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Хорошее качество </a:t>
            </a:r>
            <a:r>
              <a:rPr lang="ru-RU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услуг теплоснабжения, электроснабжения                 и транспортного обслуживания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8A0FAD5A-EE6F-8C60-E3B8-C76D8952E3A6}"/>
              </a:ext>
            </a:extLst>
          </p:cNvPr>
          <p:cNvSpPr txBox="1"/>
          <p:nvPr/>
        </p:nvSpPr>
        <p:spPr>
          <a:xfrm>
            <a:off x="6851723" y="5716497"/>
            <a:ext cx="2736000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1450" indent="-1714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ru-RU" sz="9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Хорошее качество </a:t>
            </a:r>
            <a:r>
              <a:rPr lang="ru-RU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автомобильных дорог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3327B8DF-37F1-A614-442C-D33BA1425CAD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</a:t>
            </a:r>
            <a:r>
              <a:rPr lang="x-none" sz="800">
                <a:latin typeface="Arial" panose="020B0604020202020204" pitchFamily="34" charset="0"/>
                <a:cs typeface="Arial" panose="020B0604020202020204" pitchFamily="34" charset="0"/>
              </a:rPr>
              <a:t>ПРОФИЛЬ 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758463" y="1929284"/>
            <a:ext cx="85410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 smtClean="0">
                <a:solidFill>
                  <a:srgbClr val="4756A0"/>
                </a:solidFill>
                <a:latin typeface="Arial" pitchFamily="34" charset="0"/>
                <a:cs typeface="Arial" pitchFamily="34" charset="0"/>
              </a:rPr>
              <a:t>99,5 %</a:t>
            </a:r>
            <a:endParaRPr lang="ru-RU" sz="1100" b="1" dirty="0">
              <a:solidFill>
                <a:srgbClr val="4756A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568086" y="3136761"/>
            <a:ext cx="85410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 smtClean="0">
                <a:solidFill>
                  <a:srgbClr val="4756A0"/>
                </a:solidFill>
                <a:latin typeface="Arial" pitchFamily="34" charset="0"/>
                <a:cs typeface="Arial" pitchFamily="34" charset="0"/>
              </a:rPr>
              <a:t>77,5 %</a:t>
            </a:r>
            <a:endParaRPr lang="ru-RU" sz="1100" b="1" dirty="0">
              <a:solidFill>
                <a:srgbClr val="4756A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549663" y="1932634"/>
            <a:ext cx="85410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 smtClean="0">
                <a:solidFill>
                  <a:srgbClr val="4756A0"/>
                </a:solidFill>
                <a:latin typeface="Arial" pitchFamily="34" charset="0"/>
                <a:cs typeface="Arial" pitchFamily="34" charset="0"/>
              </a:rPr>
              <a:t>??? %</a:t>
            </a:r>
            <a:endParaRPr lang="ru-RU" sz="1100" b="1" dirty="0">
              <a:solidFill>
                <a:srgbClr val="4756A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673053" y="3109966"/>
            <a:ext cx="85410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 smtClean="0">
                <a:solidFill>
                  <a:srgbClr val="4756A0"/>
                </a:solidFill>
                <a:latin typeface="Arial" pitchFamily="34" charset="0"/>
                <a:cs typeface="Arial" pitchFamily="34" charset="0"/>
              </a:rPr>
              <a:t>??? %</a:t>
            </a:r>
            <a:endParaRPr lang="ru-RU" sz="1100" b="1" dirty="0">
              <a:solidFill>
                <a:srgbClr val="4756A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524002" y="4397830"/>
            <a:ext cx="85410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 smtClean="0">
                <a:solidFill>
                  <a:srgbClr val="4756A0"/>
                </a:solidFill>
                <a:latin typeface="Arial" pitchFamily="34" charset="0"/>
                <a:cs typeface="Arial" pitchFamily="34" charset="0"/>
              </a:rPr>
              <a:t>92,2 %</a:t>
            </a:r>
            <a:endParaRPr lang="ru-RU" sz="1100" b="1" dirty="0">
              <a:solidFill>
                <a:srgbClr val="4756A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7422385" y="4478216"/>
            <a:ext cx="85410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 smtClean="0">
                <a:solidFill>
                  <a:srgbClr val="4756A0"/>
                </a:solidFill>
                <a:latin typeface="Arial" pitchFamily="34" charset="0"/>
                <a:cs typeface="Arial" pitchFamily="34" charset="0"/>
              </a:rPr>
              <a:t>??? %</a:t>
            </a:r>
            <a:endParaRPr lang="ru-RU" sz="1100" b="1" dirty="0">
              <a:solidFill>
                <a:srgbClr val="4756A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6" name="Скругленный прямоугольник 35">
            <a:extLst>
              <a:ext uri="{FF2B5EF4-FFF2-40B4-BE49-F238E27FC236}">
                <a16:creationId xmlns="" xmlns:a16="http://schemas.microsoft.com/office/drawing/2014/main" id="{37F814F7-C72C-DEBF-A8E0-D0157782DA7F}"/>
              </a:ext>
            </a:extLst>
          </p:cNvPr>
          <p:cNvSpPr/>
          <p:nvPr/>
        </p:nvSpPr>
        <p:spPr>
          <a:xfrm>
            <a:off x="3878664" y="2311121"/>
            <a:ext cx="2351314" cy="1738365"/>
          </a:xfrm>
          <a:prstGeom prst="roundRect">
            <a:avLst>
              <a:gd name="adj" fmla="val 27158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37" name="TextBox 36"/>
          <p:cNvSpPr txBox="1"/>
          <p:nvPr/>
        </p:nvSpPr>
        <p:spPr>
          <a:xfrm>
            <a:off x="4069582" y="2733152"/>
            <a:ext cx="190918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 smtClean="0">
                <a:solidFill>
                  <a:srgbClr val="4756A0"/>
                </a:solidFill>
                <a:latin typeface="Arial" pitchFamily="34" charset="0"/>
                <a:cs typeface="Arial" pitchFamily="34" charset="0"/>
              </a:rPr>
              <a:t>УДОВЛЕТВОРЕННОСТЬ НАСЕЛЕНИЯ</a:t>
            </a:r>
            <a:endParaRPr lang="ru-RU" sz="1100" b="1" dirty="0">
              <a:solidFill>
                <a:srgbClr val="4756A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4739474" y="3312608"/>
            <a:ext cx="73687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 smtClean="0">
                <a:solidFill>
                  <a:srgbClr val="4756A0"/>
                </a:solidFill>
                <a:latin typeface="Arial" pitchFamily="34" charset="0"/>
                <a:cs typeface="Arial" pitchFamily="34" charset="0"/>
              </a:rPr>
              <a:t>92,2 %</a:t>
            </a:r>
            <a:endParaRPr lang="ru-RU" sz="1100" b="1" dirty="0">
              <a:solidFill>
                <a:srgbClr val="4756A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3290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32025</TotalTime>
  <Words>2357</Words>
  <Application>Microsoft Office PowerPoint</Application>
  <PresentationFormat>Лист A4 (210x297 мм)</PresentationFormat>
  <Paragraphs>637</Paragraphs>
  <Slides>26</Slides>
  <Notes>17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Валерия Гугнина</dc:creator>
  <cp:lastModifiedBy>Strelnilova</cp:lastModifiedBy>
  <cp:revision>616</cp:revision>
  <dcterms:created xsi:type="dcterms:W3CDTF">2023-11-22T14:19:10Z</dcterms:created>
  <dcterms:modified xsi:type="dcterms:W3CDTF">2025-08-14T06:47:58Z</dcterms:modified>
</cp:coreProperties>
</file>